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0"/>
  </p:notesMasterIdLst>
  <p:sldIdLst>
    <p:sldId id="256" r:id="rId2"/>
    <p:sldId id="425" r:id="rId3"/>
    <p:sldId id="481" r:id="rId4"/>
    <p:sldId id="486" r:id="rId5"/>
    <p:sldId id="515" r:id="rId6"/>
    <p:sldId id="488" r:id="rId7"/>
    <p:sldId id="484" r:id="rId8"/>
    <p:sldId id="485" r:id="rId9"/>
    <p:sldId id="482" r:id="rId10"/>
    <p:sldId id="487" r:id="rId11"/>
    <p:sldId id="489" r:id="rId12"/>
    <p:sldId id="490" r:id="rId13"/>
    <p:sldId id="491" r:id="rId14"/>
    <p:sldId id="492" r:id="rId15"/>
    <p:sldId id="493" r:id="rId16"/>
    <p:sldId id="495" r:id="rId17"/>
    <p:sldId id="496" r:id="rId18"/>
    <p:sldId id="497" r:id="rId19"/>
    <p:sldId id="516" r:id="rId20"/>
    <p:sldId id="517" r:id="rId21"/>
    <p:sldId id="498" r:id="rId22"/>
    <p:sldId id="510" r:id="rId23"/>
    <p:sldId id="499" r:id="rId24"/>
    <p:sldId id="500" r:id="rId25"/>
    <p:sldId id="501" r:id="rId26"/>
    <p:sldId id="503" r:id="rId27"/>
    <p:sldId id="502" r:id="rId28"/>
    <p:sldId id="504" r:id="rId29"/>
    <p:sldId id="505" r:id="rId30"/>
    <p:sldId id="506" r:id="rId31"/>
    <p:sldId id="508" r:id="rId32"/>
    <p:sldId id="507" r:id="rId33"/>
    <p:sldId id="509" r:id="rId34"/>
    <p:sldId id="511" r:id="rId35"/>
    <p:sldId id="512" r:id="rId36"/>
    <p:sldId id="513" r:id="rId37"/>
    <p:sldId id="514" r:id="rId38"/>
    <p:sldId id="518"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430" r:id="rId57"/>
    <p:sldId id="419" r:id="rId58"/>
    <p:sldId id="431" r:id="rId59"/>
    <p:sldId id="433" r:id="rId60"/>
    <p:sldId id="368" r:id="rId61"/>
    <p:sldId id="263" r:id="rId62"/>
    <p:sldId id="264" r:id="rId63"/>
    <p:sldId id="265" r:id="rId64"/>
    <p:sldId id="266" r:id="rId65"/>
    <p:sldId id="267" r:id="rId66"/>
    <p:sldId id="268" r:id="rId67"/>
    <p:sldId id="326" r:id="rId68"/>
    <p:sldId id="369" r:id="rId69"/>
    <p:sldId id="370" r:id="rId70"/>
    <p:sldId id="277" r:id="rId71"/>
    <p:sldId id="434" r:id="rId72"/>
    <p:sldId id="371" r:id="rId73"/>
    <p:sldId id="536" r:id="rId74"/>
    <p:sldId id="537" r:id="rId75"/>
    <p:sldId id="374" r:id="rId76"/>
    <p:sldId id="294" r:id="rId77"/>
    <p:sldId id="435" r:id="rId78"/>
    <p:sldId id="432" r:id="rId79"/>
    <p:sldId id="436" r:id="rId80"/>
    <p:sldId id="438" r:id="rId81"/>
    <p:sldId id="439" r:id="rId82"/>
    <p:sldId id="440" r:id="rId83"/>
    <p:sldId id="437"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5" r:id="rId98"/>
    <p:sldId id="456" r:id="rId99"/>
    <p:sldId id="454" r:id="rId100"/>
    <p:sldId id="457" r:id="rId101"/>
    <p:sldId id="458" r:id="rId102"/>
    <p:sldId id="459" r:id="rId103"/>
    <p:sldId id="460" r:id="rId104"/>
    <p:sldId id="461" r:id="rId105"/>
    <p:sldId id="462" r:id="rId106"/>
    <p:sldId id="463" r:id="rId107"/>
    <p:sldId id="466" r:id="rId108"/>
    <p:sldId id="464" r:id="rId109"/>
    <p:sldId id="465" r:id="rId110"/>
    <p:sldId id="467" r:id="rId111"/>
    <p:sldId id="468" r:id="rId112"/>
    <p:sldId id="469" r:id="rId113"/>
    <p:sldId id="470" r:id="rId114"/>
    <p:sldId id="471" r:id="rId115"/>
    <p:sldId id="472" r:id="rId116"/>
    <p:sldId id="473" r:id="rId117"/>
    <p:sldId id="474" r:id="rId118"/>
    <p:sldId id="475" r:id="rId119"/>
    <p:sldId id="476" r:id="rId120"/>
    <p:sldId id="477" r:id="rId121"/>
    <p:sldId id="478" r:id="rId122"/>
    <p:sldId id="480" r:id="rId123"/>
    <p:sldId id="538" r:id="rId124"/>
    <p:sldId id="479" r:id="rId125"/>
    <p:sldId id="539" r:id="rId126"/>
    <p:sldId id="483" r:id="rId127"/>
    <p:sldId id="540" r:id="rId128"/>
    <p:sldId id="541" r:id="rId129"/>
    <p:sldId id="542" r:id="rId130"/>
    <p:sldId id="543" r:id="rId131"/>
    <p:sldId id="544" r:id="rId132"/>
    <p:sldId id="545" r:id="rId133"/>
    <p:sldId id="546" r:id="rId134"/>
    <p:sldId id="547" r:id="rId135"/>
    <p:sldId id="548" r:id="rId136"/>
    <p:sldId id="494" r:id="rId137"/>
    <p:sldId id="549" r:id="rId138"/>
    <p:sldId id="550"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02"/>
    <a:srgbClr val="00B8A8"/>
    <a:srgbClr val="FFFE00"/>
    <a:srgbClr val="00B7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2541" autoAdjust="0"/>
  </p:normalViewPr>
  <p:slideViewPr>
    <p:cSldViewPr snapToGrid="0">
      <p:cViewPr varScale="1">
        <p:scale>
          <a:sx n="108" d="100"/>
          <a:sy n="108" d="100"/>
        </p:scale>
        <p:origin x="18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224BB-AB68-43BA-A848-B3FD497B1B28}" type="datetimeFigureOut">
              <a:rPr lang="zh-CN" altLang="en-US" smtClean="0"/>
              <a:t>2024/4/4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376AB-A5A9-4318-BE5F-1A4767543608}" type="slidenum">
              <a:rPr lang="zh-CN" altLang="en-US" smtClean="0"/>
              <a:t>‹#›</a:t>
            </a:fld>
            <a:endParaRPr lang="zh-CN" altLang="en-US"/>
          </a:p>
        </p:txBody>
      </p:sp>
    </p:spTree>
    <p:extLst>
      <p:ext uri="{BB962C8B-B14F-4D97-AF65-F5344CB8AC3E}">
        <p14:creationId xmlns:p14="http://schemas.microsoft.com/office/powerpoint/2010/main" val="398496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6</a:t>
            </a:fld>
            <a:endParaRPr lang="zh-CN" altLang="en-US"/>
          </a:p>
        </p:txBody>
      </p:sp>
    </p:spTree>
    <p:extLst>
      <p:ext uri="{BB962C8B-B14F-4D97-AF65-F5344CB8AC3E}">
        <p14:creationId xmlns:p14="http://schemas.microsoft.com/office/powerpoint/2010/main" val="3497626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17</a:t>
            </a:fld>
            <a:endParaRPr lang="zh-CN" altLang="en-US"/>
          </a:p>
        </p:txBody>
      </p:sp>
    </p:spTree>
    <p:extLst>
      <p:ext uri="{BB962C8B-B14F-4D97-AF65-F5344CB8AC3E}">
        <p14:creationId xmlns:p14="http://schemas.microsoft.com/office/powerpoint/2010/main" val="29062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18</a:t>
            </a:fld>
            <a:endParaRPr lang="zh-CN" altLang="en-US"/>
          </a:p>
        </p:txBody>
      </p:sp>
    </p:spTree>
    <p:extLst>
      <p:ext uri="{BB962C8B-B14F-4D97-AF65-F5344CB8AC3E}">
        <p14:creationId xmlns:p14="http://schemas.microsoft.com/office/powerpoint/2010/main" val="328622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19</a:t>
            </a:fld>
            <a:endParaRPr lang="zh-CN" altLang="en-US"/>
          </a:p>
        </p:txBody>
      </p:sp>
    </p:spTree>
    <p:extLst>
      <p:ext uri="{BB962C8B-B14F-4D97-AF65-F5344CB8AC3E}">
        <p14:creationId xmlns:p14="http://schemas.microsoft.com/office/powerpoint/2010/main" val="1414326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20</a:t>
            </a:fld>
            <a:endParaRPr lang="zh-CN" altLang="en-US"/>
          </a:p>
        </p:txBody>
      </p:sp>
    </p:spTree>
    <p:extLst>
      <p:ext uri="{BB962C8B-B14F-4D97-AF65-F5344CB8AC3E}">
        <p14:creationId xmlns:p14="http://schemas.microsoft.com/office/powerpoint/2010/main" val="342914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E8C03C-B904-804C-801D-A3DD8A834CAE}" type="slidenum">
              <a:rPr lang="en-US" smtClean="0"/>
              <a:t>61</a:t>
            </a:fld>
            <a:endParaRPr lang="en-US"/>
          </a:p>
        </p:txBody>
      </p:sp>
    </p:spTree>
    <p:extLst>
      <p:ext uri="{BB962C8B-B14F-4D97-AF65-F5344CB8AC3E}">
        <p14:creationId xmlns:p14="http://schemas.microsoft.com/office/powerpoint/2010/main" val="402207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E8C03C-B904-804C-801D-A3DD8A834CAE}" type="slidenum">
              <a:rPr lang="en-US" smtClean="0"/>
              <a:t>67</a:t>
            </a:fld>
            <a:endParaRPr lang="en-US"/>
          </a:p>
        </p:txBody>
      </p:sp>
    </p:spTree>
    <p:extLst>
      <p:ext uri="{BB962C8B-B14F-4D97-AF65-F5344CB8AC3E}">
        <p14:creationId xmlns:p14="http://schemas.microsoft.com/office/powerpoint/2010/main" val="426452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E8C03C-B904-804C-801D-A3DD8A834CAE}" type="slidenum">
              <a:rPr lang="en-US" smtClean="0"/>
              <a:t>68</a:t>
            </a:fld>
            <a:endParaRPr lang="en-US"/>
          </a:p>
        </p:txBody>
      </p:sp>
    </p:spTree>
    <p:extLst>
      <p:ext uri="{BB962C8B-B14F-4D97-AF65-F5344CB8AC3E}">
        <p14:creationId xmlns:p14="http://schemas.microsoft.com/office/powerpoint/2010/main" val="1331482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E8C03C-B904-804C-801D-A3DD8A834CAE}" type="slidenum">
              <a:rPr lang="en-US" smtClean="0"/>
              <a:t>69</a:t>
            </a:fld>
            <a:endParaRPr lang="en-US"/>
          </a:p>
        </p:txBody>
      </p:sp>
    </p:spTree>
    <p:extLst>
      <p:ext uri="{BB962C8B-B14F-4D97-AF65-F5344CB8AC3E}">
        <p14:creationId xmlns:p14="http://schemas.microsoft.com/office/powerpoint/2010/main" val="2714536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E8C03C-B904-804C-801D-A3DD8A834CAE}" type="slidenum">
              <a:rPr lang="en-US" smtClean="0"/>
              <a:t>75</a:t>
            </a:fld>
            <a:endParaRPr lang="en-US"/>
          </a:p>
        </p:txBody>
      </p:sp>
    </p:spTree>
    <p:extLst>
      <p:ext uri="{BB962C8B-B14F-4D97-AF65-F5344CB8AC3E}">
        <p14:creationId xmlns:p14="http://schemas.microsoft.com/office/powerpoint/2010/main" val="6861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9</a:t>
            </a:fld>
            <a:endParaRPr lang="zh-CN" altLang="en-US"/>
          </a:p>
        </p:txBody>
      </p:sp>
    </p:spTree>
    <p:extLst>
      <p:ext uri="{BB962C8B-B14F-4D97-AF65-F5344CB8AC3E}">
        <p14:creationId xmlns:p14="http://schemas.microsoft.com/office/powerpoint/2010/main" val="344334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10</a:t>
            </a:fld>
            <a:endParaRPr lang="zh-CN" altLang="en-US"/>
          </a:p>
        </p:txBody>
      </p:sp>
    </p:spTree>
    <p:extLst>
      <p:ext uri="{BB962C8B-B14F-4D97-AF65-F5344CB8AC3E}">
        <p14:creationId xmlns:p14="http://schemas.microsoft.com/office/powerpoint/2010/main" val="316191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11</a:t>
            </a:fld>
            <a:endParaRPr lang="zh-CN" altLang="en-US"/>
          </a:p>
        </p:txBody>
      </p:sp>
    </p:spTree>
    <p:extLst>
      <p:ext uri="{BB962C8B-B14F-4D97-AF65-F5344CB8AC3E}">
        <p14:creationId xmlns:p14="http://schemas.microsoft.com/office/powerpoint/2010/main" val="1381944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12</a:t>
            </a:fld>
            <a:endParaRPr lang="zh-CN" altLang="en-US"/>
          </a:p>
        </p:txBody>
      </p:sp>
    </p:spTree>
    <p:extLst>
      <p:ext uri="{BB962C8B-B14F-4D97-AF65-F5344CB8AC3E}">
        <p14:creationId xmlns:p14="http://schemas.microsoft.com/office/powerpoint/2010/main" val="400328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13</a:t>
            </a:fld>
            <a:endParaRPr lang="zh-CN" altLang="en-US"/>
          </a:p>
        </p:txBody>
      </p:sp>
    </p:spTree>
    <p:extLst>
      <p:ext uri="{BB962C8B-B14F-4D97-AF65-F5344CB8AC3E}">
        <p14:creationId xmlns:p14="http://schemas.microsoft.com/office/powerpoint/2010/main" val="15738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14</a:t>
            </a:fld>
            <a:endParaRPr lang="zh-CN" altLang="en-US"/>
          </a:p>
        </p:txBody>
      </p:sp>
    </p:spTree>
    <p:extLst>
      <p:ext uri="{BB962C8B-B14F-4D97-AF65-F5344CB8AC3E}">
        <p14:creationId xmlns:p14="http://schemas.microsoft.com/office/powerpoint/2010/main" val="2996460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15</a:t>
            </a:fld>
            <a:endParaRPr lang="zh-CN" altLang="en-US"/>
          </a:p>
        </p:txBody>
      </p:sp>
    </p:spTree>
    <p:extLst>
      <p:ext uri="{BB962C8B-B14F-4D97-AF65-F5344CB8AC3E}">
        <p14:creationId xmlns:p14="http://schemas.microsoft.com/office/powerpoint/2010/main" val="165169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376AB-A5A9-4318-BE5F-1A4767543608}" type="slidenum">
              <a:rPr lang="zh-CN" altLang="en-US" smtClean="0"/>
              <a:t>16</a:t>
            </a:fld>
            <a:endParaRPr lang="zh-CN" altLang="en-US"/>
          </a:p>
        </p:txBody>
      </p:sp>
    </p:spTree>
    <p:extLst>
      <p:ext uri="{BB962C8B-B14F-4D97-AF65-F5344CB8AC3E}">
        <p14:creationId xmlns:p14="http://schemas.microsoft.com/office/powerpoint/2010/main" val="141997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3410935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1155050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4235222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69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289989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280706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2491063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315041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2069285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313648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406418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7BC067B-72CF-4CEF-B817-9B522328D097}" type="datetimeFigureOut">
              <a:rPr lang="zh-CN" altLang="en-US" smtClean="0"/>
              <a:t>2024/4/4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6711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067B-72CF-4CEF-B817-9B522328D097}" type="datetimeFigureOut">
              <a:rPr lang="zh-CN" altLang="en-US" smtClean="0"/>
              <a:t>2024/4/4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09C6A-FD71-4858-BEA3-8559DC091E01}" type="slidenum">
              <a:rPr lang="zh-CN" altLang="en-US" smtClean="0"/>
              <a:t>‹#›</a:t>
            </a:fld>
            <a:endParaRPr lang="zh-CN" altLang="en-US"/>
          </a:p>
        </p:txBody>
      </p:sp>
    </p:spTree>
    <p:extLst>
      <p:ext uri="{BB962C8B-B14F-4D97-AF65-F5344CB8AC3E}">
        <p14:creationId xmlns:p14="http://schemas.microsoft.com/office/powerpoint/2010/main" val="1812463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8.pn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6.png"/><Relationship Id="rId4" Type="http://schemas.openxmlformats.org/officeDocument/2006/relationships/image" Target="../media/image3.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4.xm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92.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102.png"/><Relationship Id="rId12" Type="http://schemas.openxmlformats.org/officeDocument/2006/relationships/image" Target="../media/image10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6.png"/><Relationship Id="rId5" Type="http://schemas.openxmlformats.org/officeDocument/2006/relationships/image" Target="../media/image99.png"/><Relationship Id="rId15" Type="http://schemas.openxmlformats.org/officeDocument/2006/relationships/image" Target="../media/image94.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 Id="rId14" Type="http://schemas.openxmlformats.org/officeDocument/2006/relationships/image" Target="../media/image92.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5.png"/><Relationship Id="rId17" Type="http://schemas.openxmlformats.org/officeDocument/2006/relationships/image" Target="../media/image94.png"/><Relationship Id="rId2" Type="http://schemas.openxmlformats.org/officeDocument/2006/relationships/image" Target="../media/image95.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4.png"/><Relationship Id="rId5" Type="http://schemas.openxmlformats.org/officeDocument/2006/relationships/image" Target="../media/image97.png"/><Relationship Id="rId15" Type="http://schemas.openxmlformats.org/officeDocument/2006/relationships/image" Target="../media/image109.png"/><Relationship Id="rId10" Type="http://schemas.openxmlformats.org/officeDocument/2006/relationships/image" Target="../media/image103.png"/><Relationship Id="rId4" Type="http://schemas.openxmlformats.org/officeDocument/2006/relationships/image" Target="../media/image101.png"/><Relationship Id="rId9" Type="http://schemas.openxmlformats.org/officeDocument/2006/relationships/image" Target="../media/image102.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5.png"/><Relationship Id="rId17" Type="http://schemas.openxmlformats.org/officeDocument/2006/relationships/image" Target="../media/image94.png"/><Relationship Id="rId2" Type="http://schemas.openxmlformats.org/officeDocument/2006/relationships/image" Target="../media/image95.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4.png"/><Relationship Id="rId5" Type="http://schemas.openxmlformats.org/officeDocument/2006/relationships/image" Target="../media/image101.png"/><Relationship Id="rId15" Type="http://schemas.openxmlformats.org/officeDocument/2006/relationships/image" Target="../media/image10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8.png"/></Relationships>
</file>

<file path=ppt/slides/_rels/slide6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8.png"/><Relationship Id="rId17" Type="http://schemas.openxmlformats.org/officeDocument/2006/relationships/image" Target="../media/image94.png"/><Relationship Id="rId2" Type="http://schemas.openxmlformats.org/officeDocument/2006/relationships/image" Target="../media/image99.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6.png"/><Relationship Id="rId5" Type="http://schemas.openxmlformats.org/officeDocument/2006/relationships/image" Target="../media/image97.png"/><Relationship Id="rId15" Type="http://schemas.openxmlformats.org/officeDocument/2006/relationships/image" Target="../media/image96.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image" Target="../media/image95.png"/></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8.png"/><Relationship Id="rId17" Type="http://schemas.openxmlformats.org/officeDocument/2006/relationships/image" Target="../media/image94.png"/><Relationship Id="rId2" Type="http://schemas.openxmlformats.org/officeDocument/2006/relationships/image" Target="../media/image98.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6.png"/><Relationship Id="rId5" Type="http://schemas.openxmlformats.org/officeDocument/2006/relationships/image" Target="../media/image97.png"/><Relationship Id="rId15" Type="http://schemas.openxmlformats.org/officeDocument/2006/relationships/image" Target="../media/image96.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92.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7.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92.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92.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92.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7.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pic>
        <p:nvPicPr>
          <p:cNvPr id="4" name="图片 3" descr="6">
            <a:extLst>
              <a:ext uri="{FF2B5EF4-FFF2-40B4-BE49-F238E27FC236}">
                <a16:creationId xmlns:a16="http://schemas.microsoft.com/office/drawing/2014/main" id="{69359DAB-3E7F-0772-7C0F-A7578C5E27FD}"/>
              </a:ext>
            </a:extLst>
          </p:cNvPr>
          <p:cNvPicPr>
            <a:picLocks noChangeAspect="1"/>
          </p:cNvPicPr>
          <p:nvPr/>
        </p:nvPicPr>
        <p:blipFill>
          <a:blip r:embed="rId3">
            <a:alphaModFix amt="62000"/>
          </a:blip>
          <a:srcRect t="35866" r="1004" b="6087"/>
          <a:stretch>
            <a:fillRect/>
          </a:stretch>
        </p:blipFill>
        <p:spPr>
          <a:xfrm>
            <a:off x="31755" y="1021056"/>
            <a:ext cx="9080487" cy="5836947"/>
          </a:xfrm>
          <a:prstGeom prst="rect">
            <a:avLst/>
          </a:prstGeom>
        </p:spPr>
      </p:pic>
      <p:sp>
        <p:nvSpPr>
          <p:cNvPr id="2" name="矩形 1"/>
          <p:cNvSpPr/>
          <p:nvPr/>
        </p:nvSpPr>
        <p:spPr>
          <a:xfrm>
            <a:off x="2019810" y="2506396"/>
            <a:ext cx="5104379" cy="880695"/>
          </a:xfrm>
          <a:prstGeom prst="rect">
            <a:avLst/>
          </a:prstGeom>
          <a:noFill/>
        </p:spPr>
        <p:txBody>
          <a:bodyPr lIns="0" tIns="0" rIns="0" bIns="0">
            <a:noAutofit/>
          </a:bodyPr>
          <a:lstStyle/>
          <a:p>
            <a:pPr algn="ctr">
              <a:spcAft>
                <a:spcPts val="3788"/>
              </a:spcAft>
            </a:pPr>
            <a:r>
              <a:rPr lang="zh-TW" altLang="en-US" sz="4329" b="1" dirty="0">
                <a:latin typeface="Microsoft YaHei" panose="020B0503020204020204" pitchFamily="34" charset="-122"/>
                <a:ea typeface="Microsoft YaHei" panose="020B0503020204020204" pitchFamily="34" charset="-122"/>
              </a:rPr>
              <a:t>机器学习</a:t>
            </a:r>
            <a:r>
              <a:rPr lang="zh-CN" altLang="en-US" sz="4329" b="1" dirty="0">
                <a:latin typeface="Microsoft YaHei" panose="020B0503020204020204" pitchFamily="34" charset="-122"/>
                <a:ea typeface="Microsoft YaHei" panose="020B0503020204020204" pitchFamily="34" charset="-122"/>
              </a:rPr>
              <a:t>与模式识别</a:t>
            </a:r>
            <a:endParaRPr lang="zh-TW" altLang="en-US" sz="4329" b="1"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F5BBC795-D486-468E-4B01-3C0975B666EE}"/>
              </a:ext>
            </a:extLst>
          </p:cNvPr>
          <p:cNvSpPr/>
          <p:nvPr/>
        </p:nvSpPr>
        <p:spPr>
          <a:xfrm>
            <a:off x="2451811" y="3351279"/>
            <a:ext cx="4240372" cy="880695"/>
          </a:xfrm>
          <a:prstGeom prst="rect">
            <a:avLst/>
          </a:prstGeom>
          <a:noFill/>
        </p:spPr>
        <p:txBody>
          <a:bodyPr lIns="0" tIns="0" rIns="0" bIns="0">
            <a:noAutofit/>
          </a:bodyPr>
          <a:lstStyle/>
          <a:p>
            <a:pPr algn="ctr">
              <a:spcAft>
                <a:spcPts val="3788"/>
              </a:spcAft>
            </a:pPr>
            <a:r>
              <a:rPr lang="zh-TW" altLang="en-US" sz="3543" b="1" dirty="0">
                <a:latin typeface="Microsoft YaHei" panose="020B0503020204020204" pitchFamily="34" charset="-122"/>
                <a:ea typeface="Microsoft YaHei" panose="020B0503020204020204" pitchFamily="34" charset="-122"/>
              </a:rPr>
              <a:t>讲师</a:t>
            </a:r>
            <a:endParaRPr lang="en-US" altLang="zh-TW" sz="3543" b="1" dirty="0">
              <a:latin typeface="Microsoft YaHei" panose="020B0503020204020204" pitchFamily="34" charset="-122"/>
              <a:ea typeface="Microsoft YaHei" panose="020B0503020204020204" pitchFamily="34" charset="-122"/>
            </a:endParaRPr>
          </a:p>
          <a:p>
            <a:pPr algn="ctr">
              <a:spcAft>
                <a:spcPts val="3788"/>
              </a:spcAft>
            </a:pPr>
            <a:r>
              <a:rPr lang="zh-CN" altLang="en-US" sz="3543" b="1" dirty="0">
                <a:latin typeface="Microsoft YaHei" panose="020B0503020204020204" pitchFamily="34" charset="-122"/>
                <a:ea typeface="Microsoft YaHei" panose="020B0503020204020204" pitchFamily="34" charset="-122"/>
              </a:rPr>
              <a:t>吴鹏程</a:t>
            </a:r>
            <a:endParaRPr lang="en-US" altLang="zh-CN" sz="3543"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8E2B7419-0A44-7471-DFCB-EC33AD387C8F}"/>
              </a:ext>
            </a:extLst>
          </p:cNvPr>
          <p:cNvSpPr txBox="1"/>
          <p:nvPr/>
        </p:nvSpPr>
        <p:spPr>
          <a:xfrm>
            <a:off x="2263926" y="5076856"/>
            <a:ext cx="5104379" cy="455638"/>
          </a:xfrm>
          <a:prstGeom prst="rect">
            <a:avLst/>
          </a:prstGeom>
          <a:noFill/>
        </p:spPr>
        <p:txBody>
          <a:bodyPr wrap="square">
            <a:spAutoFit/>
          </a:bodyPr>
          <a:lstStyle/>
          <a:p>
            <a:pPr algn="ctr">
              <a:spcAft>
                <a:spcPts val="3788"/>
              </a:spcAft>
            </a:pPr>
            <a:r>
              <a:rPr lang="en-US" altLang="zh-CN" sz="2361" b="1" dirty="0">
                <a:latin typeface="Microsoft YaHei" panose="020B0503020204020204" pitchFamily="34" charset="-122"/>
                <a:ea typeface="Microsoft YaHei" panose="020B0503020204020204" pitchFamily="34" charset="-122"/>
              </a:rPr>
              <a:t>wupengcheng_mech@163.com</a:t>
            </a:r>
            <a:endParaRPr lang="zh-TW" altLang="en-US" sz="2361" b="1"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0ECAF67B-C023-4816-9100-95529D6DAB78}"/>
              </a:ext>
            </a:extLst>
          </p:cNvPr>
          <p:cNvPicPr>
            <a:picLocks noChangeAspect="1"/>
          </p:cNvPicPr>
          <p:nvPr/>
        </p:nvPicPr>
        <p:blipFill>
          <a:blip r:embed="rId4"/>
          <a:stretch>
            <a:fillRect/>
          </a:stretch>
        </p:blipFill>
        <p:spPr>
          <a:xfrm>
            <a:off x="163581" y="2065466"/>
            <a:ext cx="4686157" cy="3825253"/>
          </a:xfrm>
          <a:prstGeom prst="rect">
            <a:avLst/>
          </a:prstGeom>
        </p:spPr>
      </p:pic>
      <p:cxnSp>
        <p:nvCxnSpPr>
          <p:cNvPr id="10" name="直接连接符 9">
            <a:extLst>
              <a:ext uri="{FF2B5EF4-FFF2-40B4-BE49-F238E27FC236}">
                <a16:creationId xmlns:a16="http://schemas.microsoft.com/office/drawing/2014/main" id="{0347CE9D-2E92-4C61-A7A8-75FFC17D8484}"/>
              </a:ext>
            </a:extLst>
          </p:cNvPr>
          <p:cNvCxnSpPr>
            <a:cxnSpLocks/>
          </p:cNvCxnSpPr>
          <p:nvPr/>
        </p:nvCxnSpPr>
        <p:spPr>
          <a:xfrm>
            <a:off x="1569731" y="2472098"/>
            <a:ext cx="1285229"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3CCD10-E7AD-4B3E-A2BE-1DCA070ACFD6}"/>
              </a:ext>
            </a:extLst>
          </p:cNvPr>
          <p:cNvCxnSpPr>
            <a:cxnSpLocks/>
          </p:cNvCxnSpPr>
          <p:nvPr/>
        </p:nvCxnSpPr>
        <p:spPr>
          <a:xfrm>
            <a:off x="1794076" y="2472098"/>
            <a:ext cx="761528"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FFFB55B-90CC-4BDC-9690-35D3863D492C}"/>
              </a:ext>
            </a:extLst>
          </p:cNvPr>
          <p:cNvCxnSpPr>
            <a:cxnSpLocks/>
          </p:cNvCxnSpPr>
          <p:nvPr/>
        </p:nvCxnSpPr>
        <p:spPr>
          <a:xfrm>
            <a:off x="1371600" y="3005847"/>
            <a:ext cx="2363821" cy="1556425"/>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A69F70-91EB-4E9E-8F20-6C644AF9C080}"/>
              </a:ext>
            </a:extLst>
          </p:cNvPr>
          <p:cNvCxnSpPr>
            <a:cxnSpLocks/>
          </p:cNvCxnSpPr>
          <p:nvPr/>
        </p:nvCxnSpPr>
        <p:spPr>
          <a:xfrm>
            <a:off x="1371600" y="3539596"/>
            <a:ext cx="2153920" cy="1621684"/>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1DFBA8F-4494-43C2-8AE9-7B943DD56EC8}"/>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p>
        </p:txBody>
      </p:sp>
      <p:sp>
        <p:nvSpPr>
          <p:cNvPr id="19" name="椭圆 18">
            <a:extLst>
              <a:ext uri="{FF2B5EF4-FFF2-40B4-BE49-F238E27FC236}">
                <a16:creationId xmlns:a16="http://schemas.microsoft.com/office/drawing/2014/main" id="{519A98B1-2FEC-41C1-8DBE-A68EB5014F53}"/>
              </a:ext>
            </a:extLst>
          </p:cNvPr>
          <p:cNvSpPr/>
          <p:nvPr/>
        </p:nvSpPr>
        <p:spPr>
          <a:xfrm>
            <a:off x="2710439" y="4727851"/>
            <a:ext cx="243191"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58D54A60-9ABB-403D-831E-4025900D478F}"/>
              </a:ext>
            </a:extLst>
          </p:cNvPr>
          <p:cNvSpPr txBox="1"/>
          <p:nvPr/>
        </p:nvSpPr>
        <p:spPr>
          <a:xfrm>
            <a:off x="4849738" y="2097918"/>
            <a:ext cx="37913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那么就需要找到一根最合适的</a:t>
            </a:r>
            <a:r>
              <a:rPr lang="zh-CN" altLang="en-US" sz="2400" dirty="0">
                <a:highlight>
                  <a:srgbClr val="FFFF00"/>
                </a:highlight>
                <a:latin typeface="宋体" panose="02010600030101010101" pitchFamily="2" charset="-122"/>
                <a:ea typeface="宋体" panose="02010600030101010101" pitchFamily="2" charset="-122"/>
              </a:rPr>
              <a:t>曲线</a:t>
            </a:r>
            <a:r>
              <a:rPr lang="zh-CN" altLang="en-US" sz="2400" dirty="0">
                <a:latin typeface="宋体" panose="02010600030101010101" pitchFamily="2" charset="-122"/>
                <a:ea typeface="宋体" panose="02010600030101010101" pitchFamily="2" charset="-122"/>
              </a:rPr>
              <a:t>，去区分数据集</a:t>
            </a:r>
          </a:p>
        </p:txBody>
      </p:sp>
      <p:sp>
        <p:nvSpPr>
          <p:cNvPr id="24" name="文本框 23">
            <a:extLst>
              <a:ext uri="{FF2B5EF4-FFF2-40B4-BE49-F238E27FC236}">
                <a16:creationId xmlns:a16="http://schemas.microsoft.com/office/drawing/2014/main" id="{53BE07D1-70E7-460C-9B8D-90E9D2207BC3}"/>
              </a:ext>
            </a:extLst>
          </p:cNvPr>
          <p:cNvSpPr txBox="1"/>
          <p:nvPr/>
        </p:nvSpPr>
        <p:spPr>
          <a:xfrm>
            <a:off x="6032346" y="4216967"/>
            <a:ext cx="2029603" cy="461665"/>
          </a:xfrm>
          <a:prstGeom prst="rect">
            <a:avLst/>
          </a:prstGeom>
          <a:noFill/>
        </p:spPr>
        <p:txBody>
          <a:bodyPr wrap="square" rtlCol="0">
            <a:spAutoFit/>
          </a:bodyPr>
          <a:lstStyle/>
          <a:p>
            <a:r>
              <a:rPr lang="zh-CN" altLang="en-US" sz="2400" dirty="0">
                <a:highlight>
                  <a:srgbClr val="FFFF00"/>
                </a:highlight>
                <a:latin typeface="宋体" panose="02010600030101010101" pitchFamily="2" charset="-122"/>
                <a:ea typeface="宋体" panose="02010600030101010101" pitchFamily="2" charset="-122"/>
              </a:rPr>
              <a:t>分离超平面</a:t>
            </a:r>
            <a:endParaRPr lang="en-US" altLang="zh-CN" sz="2400" dirty="0">
              <a:highlight>
                <a:srgbClr val="FFFF00"/>
              </a:highlight>
              <a:latin typeface="宋体" panose="02010600030101010101" pitchFamily="2" charset="-122"/>
              <a:ea typeface="宋体" panose="02010600030101010101" pitchFamily="2" charset="-122"/>
            </a:endParaRPr>
          </a:p>
        </p:txBody>
      </p:sp>
      <p:sp>
        <p:nvSpPr>
          <p:cNvPr id="2" name="箭头: 下 1">
            <a:extLst>
              <a:ext uri="{FF2B5EF4-FFF2-40B4-BE49-F238E27FC236}">
                <a16:creationId xmlns:a16="http://schemas.microsoft.com/office/drawing/2014/main" id="{B248AAF9-E78C-4E5C-8DC8-7E80A955FC54}"/>
              </a:ext>
            </a:extLst>
          </p:cNvPr>
          <p:cNvSpPr/>
          <p:nvPr/>
        </p:nvSpPr>
        <p:spPr>
          <a:xfrm>
            <a:off x="6405045" y="3082779"/>
            <a:ext cx="680720" cy="9667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D86A71A-DDF7-4885-B247-30AD89AD126F}"/>
              </a:ext>
            </a:extLst>
          </p:cNvPr>
          <p:cNvSpPr/>
          <p:nvPr/>
        </p:nvSpPr>
        <p:spPr>
          <a:xfrm>
            <a:off x="4931670" y="4818019"/>
            <a:ext cx="3416320" cy="923330"/>
          </a:xfrm>
          <a:prstGeom prst="rect">
            <a:avLst/>
          </a:prstGeom>
        </p:spPr>
        <p:txBody>
          <a:bodyPr wrap="none">
            <a:spAutoFit/>
          </a:bodyPr>
          <a:lstStyle/>
          <a:p>
            <a:r>
              <a:rPr lang="zh-CN" altLang="en-US" dirty="0">
                <a:highlight>
                  <a:srgbClr val="FFFF00"/>
                </a:highlight>
                <a:latin typeface="宋体" panose="02010600030101010101" pitchFamily="2" charset="-122"/>
                <a:ea typeface="宋体" panose="02010600030101010101" pitchFamily="2" charset="-122"/>
              </a:rPr>
              <a:t>为什么叫超平面，而不是超直线</a:t>
            </a:r>
            <a:endParaRPr lang="en-US" altLang="zh-CN" dirty="0">
              <a:highlight>
                <a:srgbClr val="FFFF00"/>
              </a:highlight>
              <a:latin typeface="宋体" panose="02010600030101010101" pitchFamily="2" charset="-122"/>
              <a:ea typeface="宋体" panose="02010600030101010101" pitchFamily="2" charset="-122"/>
            </a:endParaRPr>
          </a:p>
          <a:p>
            <a:endParaRPr lang="en-US" altLang="zh-CN" dirty="0">
              <a:highlight>
                <a:srgbClr val="FFFF00"/>
              </a:highlight>
              <a:latin typeface="宋体" panose="02010600030101010101" pitchFamily="2" charset="-122"/>
              <a:ea typeface="宋体" panose="02010600030101010101" pitchFamily="2" charset="-122"/>
            </a:endParaRPr>
          </a:p>
          <a:p>
            <a:pPr algn="ctr"/>
            <a:r>
              <a:rPr lang="zh-CN" altLang="en-US" dirty="0">
                <a:highlight>
                  <a:srgbClr val="FFFF00"/>
                </a:highlight>
                <a:latin typeface="宋体" panose="02010600030101010101" pitchFamily="2" charset="-122"/>
                <a:ea typeface="宋体" panose="02010600030101010101" pitchFamily="2" charset="-122"/>
              </a:rPr>
              <a:t>主要涉及到多维度的数据分割</a:t>
            </a:r>
          </a:p>
        </p:txBody>
      </p:sp>
    </p:spTree>
    <p:extLst>
      <p:ext uri="{BB962C8B-B14F-4D97-AF65-F5344CB8AC3E}">
        <p14:creationId xmlns:p14="http://schemas.microsoft.com/office/powerpoint/2010/main" val="2240074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D942025-AC59-4326-8990-1656061AADB3}"/>
              </a:ext>
            </a:extLst>
          </p:cNvPr>
          <p:cNvGraphicFramePr>
            <a:graphicFrameLocks noGrp="1"/>
          </p:cNvGraphicFramePr>
          <p:nvPr/>
        </p:nvGraphicFramePr>
        <p:xfrm>
          <a:off x="188081" y="910697"/>
          <a:ext cx="6911189" cy="5687831"/>
        </p:xfrm>
        <a:graphic>
          <a:graphicData uri="http://schemas.openxmlformats.org/drawingml/2006/table">
            <a:tbl>
              <a:tblPr/>
              <a:tblGrid>
                <a:gridCol w="1151865">
                  <a:extLst>
                    <a:ext uri="{9D8B030D-6E8A-4147-A177-3AD203B41FA5}">
                      <a16:colId xmlns:a16="http://schemas.microsoft.com/office/drawing/2014/main" val="226130983"/>
                    </a:ext>
                  </a:extLst>
                </a:gridCol>
                <a:gridCol w="1151865">
                  <a:extLst>
                    <a:ext uri="{9D8B030D-6E8A-4147-A177-3AD203B41FA5}">
                      <a16:colId xmlns:a16="http://schemas.microsoft.com/office/drawing/2014/main" val="3215771484"/>
                    </a:ext>
                  </a:extLst>
                </a:gridCol>
                <a:gridCol w="1151865">
                  <a:extLst>
                    <a:ext uri="{9D8B030D-6E8A-4147-A177-3AD203B41FA5}">
                      <a16:colId xmlns:a16="http://schemas.microsoft.com/office/drawing/2014/main" val="3812481962"/>
                    </a:ext>
                  </a:extLst>
                </a:gridCol>
                <a:gridCol w="1151865">
                  <a:extLst>
                    <a:ext uri="{9D8B030D-6E8A-4147-A177-3AD203B41FA5}">
                      <a16:colId xmlns:a16="http://schemas.microsoft.com/office/drawing/2014/main" val="1088432159"/>
                    </a:ext>
                  </a:extLst>
                </a:gridCol>
                <a:gridCol w="1151865">
                  <a:extLst>
                    <a:ext uri="{9D8B030D-6E8A-4147-A177-3AD203B41FA5}">
                      <a16:colId xmlns:a16="http://schemas.microsoft.com/office/drawing/2014/main" val="1972407403"/>
                    </a:ext>
                  </a:extLst>
                </a:gridCol>
                <a:gridCol w="1151865">
                  <a:extLst>
                    <a:ext uri="{9D8B030D-6E8A-4147-A177-3AD203B41FA5}">
                      <a16:colId xmlns:a16="http://schemas.microsoft.com/office/drawing/2014/main" val="1199680401"/>
                    </a:ext>
                  </a:extLst>
                </a:gridCol>
              </a:tblGrid>
              <a:tr h="636619">
                <a:tc>
                  <a:txBody>
                    <a:bodyPr/>
                    <a:lstStyle/>
                    <a:p>
                      <a:r>
                        <a:rPr lang="en-US" sz="2000" b="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36747">
                <a:tc>
                  <a:txBody>
                    <a:bodyPr/>
                    <a:lstStyle/>
                    <a:p>
                      <a:r>
                        <a:rPr lang="en-US" altLang="zh-CN" sz="2000" b="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36747">
                <a:tc>
                  <a:txBody>
                    <a:bodyPr/>
                    <a:lstStyle/>
                    <a:p>
                      <a:r>
                        <a:rPr lang="en-US" altLang="zh-CN" sz="20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36747">
                <a:tc>
                  <a:txBody>
                    <a:bodyPr/>
                    <a:lstStyle/>
                    <a:p>
                      <a:r>
                        <a:rPr lang="en-US" altLang="zh-CN" sz="20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36747">
                <a:tc>
                  <a:txBody>
                    <a:bodyPr/>
                    <a:lstStyle/>
                    <a:p>
                      <a:r>
                        <a:rPr lang="en-US" altLang="zh-CN" sz="20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36747">
                <a:tc>
                  <a:txBody>
                    <a:bodyPr/>
                    <a:lstStyle/>
                    <a:p>
                      <a:r>
                        <a:rPr lang="en-US" altLang="zh-CN" sz="20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36747">
                <a:tc>
                  <a:txBody>
                    <a:bodyPr/>
                    <a:lstStyle/>
                    <a:p>
                      <a:r>
                        <a:rPr lang="en-US" altLang="zh-CN" sz="20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36747">
                <a:tc>
                  <a:txBody>
                    <a:bodyPr/>
                    <a:lstStyle/>
                    <a:p>
                      <a:r>
                        <a:rPr lang="en-US" altLang="zh-CN" sz="20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36747">
                <a:tc>
                  <a:txBody>
                    <a:bodyPr/>
                    <a:lstStyle/>
                    <a:p>
                      <a:r>
                        <a:rPr lang="en-US" altLang="zh-CN" sz="20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36747">
                <a:tc>
                  <a:txBody>
                    <a:bodyPr/>
                    <a:lstStyle/>
                    <a:p>
                      <a:r>
                        <a:rPr lang="en-US" altLang="zh-CN" sz="20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36747">
                <a:tc>
                  <a:txBody>
                    <a:bodyPr/>
                    <a:lstStyle/>
                    <a:p>
                      <a:r>
                        <a:rPr lang="en-US" altLang="zh-CN" sz="20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36747">
                <a:tc>
                  <a:txBody>
                    <a:bodyPr/>
                    <a:lstStyle/>
                    <a:p>
                      <a:r>
                        <a:rPr lang="en-US" altLang="zh-CN" sz="20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36747">
                <a:tc>
                  <a:txBody>
                    <a:bodyPr/>
                    <a:lstStyle/>
                    <a:p>
                      <a:r>
                        <a:rPr lang="en-US" altLang="zh-CN" sz="20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36747">
                <a:tc>
                  <a:txBody>
                    <a:bodyPr/>
                    <a:lstStyle/>
                    <a:p>
                      <a:r>
                        <a:rPr lang="en-US" altLang="zh-CN" sz="20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36747">
                <a:tc>
                  <a:txBody>
                    <a:bodyPr/>
                    <a:lstStyle/>
                    <a:p>
                      <a:r>
                        <a:rPr lang="en-US" altLang="zh-CN" sz="20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36747">
                <a:tc>
                  <a:txBody>
                    <a:bodyPr/>
                    <a:lstStyle/>
                    <a:p>
                      <a:r>
                        <a:rPr lang="en-US" altLang="zh-CN" sz="20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pic>
        <p:nvPicPr>
          <p:cNvPr id="7" name="图片 6" descr="素材G">
            <a:extLst>
              <a:ext uri="{FF2B5EF4-FFF2-40B4-BE49-F238E27FC236}">
                <a16:creationId xmlns:a16="http://schemas.microsoft.com/office/drawing/2014/main" id="{6603D1D6-2DAE-4CE2-8E29-E850CDBDF38F}"/>
              </a:ext>
            </a:extLst>
          </p:cNvPr>
          <p:cNvPicPr>
            <a:picLocks noChangeAspect="1"/>
          </p:cNvPicPr>
          <p:nvPr/>
        </p:nvPicPr>
        <p:blipFill>
          <a:blip r:embed="rId2"/>
          <a:stretch>
            <a:fillRect/>
          </a:stretch>
        </p:blipFill>
        <p:spPr>
          <a:xfrm>
            <a:off x="31758" y="-13962"/>
            <a:ext cx="3154228" cy="722409"/>
          </a:xfrm>
          <a:prstGeom prst="rect">
            <a:avLst/>
          </a:prstGeom>
        </p:spPr>
      </p:pic>
      <p:pic>
        <p:nvPicPr>
          <p:cNvPr id="9" name="图片 8">
            <a:extLst>
              <a:ext uri="{FF2B5EF4-FFF2-40B4-BE49-F238E27FC236}">
                <a16:creationId xmlns:a16="http://schemas.microsoft.com/office/drawing/2014/main" id="{B4691979-611D-45D3-A305-3F1EC274363A}"/>
              </a:ext>
            </a:extLst>
          </p:cNvPr>
          <p:cNvPicPr>
            <a:picLocks noChangeAspect="1"/>
          </p:cNvPicPr>
          <p:nvPr/>
        </p:nvPicPr>
        <p:blipFill>
          <a:blip r:embed="rId3"/>
          <a:stretch>
            <a:fillRect/>
          </a:stretch>
        </p:blipFill>
        <p:spPr>
          <a:xfrm>
            <a:off x="8406742" y="-7611"/>
            <a:ext cx="705501" cy="722409"/>
          </a:xfrm>
          <a:prstGeom prst="rect">
            <a:avLst/>
          </a:prstGeom>
        </p:spPr>
      </p:pic>
      <p:sp>
        <p:nvSpPr>
          <p:cNvPr id="10" name="矩形 9">
            <a:extLst>
              <a:ext uri="{FF2B5EF4-FFF2-40B4-BE49-F238E27FC236}">
                <a16:creationId xmlns:a16="http://schemas.microsoft.com/office/drawing/2014/main" id="{E6800AA5-5165-413F-A17F-5F897361ACF4}"/>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1" name="矩形 10">
            <a:extLst>
              <a:ext uri="{FF2B5EF4-FFF2-40B4-BE49-F238E27FC236}">
                <a16:creationId xmlns:a16="http://schemas.microsoft.com/office/drawing/2014/main" id="{20B12A44-AE32-483E-B1CD-882F6091CBC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509854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D942025-AC59-4326-8990-1656061AADB3}"/>
              </a:ext>
            </a:extLst>
          </p:cNvPr>
          <p:cNvGraphicFramePr>
            <a:graphicFrameLocks noGrp="1"/>
          </p:cNvGraphicFramePr>
          <p:nvPr/>
        </p:nvGraphicFramePr>
        <p:xfrm>
          <a:off x="101947" y="1002776"/>
          <a:ext cx="5458989" cy="5687831"/>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636619">
                <a:tc>
                  <a:txBody>
                    <a:bodyPr/>
                    <a:lstStyle/>
                    <a:p>
                      <a:r>
                        <a:rPr lang="en-US" sz="20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36747">
                <a:tc>
                  <a:txBody>
                    <a:bodyPr/>
                    <a:lstStyle/>
                    <a:p>
                      <a:r>
                        <a:rPr lang="en-US" altLang="zh-CN" sz="20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36747">
                <a:tc>
                  <a:txBody>
                    <a:bodyPr/>
                    <a:lstStyle/>
                    <a:p>
                      <a:r>
                        <a:rPr lang="en-US" altLang="zh-CN" sz="20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36747">
                <a:tc>
                  <a:txBody>
                    <a:bodyPr/>
                    <a:lstStyle/>
                    <a:p>
                      <a:r>
                        <a:rPr lang="en-US" altLang="zh-CN" sz="20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36747">
                <a:tc>
                  <a:txBody>
                    <a:bodyPr/>
                    <a:lstStyle/>
                    <a:p>
                      <a:r>
                        <a:rPr lang="en-US" altLang="zh-CN" sz="20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36747">
                <a:tc>
                  <a:txBody>
                    <a:bodyPr/>
                    <a:lstStyle/>
                    <a:p>
                      <a:r>
                        <a:rPr lang="en-US" altLang="zh-CN" sz="20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36747">
                <a:tc>
                  <a:txBody>
                    <a:bodyPr/>
                    <a:lstStyle/>
                    <a:p>
                      <a:r>
                        <a:rPr lang="en-US" altLang="zh-CN" sz="20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36747">
                <a:tc>
                  <a:txBody>
                    <a:bodyPr/>
                    <a:lstStyle/>
                    <a:p>
                      <a:r>
                        <a:rPr lang="en-US" altLang="zh-CN" sz="20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36747">
                <a:tc>
                  <a:txBody>
                    <a:bodyPr/>
                    <a:lstStyle/>
                    <a:p>
                      <a:r>
                        <a:rPr lang="en-US" altLang="zh-CN" sz="20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36747">
                <a:tc>
                  <a:txBody>
                    <a:bodyPr/>
                    <a:lstStyle/>
                    <a:p>
                      <a:r>
                        <a:rPr lang="en-US" altLang="zh-CN" sz="20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36747">
                <a:tc>
                  <a:txBody>
                    <a:bodyPr/>
                    <a:lstStyle/>
                    <a:p>
                      <a:r>
                        <a:rPr lang="en-US" altLang="zh-CN" sz="20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36747">
                <a:tc>
                  <a:txBody>
                    <a:bodyPr/>
                    <a:lstStyle/>
                    <a:p>
                      <a:r>
                        <a:rPr lang="en-US" altLang="zh-CN" sz="20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36747">
                <a:tc>
                  <a:txBody>
                    <a:bodyPr/>
                    <a:lstStyle/>
                    <a:p>
                      <a:r>
                        <a:rPr lang="en-US" altLang="zh-CN" sz="20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36747">
                <a:tc>
                  <a:txBody>
                    <a:bodyPr/>
                    <a:lstStyle/>
                    <a:p>
                      <a:r>
                        <a:rPr lang="en-US" altLang="zh-CN" sz="20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36747">
                <a:tc>
                  <a:txBody>
                    <a:bodyPr/>
                    <a:lstStyle/>
                    <a:p>
                      <a:r>
                        <a:rPr lang="en-US" altLang="zh-CN" sz="20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36747">
                <a:tc>
                  <a:txBody>
                    <a:bodyPr/>
                    <a:lstStyle/>
                    <a:p>
                      <a:r>
                        <a:rPr lang="en-US" altLang="zh-CN" sz="20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pic>
        <p:nvPicPr>
          <p:cNvPr id="7" name="图片 6" descr="素材G">
            <a:extLst>
              <a:ext uri="{FF2B5EF4-FFF2-40B4-BE49-F238E27FC236}">
                <a16:creationId xmlns:a16="http://schemas.microsoft.com/office/drawing/2014/main" id="{6603D1D6-2DAE-4CE2-8E29-E850CDBDF38F}"/>
              </a:ext>
            </a:extLst>
          </p:cNvPr>
          <p:cNvPicPr>
            <a:picLocks noChangeAspect="1"/>
          </p:cNvPicPr>
          <p:nvPr/>
        </p:nvPicPr>
        <p:blipFill>
          <a:blip r:embed="rId2"/>
          <a:stretch>
            <a:fillRect/>
          </a:stretch>
        </p:blipFill>
        <p:spPr>
          <a:xfrm>
            <a:off x="31758" y="-13962"/>
            <a:ext cx="3154228" cy="722409"/>
          </a:xfrm>
          <a:prstGeom prst="rect">
            <a:avLst/>
          </a:prstGeom>
        </p:spPr>
      </p:pic>
      <p:pic>
        <p:nvPicPr>
          <p:cNvPr id="9" name="图片 8">
            <a:extLst>
              <a:ext uri="{FF2B5EF4-FFF2-40B4-BE49-F238E27FC236}">
                <a16:creationId xmlns:a16="http://schemas.microsoft.com/office/drawing/2014/main" id="{B4691979-611D-45D3-A305-3F1EC274363A}"/>
              </a:ext>
            </a:extLst>
          </p:cNvPr>
          <p:cNvPicPr>
            <a:picLocks noChangeAspect="1"/>
          </p:cNvPicPr>
          <p:nvPr/>
        </p:nvPicPr>
        <p:blipFill>
          <a:blip r:embed="rId3"/>
          <a:stretch>
            <a:fillRect/>
          </a:stretch>
        </p:blipFill>
        <p:spPr>
          <a:xfrm>
            <a:off x="8406742" y="-7611"/>
            <a:ext cx="705501" cy="722409"/>
          </a:xfrm>
          <a:prstGeom prst="rect">
            <a:avLst/>
          </a:prstGeom>
        </p:spPr>
      </p:pic>
      <p:sp>
        <p:nvSpPr>
          <p:cNvPr id="10" name="矩形 9">
            <a:extLst>
              <a:ext uri="{FF2B5EF4-FFF2-40B4-BE49-F238E27FC236}">
                <a16:creationId xmlns:a16="http://schemas.microsoft.com/office/drawing/2014/main" id="{E6800AA5-5165-413F-A17F-5F897361ACF4}"/>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1" name="矩形 10">
            <a:extLst>
              <a:ext uri="{FF2B5EF4-FFF2-40B4-BE49-F238E27FC236}">
                <a16:creationId xmlns:a16="http://schemas.microsoft.com/office/drawing/2014/main" id="{20B12A44-AE32-483E-B1CD-882F6091CBC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2" name="椭圆 1">
            <a:extLst>
              <a:ext uri="{FF2B5EF4-FFF2-40B4-BE49-F238E27FC236}">
                <a16:creationId xmlns:a16="http://schemas.microsoft.com/office/drawing/2014/main" id="{078B8E27-08A6-4C69-AD56-629C78D3BD9C}"/>
              </a:ext>
            </a:extLst>
          </p:cNvPr>
          <p:cNvSpPr/>
          <p:nvPr/>
        </p:nvSpPr>
        <p:spPr>
          <a:xfrm>
            <a:off x="1321761"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8" name="椭圆 7">
            <a:extLst>
              <a:ext uri="{FF2B5EF4-FFF2-40B4-BE49-F238E27FC236}">
                <a16:creationId xmlns:a16="http://schemas.microsoft.com/office/drawing/2014/main" id="{7042587C-7213-49CC-BED9-8FF3ED1E493B}"/>
              </a:ext>
            </a:extLst>
          </p:cNvPr>
          <p:cNvSpPr/>
          <p:nvPr/>
        </p:nvSpPr>
        <p:spPr>
          <a:xfrm>
            <a:off x="2236083"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2" name="椭圆 11">
            <a:extLst>
              <a:ext uri="{FF2B5EF4-FFF2-40B4-BE49-F238E27FC236}">
                <a16:creationId xmlns:a16="http://schemas.microsoft.com/office/drawing/2014/main" id="{A8938A5D-9B2E-42F3-B1CD-A3CCAC050342}"/>
              </a:ext>
            </a:extLst>
          </p:cNvPr>
          <p:cNvSpPr/>
          <p:nvPr/>
        </p:nvSpPr>
        <p:spPr>
          <a:xfrm>
            <a:off x="3185986"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椭圆 14">
            <a:extLst>
              <a:ext uri="{FF2B5EF4-FFF2-40B4-BE49-F238E27FC236}">
                <a16:creationId xmlns:a16="http://schemas.microsoft.com/office/drawing/2014/main" id="{BA4632D1-1AF5-469D-A05A-8D6237B53999}"/>
              </a:ext>
            </a:extLst>
          </p:cNvPr>
          <p:cNvSpPr/>
          <p:nvPr/>
        </p:nvSpPr>
        <p:spPr>
          <a:xfrm>
            <a:off x="658968"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dirty="0"/>
          </a:p>
        </p:txBody>
      </p:sp>
      <p:sp>
        <p:nvSpPr>
          <p:cNvPr id="17" name="椭圆 16">
            <a:extLst>
              <a:ext uri="{FF2B5EF4-FFF2-40B4-BE49-F238E27FC236}">
                <a16:creationId xmlns:a16="http://schemas.microsoft.com/office/drawing/2014/main" id="{7E443752-037B-4FD9-8A25-3BC72BEBAC94}"/>
              </a:ext>
            </a:extLst>
          </p:cNvPr>
          <p:cNvSpPr/>
          <p:nvPr/>
        </p:nvSpPr>
        <p:spPr>
          <a:xfrm>
            <a:off x="7217782" y="122458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191B1F"/>
                </a:solidFill>
              </a:rPr>
              <a:t>年龄</a:t>
            </a:r>
            <a:endParaRPr lang="zh-CN" altLang="en-US" sz="1771" dirty="0"/>
          </a:p>
        </p:txBody>
      </p:sp>
      <p:sp>
        <p:nvSpPr>
          <p:cNvPr id="3" name="矩形 2">
            <a:extLst>
              <a:ext uri="{FF2B5EF4-FFF2-40B4-BE49-F238E27FC236}">
                <a16:creationId xmlns:a16="http://schemas.microsoft.com/office/drawing/2014/main" id="{30FAF8A0-7051-4CD1-9A22-8540458B501E}"/>
              </a:ext>
            </a:extLst>
          </p:cNvPr>
          <p:cNvSpPr/>
          <p:nvPr/>
        </p:nvSpPr>
        <p:spPr>
          <a:xfrm>
            <a:off x="6581902" y="1964110"/>
            <a:ext cx="635880" cy="363360"/>
          </a:xfrm>
          <a:prstGeom prst="rect">
            <a:avLst/>
          </a:prstGeom>
        </p:spPr>
        <p:txBody>
          <a:bodyPr wrap="none">
            <a:spAutoFit/>
          </a:bodyPr>
          <a:lstStyle/>
          <a:p>
            <a:r>
              <a:rPr lang="zh-CN" altLang="en-US" sz="1771" dirty="0"/>
              <a:t>青年</a:t>
            </a:r>
          </a:p>
        </p:txBody>
      </p:sp>
      <p:cxnSp>
        <p:nvCxnSpPr>
          <p:cNvPr id="5" name="直接箭头连接符 4">
            <a:extLst>
              <a:ext uri="{FF2B5EF4-FFF2-40B4-BE49-F238E27FC236}">
                <a16:creationId xmlns:a16="http://schemas.microsoft.com/office/drawing/2014/main" id="{9901E10F-5BAB-451A-9BF6-936079347147}"/>
              </a:ext>
            </a:extLst>
          </p:cNvPr>
          <p:cNvCxnSpPr>
            <a:cxnSpLocks/>
            <a:stCxn id="17" idx="3"/>
          </p:cNvCxnSpPr>
          <p:nvPr/>
        </p:nvCxnSpPr>
        <p:spPr>
          <a:xfrm flipH="1">
            <a:off x="6491757" y="1773703"/>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25E7607-FB5C-4C44-8207-0117DCD103D4}"/>
              </a:ext>
            </a:extLst>
          </p:cNvPr>
          <p:cNvCxnSpPr>
            <a:cxnSpLocks/>
          </p:cNvCxnSpPr>
          <p:nvPr/>
        </p:nvCxnSpPr>
        <p:spPr>
          <a:xfrm>
            <a:off x="7505122" y="1867917"/>
            <a:ext cx="0" cy="45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F87418-D6FA-4487-A105-3EB870359833}"/>
              </a:ext>
            </a:extLst>
          </p:cNvPr>
          <p:cNvCxnSpPr>
            <a:cxnSpLocks/>
            <a:stCxn id="17" idx="5"/>
          </p:cNvCxnSpPr>
          <p:nvPr/>
        </p:nvCxnSpPr>
        <p:spPr>
          <a:xfrm>
            <a:off x="7707911" y="1773703"/>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85D3F1A-2AB7-4BCB-8E59-E7C9D5922363}"/>
              </a:ext>
            </a:extLst>
          </p:cNvPr>
          <p:cNvSpPr/>
          <p:nvPr/>
        </p:nvSpPr>
        <p:spPr>
          <a:xfrm>
            <a:off x="7217783" y="1949319"/>
            <a:ext cx="635880" cy="363360"/>
          </a:xfrm>
          <a:prstGeom prst="rect">
            <a:avLst/>
          </a:prstGeom>
        </p:spPr>
        <p:txBody>
          <a:bodyPr wrap="none">
            <a:spAutoFit/>
          </a:bodyPr>
          <a:lstStyle/>
          <a:p>
            <a:r>
              <a:rPr lang="zh-CN" altLang="en-US" sz="1771" dirty="0"/>
              <a:t>中年</a:t>
            </a:r>
          </a:p>
        </p:txBody>
      </p:sp>
      <p:sp>
        <p:nvSpPr>
          <p:cNvPr id="29" name="矩形 28">
            <a:extLst>
              <a:ext uri="{FF2B5EF4-FFF2-40B4-BE49-F238E27FC236}">
                <a16:creationId xmlns:a16="http://schemas.microsoft.com/office/drawing/2014/main" id="{90BBADFF-AD02-41F3-9874-EA6EE4616768}"/>
              </a:ext>
            </a:extLst>
          </p:cNvPr>
          <p:cNvSpPr/>
          <p:nvPr/>
        </p:nvSpPr>
        <p:spPr>
          <a:xfrm>
            <a:off x="7882150" y="1964110"/>
            <a:ext cx="635880" cy="363360"/>
          </a:xfrm>
          <a:prstGeom prst="rect">
            <a:avLst/>
          </a:prstGeom>
        </p:spPr>
        <p:txBody>
          <a:bodyPr wrap="none">
            <a:spAutoFit/>
          </a:bodyPr>
          <a:lstStyle/>
          <a:p>
            <a:r>
              <a:rPr lang="zh-CN" altLang="en-US" sz="1771" dirty="0"/>
              <a:t>老年</a:t>
            </a:r>
          </a:p>
        </p:txBody>
      </p:sp>
      <p:sp>
        <p:nvSpPr>
          <p:cNvPr id="30" name="椭圆 29">
            <a:extLst>
              <a:ext uri="{FF2B5EF4-FFF2-40B4-BE49-F238E27FC236}">
                <a16:creationId xmlns:a16="http://schemas.microsoft.com/office/drawing/2014/main" id="{7F9EC81D-7D80-4ABB-A190-24715EA05D71}"/>
              </a:ext>
            </a:extLst>
          </p:cNvPr>
          <p:cNvSpPr/>
          <p:nvPr/>
        </p:nvSpPr>
        <p:spPr>
          <a:xfrm>
            <a:off x="6204645" y="247101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31" name="椭圆 30">
            <a:extLst>
              <a:ext uri="{FF2B5EF4-FFF2-40B4-BE49-F238E27FC236}">
                <a16:creationId xmlns:a16="http://schemas.microsoft.com/office/drawing/2014/main" id="{58189F6C-68C0-468F-A4F6-1DDAAA5B5067}"/>
              </a:ext>
            </a:extLst>
          </p:cNvPr>
          <p:cNvSpPr/>
          <p:nvPr/>
        </p:nvSpPr>
        <p:spPr>
          <a:xfrm>
            <a:off x="7279441" y="247101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32" name="椭圆 31">
            <a:extLst>
              <a:ext uri="{FF2B5EF4-FFF2-40B4-BE49-F238E27FC236}">
                <a16:creationId xmlns:a16="http://schemas.microsoft.com/office/drawing/2014/main" id="{9D0B9AFC-01BD-4600-91B5-7E3D3B9704A7}"/>
              </a:ext>
            </a:extLst>
          </p:cNvPr>
          <p:cNvSpPr/>
          <p:nvPr/>
        </p:nvSpPr>
        <p:spPr>
          <a:xfrm>
            <a:off x="8349844" y="247101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cxnSp>
        <p:nvCxnSpPr>
          <p:cNvPr id="33" name="直接箭头连接符 32">
            <a:extLst>
              <a:ext uri="{FF2B5EF4-FFF2-40B4-BE49-F238E27FC236}">
                <a16:creationId xmlns:a16="http://schemas.microsoft.com/office/drawing/2014/main" id="{DC63ED3C-3D1F-48F7-9602-DAB485F287A1}"/>
              </a:ext>
            </a:extLst>
          </p:cNvPr>
          <p:cNvCxnSpPr>
            <a:cxnSpLocks/>
          </p:cNvCxnSpPr>
          <p:nvPr/>
        </p:nvCxnSpPr>
        <p:spPr>
          <a:xfrm flipH="1">
            <a:off x="6103256" y="3053178"/>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4A87FBD-D8DF-43F9-812A-0157335A1ACF}"/>
              </a:ext>
            </a:extLst>
          </p:cNvPr>
          <p:cNvSpPr/>
          <p:nvPr/>
        </p:nvSpPr>
        <p:spPr>
          <a:xfrm>
            <a:off x="5704643" y="3527724"/>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37" name="椭圆 36">
            <a:extLst>
              <a:ext uri="{FF2B5EF4-FFF2-40B4-BE49-F238E27FC236}">
                <a16:creationId xmlns:a16="http://schemas.microsoft.com/office/drawing/2014/main" id="{EB1041E6-E0B9-4238-B0D6-0F62A60742A0}"/>
              </a:ext>
            </a:extLst>
          </p:cNvPr>
          <p:cNvSpPr/>
          <p:nvPr/>
        </p:nvSpPr>
        <p:spPr>
          <a:xfrm>
            <a:off x="5354077" y="446019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39" name="直接箭头连接符 38">
            <a:extLst>
              <a:ext uri="{FF2B5EF4-FFF2-40B4-BE49-F238E27FC236}">
                <a16:creationId xmlns:a16="http://schemas.microsoft.com/office/drawing/2014/main" id="{15F7E0F5-FE28-4BD2-AD2A-D50B72FC3112}"/>
              </a:ext>
            </a:extLst>
          </p:cNvPr>
          <p:cNvCxnSpPr>
            <a:stCxn id="36" idx="4"/>
            <a:endCxn id="37" idx="7"/>
          </p:cNvCxnSpPr>
          <p:nvPr/>
        </p:nvCxnSpPr>
        <p:spPr>
          <a:xfrm flipH="1">
            <a:off x="5844205" y="4171052"/>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BB1F4B66-DC7B-48B8-A91F-15CDD80606A5}"/>
              </a:ext>
            </a:extLst>
          </p:cNvPr>
          <p:cNvSpPr/>
          <p:nvPr/>
        </p:nvSpPr>
        <p:spPr>
          <a:xfrm>
            <a:off x="6609704" y="35410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cxnSp>
        <p:nvCxnSpPr>
          <p:cNvPr id="42" name="直接箭头连接符 41">
            <a:extLst>
              <a:ext uri="{FF2B5EF4-FFF2-40B4-BE49-F238E27FC236}">
                <a16:creationId xmlns:a16="http://schemas.microsoft.com/office/drawing/2014/main" id="{F01CC9DD-6EA7-43FA-BC46-51D4CAA9E19B}"/>
              </a:ext>
            </a:extLst>
          </p:cNvPr>
          <p:cNvCxnSpPr>
            <a:cxnSpLocks/>
            <a:endCxn id="41" idx="0"/>
          </p:cNvCxnSpPr>
          <p:nvPr/>
        </p:nvCxnSpPr>
        <p:spPr>
          <a:xfrm>
            <a:off x="6609704" y="3114343"/>
            <a:ext cx="287111" cy="42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88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D942025-AC59-4326-8990-1656061AADB3}"/>
              </a:ext>
            </a:extLst>
          </p:cNvPr>
          <p:cNvGraphicFramePr>
            <a:graphicFrameLocks noGrp="1"/>
          </p:cNvGraphicFramePr>
          <p:nvPr/>
        </p:nvGraphicFramePr>
        <p:xfrm>
          <a:off x="101947" y="1002776"/>
          <a:ext cx="5458989" cy="5687831"/>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636619">
                <a:tc>
                  <a:txBody>
                    <a:bodyPr/>
                    <a:lstStyle/>
                    <a:p>
                      <a:r>
                        <a:rPr lang="en-US" sz="20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36747">
                <a:tc>
                  <a:txBody>
                    <a:bodyPr/>
                    <a:lstStyle/>
                    <a:p>
                      <a:r>
                        <a:rPr lang="en-US" altLang="zh-CN" sz="20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36747">
                <a:tc>
                  <a:txBody>
                    <a:bodyPr/>
                    <a:lstStyle/>
                    <a:p>
                      <a:r>
                        <a:rPr lang="en-US" altLang="zh-CN" sz="20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36747">
                <a:tc>
                  <a:txBody>
                    <a:bodyPr/>
                    <a:lstStyle/>
                    <a:p>
                      <a:r>
                        <a:rPr lang="en-US" altLang="zh-CN" sz="20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36747">
                <a:tc>
                  <a:txBody>
                    <a:bodyPr/>
                    <a:lstStyle/>
                    <a:p>
                      <a:r>
                        <a:rPr lang="en-US" altLang="zh-CN" sz="20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36747">
                <a:tc>
                  <a:txBody>
                    <a:bodyPr/>
                    <a:lstStyle/>
                    <a:p>
                      <a:r>
                        <a:rPr lang="en-US" altLang="zh-CN" sz="20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36747">
                <a:tc>
                  <a:txBody>
                    <a:bodyPr/>
                    <a:lstStyle/>
                    <a:p>
                      <a:r>
                        <a:rPr lang="en-US" altLang="zh-CN" sz="20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36747">
                <a:tc>
                  <a:txBody>
                    <a:bodyPr/>
                    <a:lstStyle/>
                    <a:p>
                      <a:r>
                        <a:rPr lang="en-US" altLang="zh-CN" sz="20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36747">
                <a:tc>
                  <a:txBody>
                    <a:bodyPr/>
                    <a:lstStyle/>
                    <a:p>
                      <a:r>
                        <a:rPr lang="en-US" altLang="zh-CN" sz="20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36747">
                <a:tc>
                  <a:txBody>
                    <a:bodyPr/>
                    <a:lstStyle/>
                    <a:p>
                      <a:r>
                        <a:rPr lang="en-US" altLang="zh-CN" sz="20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36747">
                <a:tc>
                  <a:txBody>
                    <a:bodyPr/>
                    <a:lstStyle/>
                    <a:p>
                      <a:r>
                        <a:rPr lang="en-US" altLang="zh-CN" sz="20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36747">
                <a:tc>
                  <a:txBody>
                    <a:bodyPr/>
                    <a:lstStyle/>
                    <a:p>
                      <a:r>
                        <a:rPr lang="en-US" altLang="zh-CN" sz="20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36747">
                <a:tc>
                  <a:txBody>
                    <a:bodyPr/>
                    <a:lstStyle/>
                    <a:p>
                      <a:r>
                        <a:rPr lang="en-US" altLang="zh-CN" sz="20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36747">
                <a:tc>
                  <a:txBody>
                    <a:bodyPr/>
                    <a:lstStyle/>
                    <a:p>
                      <a:r>
                        <a:rPr lang="en-US" altLang="zh-CN" sz="20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36747">
                <a:tc>
                  <a:txBody>
                    <a:bodyPr/>
                    <a:lstStyle/>
                    <a:p>
                      <a:r>
                        <a:rPr lang="en-US" altLang="zh-CN" sz="20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36747">
                <a:tc>
                  <a:txBody>
                    <a:bodyPr/>
                    <a:lstStyle/>
                    <a:p>
                      <a:r>
                        <a:rPr lang="en-US" altLang="zh-CN" sz="20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20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20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pic>
        <p:nvPicPr>
          <p:cNvPr id="7" name="图片 6" descr="素材G">
            <a:extLst>
              <a:ext uri="{FF2B5EF4-FFF2-40B4-BE49-F238E27FC236}">
                <a16:creationId xmlns:a16="http://schemas.microsoft.com/office/drawing/2014/main" id="{6603D1D6-2DAE-4CE2-8E29-E850CDBDF38F}"/>
              </a:ext>
            </a:extLst>
          </p:cNvPr>
          <p:cNvPicPr>
            <a:picLocks noChangeAspect="1"/>
          </p:cNvPicPr>
          <p:nvPr/>
        </p:nvPicPr>
        <p:blipFill>
          <a:blip r:embed="rId2"/>
          <a:stretch>
            <a:fillRect/>
          </a:stretch>
        </p:blipFill>
        <p:spPr>
          <a:xfrm>
            <a:off x="31758" y="-13962"/>
            <a:ext cx="3154228" cy="722409"/>
          </a:xfrm>
          <a:prstGeom prst="rect">
            <a:avLst/>
          </a:prstGeom>
        </p:spPr>
      </p:pic>
      <p:pic>
        <p:nvPicPr>
          <p:cNvPr id="9" name="图片 8">
            <a:extLst>
              <a:ext uri="{FF2B5EF4-FFF2-40B4-BE49-F238E27FC236}">
                <a16:creationId xmlns:a16="http://schemas.microsoft.com/office/drawing/2014/main" id="{B4691979-611D-45D3-A305-3F1EC274363A}"/>
              </a:ext>
            </a:extLst>
          </p:cNvPr>
          <p:cNvPicPr>
            <a:picLocks noChangeAspect="1"/>
          </p:cNvPicPr>
          <p:nvPr/>
        </p:nvPicPr>
        <p:blipFill>
          <a:blip r:embed="rId3"/>
          <a:stretch>
            <a:fillRect/>
          </a:stretch>
        </p:blipFill>
        <p:spPr>
          <a:xfrm>
            <a:off x="8406742" y="-7611"/>
            <a:ext cx="705501" cy="722409"/>
          </a:xfrm>
          <a:prstGeom prst="rect">
            <a:avLst/>
          </a:prstGeom>
        </p:spPr>
      </p:pic>
      <p:sp>
        <p:nvSpPr>
          <p:cNvPr id="10" name="矩形 9">
            <a:extLst>
              <a:ext uri="{FF2B5EF4-FFF2-40B4-BE49-F238E27FC236}">
                <a16:creationId xmlns:a16="http://schemas.microsoft.com/office/drawing/2014/main" id="{E6800AA5-5165-413F-A17F-5F897361ACF4}"/>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1" name="矩形 10">
            <a:extLst>
              <a:ext uri="{FF2B5EF4-FFF2-40B4-BE49-F238E27FC236}">
                <a16:creationId xmlns:a16="http://schemas.microsoft.com/office/drawing/2014/main" id="{20B12A44-AE32-483E-B1CD-882F6091CBC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2" name="椭圆 1">
            <a:extLst>
              <a:ext uri="{FF2B5EF4-FFF2-40B4-BE49-F238E27FC236}">
                <a16:creationId xmlns:a16="http://schemas.microsoft.com/office/drawing/2014/main" id="{078B8E27-08A6-4C69-AD56-629C78D3BD9C}"/>
              </a:ext>
            </a:extLst>
          </p:cNvPr>
          <p:cNvSpPr/>
          <p:nvPr/>
        </p:nvSpPr>
        <p:spPr>
          <a:xfrm>
            <a:off x="1321761"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8" name="椭圆 7">
            <a:extLst>
              <a:ext uri="{FF2B5EF4-FFF2-40B4-BE49-F238E27FC236}">
                <a16:creationId xmlns:a16="http://schemas.microsoft.com/office/drawing/2014/main" id="{7042587C-7213-49CC-BED9-8FF3ED1E493B}"/>
              </a:ext>
            </a:extLst>
          </p:cNvPr>
          <p:cNvSpPr/>
          <p:nvPr/>
        </p:nvSpPr>
        <p:spPr>
          <a:xfrm>
            <a:off x="2236083"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2" name="椭圆 11">
            <a:extLst>
              <a:ext uri="{FF2B5EF4-FFF2-40B4-BE49-F238E27FC236}">
                <a16:creationId xmlns:a16="http://schemas.microsoft.com/office/drawing/2014/main" id="{A8938A5D-9B2E-42F3-B1CD-A3CCAC050342}"/>
              </a:ext>
            </a:extLst>
          </p:cNvPr>
          <p:cNvSpPr/>
          <p:nvPr/>
        </p:nvSpPr>
        <p:spPr>
          <a:xfrm>
            <a:off x="3185986"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椭圆 14">
            <a:extLst>
              <a:ext uri="{FF2B5EF4-FFF2-40B4-BE49-F238E27FC236}">
                <a16:creationId xmlns:a16="http://schemas.microsoft.com/office/drawing/2014/main" id="{BA4632D1-1AF5-469D-A05A-8D6237B53999}"/>
              </a:ext>
            </a:extLst>
          </p:cNvPr>
          <p:cNvSpPr/>
          <p:nvPr/>
        </p:nvSpPr>
        <p:spPr>
          <a:xfrm>
            <a:off x="658968" y="100463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dirty="0"/>
          </a:p>
        </p:txBody>
      </p:sp>
      <p:sp>
        <p:nvSpPr>
          <p:cNvPr id="17" name="椭圆 16">
            <a:extLst>
              <a:ext uri="{FF2B5EF4-FFF2-40B4-BE49-F238E27FC236}">
                <a16:creationId xmlns:a16="http://schemas.microsoft.com/office/drawing/2014/main" id="{7E443752-037B-4FD9-8A25-3BC72BEBAC94}"/>
              </a:ext>
            </a:extLst>
          </p:cNvPr>
          <p:cNvSpPr/>
          <p:nvPr/>
        </p:nvSpPr>
        <p:spPr>
          <a:xfrm>
            <a:off x="7217782" y="122458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3" name="矩形 2">
            <a:extLst>
              <a:ext uri="{FF2B5EF4-FFF2-40B4-BE49-F238E27FC236}">
                <a16:creationId xmlns:a16="http://schemas.microsoft.com/office/drawing/2014/main" id="{30FAF8A0-7051-4CD1-9A22-8540458B501E}"/>
              </a:ext>
            </a:extLst>
          </p:cNvPr>
          <p:cNvSpPr/>
          <p:nvPr/>
        </p:nvSpPr>
        <p:spPr>
          <a:xfrm>
            <a:off x="6581902" y="1964110"/>
            <a:ext cx="408780" cy="363360"/>
          </a:xfrm>
          <a:prstGeom prst="rect">
            <a:avLst/>
          </a:prstGeom>
        </p:spPr>
        <p:txBody>
          <a:bodyPr wrap="none">
            <a:spAutoFit/>
          </a:bodyPr>
          <a:lstStyle/>
          <a:p>
            <a:r>
              <a:rPr lang="zh-CN" altLang="en-US" sz="1771" dirty="0"/>
              <a:t>是</a:t>
            </a:r>
          </a:p>
        </p:txBody>
      </p:sp>
      <p:cxnSp>
        <p:nvCxnSpPr>
          <p:cNvPr id="5" name="直接箭头连接符 4">
            <a:extLst>
              <a:ext uri="{FF2B5EF4-FFF2-40B4-BE49-F238E27FC236}">
                <a16:creationId xmlns:a16="http://schemas.microsoft.com/office/drawing/2014/main" id="{9901E10F-5BAB-451A-9BF6-936079347147}"/>
              </a:ext>
            </a:extLst>
          </p:cNvPr>
          <p:cNvCxnSpPr>
            <a:cxnSpLocks/>
            <a:stCxn id="17" idx="3"/>
          </p:cNvCxnSpPr>
          <p:nvPr/>
        </p:nvCxnSpPr>
        <p:spPr>
          <a:xfrm flipH="1">
            <a:off x="6491757" y="1773703"/>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F87418-D6FA-4487-A105-3EB870359833}"/>
              </a:ext>
            </a:extLst>
          </p:cNvPr>
          <p:cNvCxnSpPr>
            <a:cxnSpLocks/>
            <a:stCxn id="17" idx="5"/>
          </p:cNvCxnSpPr>
          <p:nvPr/>
        </p:nvCxnSpPr>
        <p:spPr>
          <a:xfrm>
            <a:off x="7707911" y="1773703"/>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0BBADFF-AD02-41F3-9874-EA6EE4616768}"/>
              </a:ext>
            </a:extLst>
          </p:cNvPr>
          <p:cNvSpPr/>
          <p:nvPr/>
        </p:nvSpPr>
        <p:spPr>
          <a:xfrm>
            <a:off x="7882149" y="1964110"/>
            <a:ext cx="408780" cy="363360"/>
          </a:xfrm>
          <a:prstGeom prst="rect">
            <a:avLst/>
          </a:prstGeom>
        </p:spPr>
        <p:txBody>
          <a:bodyPr wrap="none">
            <a:spAutoFit/>
          </a:bodyPr>
          <a:lstStyle/>
          <a:p>
            <a:r>
              <a:rPr lang="zh-CN" altLang="en-US" sz="1771" dirty="0"/>
              <a:t>否</a:t>
            </a:r>
          </a:p>
        </p:txBody>
      </p:sp>
      <p:sp>
        <p:nvSpPr>
          <p:cNvPr id="30" name="椭圆 29">
            <a:extLst>
              <a:ext uri="{FF2B5EF4-FFF2-40B4-BE49-F238E27FC236}">
                <a16:creationId xmlns:a16="http://schemas.microsoft.com/office/drawing/2014/main" id="{7F9EC81D-7D80-4ABB-A190-24715EA05D71}"/>
              </a:ext>
            </a:extLst>
          </p:cNvPr>
          <p:cNvSpPr/>
          <p:nvPr/>
        </p:nvSpPr>
        <p:spPr>
          <a:xfrm>
            <a:off x="6204645" y="247101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sp>
        <p:nvSpPr>
          <p:cNvPr id="32" name="椭圆 31">
            <a:extLst>
              <a:ext uri="{FF2B5EF4-FFF2-40B4-BE49-F238E27FC236}">
                <a16:creationId xmlns:a16="http://schemas.microsoft.com/office/drawing/2014/main" id="{9D0B9AFC-01BD-4600-91B5-7E3D3B9704A7}"/>
              </a:ext>
            </a:extLst>
          </p:cNvPr>
          <p:cNvSpPr/>
          <p:nvPr/>
        </p:nvSpPr>
        <p:spPr>
          <a:xfrm>
            <a:off x="8349844" y="247101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cxnSp>
        <p:nvCxnSpPr>
          <p:cNvPr id="33" name="直接箭头连接符 32">
            <a:extLst>
              <a:ext uri="{FF2B5EF4-FFF2-40B4-BE49-F238E27FC236}">
                <a16:creationId xmlns:a16="http://schemas.microsoft.com/office/drawing/2014/main" id="{DC63ED3C-3D1F-48F7-9602-DAB485F287A1}"/>
              </a:ext>
            </a:extLst>
          </p:cNvPr>
          <p:cNvCxnSpPr>
            <a:cxnSpLocks/>
          </p:cNvCxnSpPr>
          <p:nvPr/>
        </p:nvCxnSpPr>
        <p:spPr>
          <a:xfrm flipH="1">
            <a:off x="6103256" y="3053178"/>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4A87FBD-D8DF-43F9-812A-0157335A1ACF}"/>
              </a:ext>
            </a:extLst>
          </p:cNvPr>
          <p:cNvSpPr/>
          <p:nvPr/>
        </p:nvSpPr>
        <p:spPr>
          <a:xfrm>
            <a:off x="5704643" y="3527724"/>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37" name="椭圆 36">
            <a:extLst>
              <a:ext uri="{FF2B5EF4-FFF2-40B4-BE49-F238E27FC236}">
                <a16:creationId xmlns:a16="http://schemas.microsoft.com/office/drawing/2014/main" id="{EB1041E6-E0B9-4238-B0D6-0F62A60742A0}"/>
              </a:ext>
            </a:extLst>
          </p:cNvPr>
          <p:cNvSpPr/>
          <p:nvPr/>
        </p:nvSpPr>
        <p:spPr>
          <a:xfrm>
            <a:off x="5354077" y="446019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39" name="直接箭头连接符 38">
            <a:extLst>
              <a:ext uri="{FF2B5EF4-FFF2-40B4-BE49-F238E27FC236}">
                <a16:creationId xmlns:a16="http://schemas.microsoft.com/office/drawing/2014/main" id="{15F7E0F5-FE28-4BD2-AD2A-D50B72FC3112}"/>
              </a:ext>
            </a:extLst>
          </p:cNvPr>
          <p:cNvCxnSpPr>
            <a:stCxn id="36" idx="4"/>
            <a:endCxn id="37" idx="7"/>
          </p:cNvCxnSpPr>
          <p:nvPr/>
        </p:nvCxnSpPr>
        <p:spPr>
          <a:xfrm flipH="1">
            <a:off x="5844205" y="4171052"/>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275A51-6F3C-457A-B88A-F1F45B27030B}"/>
              </a:ext>
            </a:extLst>
          </p:cNvPr>
          <p:cNvCxnSpPr>
            <a:cxnSpLocks/>
            <a:stCxn id="30" idx="4"/>
          </p:cNvCxnSpPr>
          <p:nvPr/>
        </p:nvCxnSpPr>
        <p:spPr>
          <a:xfrm>
            <a:off x="6491757" y="3114343"/>
            <a:ext cx="185721" cy="47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047350B-CDE3-4A73-814A-391D2B497029}"/>
              </a:ext>
            </a:extLst>
          </p:cNvPr>
          <p:cNvCxnSpPr>
            <a:cxnSpLocks/>
          </p:cNvCxnSpPr>
          <p:nvPr/>
        </p:nvCxnSpPr>
        <p:spPr>
          <a:xfrm>
            <a:off x="6711095" y="3037410"/>
            <a:ext cx="608315" cy="49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459F237F-69D0-4742-B3D3-359348D7E120}"/>
              </a:ext>
            </a:extLst>
          </p:cNvPr>
          <p:cNvSpPr/>
          <p:nvPr/>
        </p:nvSpPr>
        <p:spPr>
          <a:xfrm>
            <a:off x="6380254" y="3527724"/>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40" name="椭圆 39">
            <a:extLst>
              <a:ext uri="{FF2B5EF4-FFF2-40B4-BE49-F238E27FC236}">
                <a16:creationId xmlns:a16="http://schemas.microsoft.com/office/drawing/2014/main" id="{4CEB7720-9E70-4194-BE21-571C80D4613F}"/>
              </a:ext>
            </a:extLst>
          </p:cNvPr>
          <p:cNvSpPr/>
          <p:nvPr/>
        </p:nvSpPr>
        <p:spPr>
          <a:xfrm>
            <a:off x="7077938" y="3527724"/>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Tree>
    <p:extLst>
      <p:ext uri="{BB962C8B-B14F-4D97-AF65-F5344CB8AC3E}">
        <p14:creationId xmlns:p14="http://schemas.microsoft.com/office/powerpoint/2010/main" val="2910854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素材G">
            <a:extLst>
              <a:ext uri="{FF2B5EF4-FFF2-40B4-BE49-F238E27FC236}">
                <a16:creationId xmlns:a16="http://schemas.microsoft.com/office/drawing/2014/main" id="{6603D1D6-2DAE-4CE2-8E29-E850CDBDF38F}"/>
              </a:ext>
            </a:extLst>
          </p:cNvPr>
          <p:cNvPicPr>
            <a:picLocks noChangeAspect="1"/>
          </p:cNvPicPr>
          <p:nvPr/>
        </p:nvPicPr>
        <p:blipFill>
          <a:blip r:embed="rId2"/>
          <a:stretch>
            <a:fillRect/>
          </a:stretch>
        </p:blipFill>
        <p:spPr>
          <a:xfrm>
            <a:off x="31758" y="-13962"/>
            <a:ext cx="3154228" cy="722409"/>
          </a:xfrm>
          <a:prstGeom prst="rect">
            <a:avLst/>
          </a:prstGeom>
        </p:spPr>
      </p:pic>
      <p:pic>
        <p:nvPicPr>
          <p:cNvPr id="9" name="图片 8">
            <a:extLst>
              <a:ext uri="{FF2B5EF4-FFF2-40B4-BE49-F238E27FC236}">
                <a16:creationId xmlns:a16="http://schemas.microsoft.com/office/drawing/2014/main" id="{B4691979-611D-45D3-A305-3F1EC274363A}"/>
              </a:ext>
            </a:extLst>
          </p:cNvPr>
          <p:cNvPicPr>
            <a:picLocks noChangeAspect="1"/>
          </p:cNvPicPr>
          <p:nvPr/>
        </p:nvPicPr>
        <p:blipFill>
          <a:blip r:embed="rId3"/>
          <a:stretch>
            <a:fillRect/>
          </a:stretch>
        </p:blipFill>
        <p:spPr>
          <a:xfrm>
            <a:off x="8406742" y="-7611"/>
            <a:ext cx="705501" cy="722409"/>
          </a:xfrm>
          <a:prstGeom prst="rect">
            <a:avLst/>
          </a:prstGeom>
        </p:spPr>
      </p:pic>
      <p:sp>
        <p:nvSpPr>
          <p:cNvPr id="10" name="矩形 9">
            <a:extLst>
              <a:ext uri="{FF2B5EF4-FFF2-40B4-BE49-F238E27FC236}">
                <a16:creationId xmlns:a16="http://schemas.microsoft.com/office/drawing/2014/main" id="{E6800AA5-5165-413F-A17F-5F897361ACF4}"/>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1" name="矩形 10">
            <a:extLst>
              <a:ext uri="{FF2B5EF4-FFF2-40B4-BE49-F238E27FC236}">
                <a16:creationId xmlns:a16="http://schemas.microsoft.com/office/drawing/2014/main" id="{20B12A44-AE32-483E-B1CD-882F6091CBC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7" name="椭圆 16">
            <a:extLst>
              <a:ext uri="{FF2B5EF4-FFF2-40B4-BE49-F238E27FC236}">
                <a16:creationId xmlns:a16="http://schemas.microsoft.com/office/drawing/2014/main" id="{7E443752-037B-4FD9-8A25-3BC72BEBAC94}"/>
              </a:ext>
            </a:extLst>
          </p:cNvPr>
          <p:cNvSpPr/>
          <p:nvPr/>
        </p:nvSpPr>
        <p:spPr>
          <a:xfrm>
            <a:off x="2413457" y="98526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3" name="矩形 2">
            <a:extLst>
              <a:ext uri="{FF2B5EF4-FFF2-40B4-BE49-F238E27FC236}">
                <a16:creationId xmlns:a16="http://schemas.microsoft.com/office/drawing/2014/main" id="{30FAF8A0-7051-4CD1-9A22-8540458B501E}"/>
              </a:ext>
            </a:extLst>
          </p:cNvPr>
          <p:cNvSpPr/>
          <p:nvPr/>
        </p:nvSpPr>
        <p:spPr>
          <a:xfrm>
            <a:off x="1777577" y="1724785"/>
            <a:ext cx="408780" cy="363360"/>
          </a:xfrm>
          <a:prstGeom prst="rect">
            <a:avLst/>
          </a:prstGeom>
        </p:spPr>
        <p:txBody>
          <a:bodyPr wrap="none">
            <a:spAutoFit/>
          </a:bodyPr>
          <a:lstStyle/>
          <a:p>
            <a:r>
              <a:rPr lang="zh-CN" altLang="en-US" sz="1771" dirty="0"/>
              <a:t>是</a:t>
            </a:r>
          </a:p>
        </p:txBody>
      </p:sp>
      <p:cxnSp>
        <p:nvCxnSpPr>
          <p:cNvPr id="5" name="直接箭头连接符 4">
            <a:extLst>
              <a:ext uri="{FF2B5EF4-FFF2-40B4-BE49-F238E27FC236}">
                <a16:creationId xmlns:a16="http://schemas.microsoft.com/office/drawing/2014/main" id="{9901E10F-5BAB-451A-9BF6-936079347147}"/>
              </a:ext>
            </a:extLst>
          </p:cNvPr>
          <p:cNvCxnSpPr>
            <a:cxnSpLocks/>
            <a:stCxn id="17" idx="3"/>
          </p:cNvCxnSpPr>
          <p:nvPr/>
        </p:nvCxnSpPr>
        <p:spPr>
          <a:xfrm flipH="1">
            <a:off x="1687432" y="1534379"/>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F87418-D6FA-4487-A105-3EB870359833}"/>
              </a:ext>
            </a:extLst>
          </p:cNvPr>
          <p:cNvCxnSpPr>
            <a:cxnSpLocks/>
            <a:stCxn id="17" idx="5"/>
          </p:cNvCxnSpPr>
          <p:nvPr/>
        </p:nvCxnSpPr>
        <p:spPr>
          <a:xfrm>
            <a:off x="2903586" y="1534379"/>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0BBADFF-AD02-41F3-9874-EA6EE4616768}"/>
              </a:ext>
            </a:extLst>
          </p:cNvPr>
          <p:cNvSpPr/>
          <p:nvPr/>
        </p:nvSpPr>
        <p:spPr>
          <a:xfrm>
            <a:off x="3077824" y="1724785"/>
            <a:ext cx="408780" cy="363360"/>
          </a:xfrm>
          <a:prstGeom prst="rect">
            <a:avLst/>
          </a:prstGeom>
        </p:spPr>
        <p:txBody>
          <a:bodyPr wrap="none">
            <a:spAutoFit/>
          </a:bodyPr>
          <a:lstStyle/>
          <a:p>
            <a:r>
              <a:rPr lang="zh-CN" altLang="en-US" sz="1771" dirty="0"/>
              <a:t>否</a:t>
            </a:r>
          </a:p>
        </p:txBody>
      </p:sp>
      <p:sp>
        <p:nvSpPr>
          <p:cNvPr id="30" name="椭圆 29">
            <a:extLst>
              <a:ext uri="{FF2B5EF4-FFF2-40B4-BE49-F238E27FC236}">
                <a16:creationId xmlns:a16="http://schemas.microsoft.com/office/drawing/2014/main" id="{7F9EC81D-7D80-4ABB-A190-24715EA05D71}"/>
              </a:ext>
            </a:extLst>
          </p:cNvPr>
          <p:cNvSpPr/>
          <p:nvPr/>
        </p:nvSpPr>
        <p:spPr>
          <a:xfrm>
            <a:off x="1400320" y="223169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sp>
        <p:nvSpPr>
          <p:cNvPr id="32" name="椭圆 31">
            <a:extLst>
              <a:ext uri="{FF2B5EF4-FFF2-40B4-BE49-F238E27FC236}">
                <a16:creationId xmlns:a16="http://schemas.microsoft.com/office/drawing/2014/main" id="{9D0B9AFC-01BD-4600-91B5-7E3D3B9704A7}"/>
              </a:ext>
            </a:extLst>
          </p:cNvPr>
          <p:cNvSpPr/>
          <p:nvPr/>
        </p:nvSpPr>
        <p:spPr>
          <a:xfrm>
            <a:off x="3545519" y="223169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cxnSp>
        <p:nvCxnSpPr>
          <p:cNvPr id="33" name="直接箭头连接符 32">
            <a:extLst>
              <a:ext uri="{FF2B5EF4-FFF2-40B4-BE49-F238E27FC236}">
                <a16:creationId xmlns:a16="http://schemas.microsoft.com/office/drawing/2014/main" id="{DC63ED3C-3D1F-48F7-9602-DAB485F287A1}"/>
              </a:ext>
            </a:extLst>
          </p:cNvPr>
          <p:cNvCxnSpPr>
            <a:cxnSpLocks/>
          </p:cNvCxnSpPr>
          <p:nvPr/>
        </p:nvCxnSpPr>
        <p:spPr>
          <a:xfrm flipH="1">
            <a:off x="1298931" y="2813854"/>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4A87FBD-D8DF-43F9-812A-0157335A1ACF}"/>
              </a:ext>
            </a:extLst>
          </p:cNvPr>
          <p:cNvSpPr/>
          <p:nvPr/>
        </p:nvSpPr>
        <p:spPr>
          <a:xfrm>
            <a:off x="900318"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37" name="椭圆 36">
            <a:extLst>
              <a:ext uri="{FF2B5EF4-FFF2-40B4-BE49-F238E27FC236}">
                <a16:creationId xmlns:a16="http://schemas.microsoft.com/office/drawing/2014/main" id="{EB1041E6-E0B9-4238-B0D6-0F62A60742A0}"/>
              </a:ext>
            </a:extLst>
          </p:cNvPr>
          <p:cNvSpPr/>
          <p:nvPr/>
        </p:nvSpPr>
        <p:spPr>
          <a:xfrm>
            <a:off x="549752" y="4220872"/>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39" name="直接箭头连接符 38">
            <a:extLst>
              <a:ext uri="{FF2B5EF4-FFF2-40B4-BE49-F238E27FC236}">
                <a16:creationId xmlns:a16="http://schemas.microsoft.com/office/drawing/2014/main" id="{15F7E0F5-FE28-4BD2-AD2A-D50B72FC3112}"/>
              </a:ext>
            </a:extLst>
          </p:cNvPr>
          <p:cNvCxnSpPr>
            <a:stCxn id="36" idx="4"/>
            <a:endCxn id="37" idx="7"/>
          </p:cNvCxnSpPr>
          <p:nvPr/>
        </p:nvCxnSpPr>
        <p:spPr>
          <a:xfrm flipH="1">
            <a:off x="1039880" y="3931727"/>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275A51-6F3C-457A-B88A-F1F45B27030B}"/>
              </a:ext>
            </a:extLst>
          </p:cNvPr>
          <p:cNvCxnSpPr>
            <a:cxnSpLocks/>
            <a:stCxn id="30" idx="4"/>
          </p:cNvCxnSpPr>
          <p:nvPr/>
        </p:nvCxnSpPr>
        <p:spPr>
          <a:xfrm>
            <a:off x="1687432" y="2875018"/>
            <a:ext cx="185721" cy="47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047350B-CDE3-4A73-814A-391D2B497029}"/>
              </a:ext>
            </a:extLst>
          </p:cNvPr>
          <p:cNvCxnSpPr>
            <a:cxnSpLocks/>
          </p:cNvCxnSpPr>
          <p:nvPr/>
        </p:nvCxnSpPr>
        <p:spPr>
          <a:xfrm>
            <a:off x="1906770" y="2798085"/>
            <a:ext cx="608315" cy="49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459F237F-69D0-4742-B3D3-359348D7E120}"/>
              </a:ext>
            </a:extLst>
          </p:cNvPr>
          <p:cNvSpPr/>
          <p:nvPr/>
        </p:nvSpPr>
        <p:spPr>
          <a:xfrm>
            <a:off x="1575929"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40" name="椭圆 39">
            <a:extLst>
              <a:ext uri="{FF2B5EF4-FFF2-40B4-BE49-F238E27FC236}">
                <a16:creationId xmlns:a16="http://schemas.microsoft.com/office/drawing/2014/main" id="{4CEB7720-9E70-4194-BE21-571C80D4613F}"/>
              </a:ext>
            </a:extLst>
          </p:cNvPr>
          <p:cNvSpPr/>
          <p:nvPr/>
        </p:nvSpPr>
        <p:spPr>
          <a:xfrm>
            <a:off x="2273613"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26" name="椭圆 25">
            <a:extLst>
              <a:ext uri="{FF2B5EF4-FFF2-40B4-BE49-F238E27FC236}">
                <a16:creationId xmlns:a16="http://schemas.microsoft.com/office/drawing/2014/main" id="{1485FDE8-AB58-40B3-A0A9-4F7546F579C8}"/>
              </a:ext>
            </a:extLst>
          </p:cNvPr>
          <p:cNvSpPr/>
          <p:nvPr/>
        </p:nvSpPr>
        <p:spPr>
          <a:xfrm>
            <a:off x="6882349" y="100254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191B1F"/>
                </a:solidFill>
              </a:rPr>
              <a:t>年龄</a:t>
            </a:r>
            <a:endParaRPr lang="zh-CN" altLang="en-US" sz="1771" dirty="0"/>
          </a:p>
        </p:txBody>
      </p:sp>
      <p:sp>
        <p:nvSpPr>
          <p:cNvPr id="27" name="矩形 26">
            <a:extLst>
              <a:ext uri="{FF2B5EF4-FFF2-40B4-BE49-F238E27FC236}">
                <a16:creationId xmlns:a16="http://schemas.microsoft.com/office/drawing/2014/main" id="{B94D4F61-93DB-49D4-94C6-F01A98E492C4}"/>
              </a:ext>
            </a:extLst>
          </p:cNvPr>
          <p:cNvSpPr/>
          <p:nvPr/>
        </p:nvSpPr>
        <p:spPr>
          <a:xfrm>
            <a:off x="6246469" y="1742066"/>
            <a:ext cx="635880" cy="363360"/>
          </a:xfrm>
          <a:prstGeom prst="rect">
            <a:avLst/>
          </a:prstGeom>
        </p:spPr>
        <p:txBody>
          <a:bodyPr wrap="none">
            <a:spAutoFit/>
          </a:bodyPr>
          <a:lstStyle/>
          <a:p>
            <a:r>
              <a:rPr lang="zh-CN" altLang="en-US" sz="1771" dirty="0"/>
              <a:t>青年</a:t>
            </a:r>
          </a:p>
        </p:txBody>
      </p:sp>
      <p:cxnSp>
        <p:nvCxnSpPr>
          <p:cNvPr id="28" name="直接箭头连接符 27">
            <a:extLst>
              <a:ext uri="{FF2B5EF4-FFF2-40B4-BE49-F238E27FC236}">
                <a16:creationId xmlns:a16="http://schemas.microsoft.com/office/drawing/2014/main" id="{23CB520E-72DA-4857-8C58-CCA5EF2C7B6C}"/>
              </a:ext>
            </a:extLst>
          </p:cNvPr>
          <p:cNvCxnSpPr>
            <a:cxnSpLocks/>
            <a:stCxn id="26" idx="3"/>
          </p:cNvCxnSpPr>
          <p:nvPr/>
        </p:nvCxnSpPr>
        <p:spPr>
          <a:xfrm flipH="1">
            <a:off x="6156324" y="1551660"/>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501485D-CCB4-4432-A9DD-EC18AB50D849}"/>
              </a:ext>
            </a:extLst>
          </p:cNvPr>
          <p:cNvCxnSpPr>
            <a:cxnSpLocks/>
          </p:cNvCxnSpPr>
          <p:nvPr/>
        </p:nvCxnSpPr>
        <p:spPr>
          <a:xfrm>
            <a:off x="7169689" y="1645873"/>
            <a:ext cx="0" cy="45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5BBD185-5A74-4433-853C-B13525E62C02}"/>
              </a:ext>
            </a:extLst>
          </p:cNvPr>
          <p:cNvCxnSpPr>
            <a:cxnSpLocks/>
            <a:stCxn id="26" idx="5"/>
          </p:cNvCxnSpPr>
          <p:nvPr/>
        </p:nvCxnSpPr>
        <p:spPr>
          <a:xfrm>
            <a:off x="7372478" y="1551660"/>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829E6F9-B902-466A-AFBB-D3FF77A2D7C1}"/>
              </a:ext>
            </a:extLst>
          </p:cNvPr>
          <p:cNvSpPr/>
          <p:nvPr/>
        </p:nvSpPr>
        <p:spPr>
          <a:xfrm>
            <a:off x="6882350" y="1727275"/>
            <a:ext cx="635880" cy="363360"/>
          </a:xfrm>
          <a:prstGeom prst="rect">
            <a:avLst/>
          </a:prstGeom>
        </p:spPr>
        <p:txBody>
          <a:bodyPr wrap="none">
            <a:spAutoFit/>
          </a:bodyPr>
          <a:lstStyle/>
          <a:p>
            <a:r>
              <a:rPr lang="zh-CN" altLang="en-US" sz="1771" dirty="0"/>
              <a:t>中年</a:t>
            </a:r>
          </a:p>
        </p:txBody>
      </p:sp>
      <p:sp>
        <p:nvSpPr>
          <p:cNvPr id="42" name="矩形 41">
            <a:extLst>
              <a:ext uri="{FF2B5EF4-FFF2-40B4-BE49-F238E27FC236}">
                <a16:creationId xmlns:a16="http://schemas.microsoft.com/office/drawing/2014/main" id="{6D1CB369-75EA-4777-BB82-CD4A9892FACA}"/>
              </a:ext>
            </a:extLst>
          </p:cNvPr>
          <p:cNvSpPr/>
          <p:nvPr/>
        </p:nvSpPr>
        <p:spPr>
          <a:xfrm>
            <a:off x="7546717" y="1742066"/>
            <a:ext cx="635880" cy="363360"/>
          </a:xfrm>
          <a:prstGeom prst="rect">
            <a:avLst/>
          </a:prstGeom>
        </p:spPr>
        <p:txBody>
          <a:bodyPr wrap="none">
            <a:spAutoFit/>
          </a:bodyPr>
          <a:lstStyle/>
          <a:p>
            <a:r>
              <a:rPr lang="zh-CN" altLang="en-US" sz="1771" dirty="0"/>
              <a:t>老年</a:t>
            </a:r>
          </a:p>
        </p:txBody>
      </p:sp>
      <p:sp>
        <p:nvSpPr>
          <p:cNvPr id="43" name="椭圆 42">
            <a:extLst>
              <a:ext uri="{FF2B5EF4-FFF2-40B4-BE49-F238E27FC236}">
                <a16:creationId xmlns:a16="http://schemas.microsoft.com/office/drawing/2014/main" id="{1E759B96-7C29-4926-AF3B-47DA09DBDC90}"/>
              </a:ext>
            </a:extLst>
          </p:cNvPr>
          <p:cNvSpPr/>
          <p:nvPr/>
        </p:nvSpPr>
        <p:spPr>
          <a:xfrm>
            <a:off x="5869212"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44" name="椭圆 43">
            <a:extLst>
              <a:ext uri="{FF2B5EF4-FFF2-40B4-BE49-F238E27FC236}">
                <a16:creationId xmlns:a16="http://schemas.microsoft.com/office/drawing/2014/main" id="{5285B11C-92E1-4603-A3E8-32F542FB20C9}"/>
              </a:ext>
            </a:extLst>
          </p:cNvPr>
          <p:cNvSpPr/>
          <p:nvPr/>
        </p:nvSpPr>
        <p:spPr>
          <a:xfrm>
            <a:off x="6944008"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45" name="椭圆 44">
            <a:extLst>
              <a:ext uri="{FF2B5EF4-FFF2-40B4-BE49-F238E27FC236}">
                <a16:creationId xmlns:a16="http://schemas.microsoft.com/office/drawing/2014/main" id="{A82116EE-788F-4019-A5F5-D9AD475903C3}"/>
              </a:ext>
            </a:extLst>
          </p:cNvPr>
          <p:cNvSpPr/>
          <p:nvPr/>
        </p:nvSpPr>
        <p:spPr>
          <a:xfrm>
            <a:off x="8014411"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cxnSp>
        <p:nvCxnSpPr>
          <p:cNvPr id="46" name="直接箭头连接符 45">
            <a:extLst>
              <a:ext uri="{FF2B5EF4-FFF2-40B4-BE49-F238E27FC236}">
                <a16:creationId xmlns:a16="http://schemas.microsoft.com/office/drawing/2014/main" id="{B8D6114E-DF2E-461C-9F70-18E7B3FD2927}"/>
              </a:ext>
            </a:extLst>
          </p:cNvPr>
          <p:cNvCxnSpPr>
            <a:cxnSpLocks/>
          </p:cNvCxnSpPr>
          <p:nvPr/>
        </p:nvCxnSpPr>
        <p:spPr>
          <a:xfrm flipH="1">
            <a:off x="5767823" y="2831135"/>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86A13072-A031-4809-9EA3-FD8FF4C7C1CC}"/>
              </a:ext>
            </a:extLst>
          </p:cNvPr>
          <p:cNvSpPr/>
          <p:nvPr/>
        </p:nvSpPr>
        <p:spPr>
          <a:xfrm>
            <a:off x="5369210" y="330568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48" name="椭圆 47">
            <a:extLst>
              <a:ext uri="{FF2B5EF4-FFF2-40B4-BE49-F238E27FC236}">
                <a16:creationId xmlns:a16="http://schemas.microsoft.com/office/drawing/2014/main" id="{15C67741-8A50-4EE9-AEEB-B6DBDD17A195}"/>
              </a:ext>
            </a:extLst>
          </p:cNvPr>
          <p:cNvSpPr/>
          <p:nvPr/>
        </p:nvSpPr>
        <p:spPr>
          <a:xfrm>
            <a:off x="5018644" y="4238153"/>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49" name="直接箭头连接符 48">
            <a:extLst>
              <a:ext uri="{FF2B5EF4-FFF2-40B4-BE49-F238E27FC236}">
                <a16:creationId xmlns:a16="http://schemas.microsoft.com/office/drawing/2014/main" id="{C862B1A8-04E2-4F3E-98EA-62EE6AD17A60}"/>
              </a:ext>
            </a:extLst>
          </p:cNvPr>
          <p:cNvCxnSpPr>
            <a:stCxn id="47" idx="4"/>
            <a:endCxn id="48" idx="7"/>
          </p:cNvCxnSpPr>
          <p:nvPr/>
        </p:nvCxnSpPr>
        <p:spPr>
          <a:xfrm flipH="1">
            <a:off x="5508772" y="3949008"/>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6D1DF6F-6ACA-4263-A062-5BF8B019C75C}"/>
              </a:ext>
            </a:extLst>
          </p:cNvPr>
          <p:cNvSpPr/>
          <p:nvPr/>
        </p:nvSpPr>
        <p:spPr>
          <a:xfrm>
            <a:off x="6274271" y="3318992"/>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cxnSp>
        <p:nvCxnSpPr>
          <p:cNvPr id="51" name="直接箭头连接符 50">
            <a:extLst>
              <a:ext uri="{FF2B5EF4-FFF2-40B4-BE49-F238E27FC236}">
                <a16:creationId xmlns:a16="http://schemas.microsoft.com/office/drawing/2014/main" id="{2E6AAFB9-5005-4E70-A486-CC83A029026B}"/>
              </a:ext>
            </a:extLst>
          </p:cNvPr>
          <p:cNvCxnSpPr>
            <a:cxnSpLocks/>
            <a:endCxn id="50" idx="0"/>
          </p:cNvCxnSpPr>
          <p:nvPr/>
        </p:nvCxnSpPr>
        <p:spPr>
          <a:xfrm>
            <a:off x="6274271" y="2892299"/>
            <a:ext cx="287111" cy="42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84A577F-B8FC-4BAF-AA29-B492B5BCCE66}"/>
              </a:ext>
            </a:extLst>
          </p:cNvPr>
          <p:cNvSpPr txBox="1"/>
          <p:nvPr/>
        </p:nvSpPr>
        <p:spPr>
          <a:xfrm>
            <a:off x="774745" y="5817914"/>
            <a:ext cx="8487796" cy="514760"/>
          </a:xfrm>
          <a:prstGeom prst="rect">
            <a:avLst/>
          </a:prstGeom>
          <a:noFill/>
        </p:spPr>
        <p:txBody>
          <a:bodyPr wrap="square" rtlCol="0">
            <a:spAutoFit/>
          </a:bodyPr>
          <a:lstStyle/>
          <a:p>
            <a:r>
              <a:rPr lang="zh-CN" altLang="en-US" sz="2755" dirty="0"/>
              <a:t>选择哪种特征开始进行建立</a:t>
            </a:r>
            <a:r>
              <a:rPr lang="en-US" altLang="zh-CN" sz="2755" dirty="0"/>
              <a:t>DT</a:t>
            </a:r>
            <a:r>
              <a:rPr lang="zh-CN" altLang="en-US" sz="2755" dirty="0"/>
              <a:t>，不会更麻烦呢？</a:t>
            </a:r>
          </a:p>
        </p:txBody>
      </p:sp>
    </p:spTree>
    <p:extLst>
      <p:ext uri="{BB962C8B-B14F-4D97-AF65-F5344CB8AC3E}">
        <p14:creationId xmlns:p14="http://schemas.microsoft.com/office/powerpoint/2010/main" val="667064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素材G">
            <a:extLst>
              <a:ext uri="{FF2B5EF4-FFF2-40B4-BE49-F238E27FC236}">
                <a16:creationId xmlns:a16="http://schemas.microsoft.com/office/drawing/2014/main" id="{6603D1D6-2DAE-4CE2-8E29-E850CDBDF38F}"/>
              </a:ext>
            </a:extLst>
          </p:cNvPr>
          <p:cNvPicPr>
            <a:picLocks noChangeAspect="1"/>
          </p:cNvPicPr>
          <p:nvPr/>
        </p:nvPicPr>
        <p:blipFill>
          <a:blip r:embed="rId2"/>
          <a:stretch>
            <a:fillRect/>
          </a:stretch>
        </p:blipFill>
        <p:spPr>
          <a:xfrm>
            <a:off x="31758" y="-13962"/>
            <a:ext cx="3154228" cy="722409"/>
          </a:xfrm>
          <a:prstGeom prst="rect">
            <a:avLst/>
          </a:prstGeom>
        </p:spPr>
      </p:pic>
      <p:pic>
        <p:nvPicPr>
          <p:cNvPr id="9" name="图片 8">
            <a:extLst>
              <a:ext uri="{FF2B5EF4-FFF2-40B4-BE49-F238E27FC236}">
                <a16:creationId xmlns:a16="http://schemas.microsoft.com/office/drawing/2014/main" id="{B4691979-611D-45D3-A305-3F1EC274363A}"/>
              </a:ext>
            </a:extLst>
          </p:cNvPr>
          <p:cNvPicPr>
            <a:picLocks noChangeAspect="1"/>
          </p:cNvPicPr>
          <p:nvPr/>
        </p:nvPicPr>
        <p:blipFill>
          <a:blip r:embed="rId3"/>
          <a:stretch>
            <a:fillRect/>
          </a:stretch>
        </p:blipFill>
        <p:spPr>
          <a:xfrm>
            <a:off x="8406742" y="-7611"/>
            <a:ext cx="705501" cy="722409"/>
          </a:xfrm>
          <a:prstGeom prst="rect">
            <a:avLst/>
          </a:prstGeom>
        </p:spPr>
      </p:pic>
      <p:sp>
        <p:nvSpPr>
          <p:cNvPr id="10" name="矩形 9">
            <a:extLst>
              <a:ext uri="{FF2B5EF4-FFF2-40B4-BE49-F238E27FC236}">
                <a16:creationId xmlns:a16="http://schemas.microsoft.com/office/drawing/2014/main" id="{E6800AA5-5165-413F-A17F-5F897361ACF4}"/>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1" name="矩形 10">
            <a:extLst>
              <a:ext uri="{FF2B5EF4-FFF2-40B4-BE49-F238E27FC236}">
                <a16:creationId xmlns:a16="http://schemas.microsoft.com/office/drawing/2014/main" id="{20B12A44-AE32-483E-B1CD-882F6091CBC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7" name="椭圆 16">
            <a:extLst>
              <a:ext uri="{FF2B5EF4-FFF2-40B4-BE49-F238E27FC236}">
                <a16:creationId xmlns:a16="http://schemas.microsoft.com/office/drawing/2014/main" id="{7E443752-037B-4FD9-8A25-3BC72BEBAC94}"/>
              </a:ext>
            </a:extLst>
          </p:cNvPr>
          <p:cNvSpPr/>
          <p:nvPr/>
        </p:nvSpPr>
        <p:spPr>
          <a:xfrm>
            <a:off x="2413457" y="985265"/>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3" name="矩形 2">
            <a:extLst>
              <a:ext uri="{FF2B5EF4-FFF2-40B4-BE49-F238E27FC236}">
                <a16:creationId xmlns:a16="http://schemas.microsoft.com/office/drawing/2014/main" id="{30FAF8A0-7051-4CD1-9A22-8540458B501E}"/>
              </a:ext>
            </a:extLst>
          </p:cNvPr>
          <p:cNvSpPr/>
          <p:nvPr/>
        </p:nvSpPr>
        <p:spPr>
          <a:xfrm>
            <a:off x="1777577" y="1724785"/>
            <a:ext cx="408780" cy="363360"/>
          </a:xfrm>
          <a:prstGeom prst="rect">
            <a:avLst/>
          </a:prstGeom>
        </p:spPr>
        <p:txBody>
          <a:bodyPr wrap="none">
            <a:spAutoFit/>
          </a:bodyPr>
          <a:lstStyle/>
          <a:p>
            <a:r>
              <a:rPr lang="zh-CN" altLang="en-US" sz="1771" dirty="0"/>
              <a:t>是</a:t>
            </a:r>
          </a:p>
        </p:txBody>
      </p:sp>
      <p:cxnSp>
        <p:nvCxnSpPr>
          <p:cNvPr id="5" name="直接箭头连接符 4">
            <a:extLst>
              <a:ext uri="{FF2B5EF4-FFF2-40B4-BE49-F238E27FC236}">
                <a16:creationId xmlns:a16="http://schemas.microsoft.com/office/drawing/2014/main" id="{9901E10F-5BAB-451A-9BF6-936079347147}"/>
              </a:ext>
            </a:extLst>
          </p:cNvPr>
          <p:cNvCxnSpPr>
            <a:cxnSpLocks/>
            <a:stCxn id="17" idx="3"/>
          </p:cNvCxnSpPr>
          <p:nvPr/>
        </p:nvCxnSpPr>
        <p:spPr>
          <a:xfrm flipH="1">
            <a:off x="1687432" y="1534379"/>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F87418-D6FA-4487-A105-3EB870359833}"/>
              </a:ext>
            </a:extLst>
          </p:cNvPr>
          <p:cNvCxnSpPr>
            <a:cxnSpLocks/>
            <a:stCxn id="17" idx="5"/>
          </p:cNvCxnSpPr>
          <p:nvPr/>
        </p:nvCxnSpPr>
        <p:spPr>
          <a:xfrm>
            <a:off x="2903586" y="1534379"/>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0BBADFF-AD02-41F3-9874-EA6EE4616768}"/>
              </a:ext>
            </a:extLst>
          </p:cNvPr>
          <p:cNvSpPr/>
          <p:nvPr/>
        </p:nvSpPr>
        <p:spPr>
          <a:xfrm>
            <a:off x="3077824" y="1724785"/>
            <a:ext cx="408780" cy="363360"/>
          </a:xfrm>
          <a:prstGeom prst="rect">
            <a:avLst/>
          </a:prstGeom>
        </p:spPr>
        <p:txBody>
          <a:bodyPr wrap="none">
            <a:spAutoFit/>
          </a:bodyPr>
          <a:lstStyle/>
          <a:p>
            <a:r>
              <a:rPr lang="zh-CN" altLang="en-US" sz="1771" dirty="0"/>
              <a:t>否</a:t>
            </a:r>
          </a:p>
        </p:txBody>
      </p:sp>
      <p:sp>
        <p:nvSpPr>
          <p:cNvPr id="30" name="椭圆 29">
            <a:extLst>
              <a:ext uri="{FF2B5EF4-FFF2-40B4-BE49-F238E27FC236}">
                <a16:creationId xmlns:a16="http://schemas.microsoft.com/office/drawing/2014/main" id="{7F9EC81D-7D80-4ABB-A190-24715EA05D71}"/>
              </a:ext>
            </a:extLst>
          </p:cNvPr>
          <p:cNvSpPr/>
          <p:nvPr/>
        </p:nvSpPr>
        <p:spPr>
          <a:xfrm>
            <a:off x="1400320" y="223169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sp>
        <p:nvSpPr>
          <p:cNvPr id="32" name="椭圆 31">
            <a:extLst>
              <a:ext uri="{FF2B5EF4-FFF2-40B4-BE49-F238E27FC236}">
                <a16:creationId xmlns:a16="http://schemas.microsoft.com/office/drawing/2014/main" id="{9D0B9AFC-01BD-4600-91B5-7E3D3B9704A7}"/>
              </a:ext>
            </a:extLst>
          </p:cNvPr>
          <p:cNvSpPr/>
          <p:nvPr/>
        </p:nvSpPr>
        <p:spPr>
          <a:xfrm>
            <a:off x="3545519" y="223169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年龄</a:t>
            </a:r>
          </a:p>
        </p:txBody>
      </p:sp>
      <p:cxnSp>
        <p:nvCxnSpPr>
          <p:cNvPr id="33" name="直接箭头连接符 32">
            <a:extLst>
              <a:ext uri="{FF2B5EF4-FFF2-40B4-BE49-F238E27FC236}">
                <a16:creationId xmlns:a16="http://schemas.microsoft.com/office/drawing/2014/main" id="{DC63ED3C-3D1F-48F7-9602-DAB485F287A1}"/>
              </a:ext>
            </a:extLst>
          </p:cNvPr>
          <p:cNvCxnSpPr>
            <a:cxnSpLocks/>
          </p:cNvCxnSpPr>
          <p:nvPr/>
        </p:nvCxnSpPr>
        <p:spPr>
          <a:xfrm flipH="1">
            <a:off x="1298931" y="2813854"/>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4A87FBD-D8DF-43F9-812A-0157335A1ACF}"/>
              </a:ext>
            </a:extLst>
          </p:cNvPr>
          <p:cNvSpPr/>
          <p:nvPr/>
        </p:nvSpPr>
        <p:spPr>
          <a:xfrm>
            <a:off x="900318"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37" name="椭圆 36">
            <a:extLst>
              <a:ext uri="{FF2B5EF4-FFF2-40B4-BE49-F238E27FC236}">
                <a16:creationId xmlns:a16="http://schemas.microsoft.com/office/drawing/2014/main" id="{EB1041E6-E0B9-4238-B0D6-0F62A60742A0}"/>
              </a:ext>
            </a:extLst>
          </p:cNvPr>
          <p:cNvSpPr/>
          <p:nvPr/>
        </p:nvSpPr>
        <p:spPr>
          <a:xfrm>
            <a:off x="549752" y="4220872"/>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39" name="直接箭头连接符 38">
            <a:extLst>
              <a:ext uri="{FF2B5EF4-FFF2-40B4-BE49-F238E27FC236}">
                <a16:creationId xmlns:a16="http://schemas.microsoft.com/office/drawing/2014/main" id="{15F7E0F5-FE28-4BD2-AD2A-D50B72FC3112}"/>
              </a:ext>
            </a:extLst>
          </p:cNvPr>
          <p:cNvCxnSpPr>
            <a:stCxn id="36" idx="4"/>
            <a:endCxn id="37" idx="7"/>
          </p:cNvCxnSpPr>
          <p:nvPr/>
        </p:nvCxnSpPr>
        <p:spPr>
          <a:xfrm flipH="1">
            <a:off x="1039880" y="3931727"/>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275A51-6F3C-457A-B88A-F1F45B27030B}"/>
              </a:ext>
            </a:extLst>
          </p:cNvPr>
          <p:cNvCxnSpPr>
            <a:cxnSpLocks/>
            <a:stCxn id="30" idx="4"/>
          </p:cNvCxnSpPr>
          <p:nvPr/>
        </p:nvCxnSpPr>
        <p:spPr>
          <a:xfrm>
            <a:off x="1687432" y="2875018"/>
            <a:ext cx="185721" cy="47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047350B-CDE3-4A73-814A-391D2B497029}"/>
              </a:ext>
            </a:extLst>
          </p:cNvPr>
          <p:cNvCxnSpPr>
            <a:cxnSpLocks/>
          </p:cNvCxnSpPr>
          <p:nvPr/>
        </p:nvCxnSpPr>
        <p:spPr>
          <a:xfrm>
            <a:off x="1906770" y="2798085"/>
            <a:ext cx="608315" cy="49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459F237F-69D0-4742-B3D3-359348D7E120}"/>
              </a:ext>
            </a:extLst>
          </p:cNvPr>
          <p:cNvSpPr/>
          <p:nvPr/>
        </p:nvSpPr>
        <p:spPr>
          <a:xfrm>
            <a:off x="1575929"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40" name="椭圆 39">
            <a:extLst>
              <a:ext uri="{FF2B5EF4-FFF2-40B4-BE49-F238E27FC236}">
                <a16:creationId xmlns:a16="http://schemas.microsoft.com/office/drawing/2014/main" id="{4CEB7720-9E70-4194-BE21-571C80D4613F}"/>
              </a:ext>
            </a:extLst>
          </p:cNvPr>
          <p:cNvSpPr/>
          <p:nvPr/>
        </p:nvSpPr>
        <p:spPr>
          <a:xfrm>
            <a:off x="2273613" y="3288399"/>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26" name="椭圆 25">
            <a:extLst>
              <a:ext uri="{FF2B5EF4-FFF2-40B4-BE49-F238E27FC236}">
                <a16:creationId xmlns:a16="http://schemas.microsoft.com/office/drawing/2014/main" id="{1485FDE8-AB58-40B3-A0A9-4F7546F579C8}"/>
              </a:ext>
            </a:extLst>
          </p:cNvPr>
          <p:cNvSpPr/>
          <p:nvPr/>
        </p:nvSpPr>
        <p:spPr>
          <a:xfrm>
            <a:off x="6882349" y="1002546"/>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191B1F"/>
                </a:solidFill>
              </a:rPr>
              <a:t>年龄</a:t>
            </a:r>
            <a:endParaRPr lang="zh-CN" altLang="en-US" sz="1771" dirty="0"/>
          </a:p>
        </p:txBody>
      </p:sp>
      <p:sp>
        <p:nvSpPr>
          <p:cNvPr id="27" name="矩形 26">
            <a:extLst>
              <a:ext uri="{FF2B5EF4-FFF2-40B4-BE49-F238E27FC236}">
                <a16:creationId xmlns:a16="http://schemas.microsoft.com/office/drawing/2014/main" id="{B94D4F61-93DB-49D4-94C6-F01A98E492C4}"/>
              </a:ext>
            </a:extLst>
          </p:cNvPr>
          <p:cNvSpPr/>
          <p:nvPr/>
        </p:nvSpPr>
        <p:spPr>
          <a:xfrm>
            <a:off x="6246469" y="1742066"/>
            <a:ext cx="635880" cy="363360"/>
          </a:xfrm>
          <a:prstGeom prst="rect">
            <a:avLst/>
          </a:prstGeom>
        </p:spPr>
        <p:txBody>
          <a:bodyPr wrap="none">
            <a:spAutoFit/>
          </a:bodyPr>
          <a:lstStyle/>
          <a:p>
            <a:r>
              <a:rPr lang="zh-CN" altLang="en-US" sz="1771" dirty="0"/>
              <a:t>青年</a:t>
            </a:r>
          </a:p>
        </p:txBody>
      </p:sp>
      <p:cxnSp>
        <p:nvCxnSpPr>
          <p:cNvPr id="28" name="直接箭头连接符 27">
            <a:extLst>
              <a:ext uri="{FF2B5EF4-FFF2-40B4-BE49-F238E27FC236}">
                <a16:creationId xmlns:a16="http://schemas.microsoft.com/office/drawing/2014/main" id="{23CB520E-72DA-4857-8C58-CCA5EF2C7B6C}"/>
              </a:ext>
            </a:extLst>
          </p:cNvPr>
          <p:cNvCxnSpPr>
            <a:cxnSpLocks/>
            <a:stCxn id="26" idx="3"/>
          </p:cNvCxnSpPr>
          <p:nvPr/>
        </p:nvCxnSpPr>
        <p:spPr>
          <a:xfrm flipH="1">
            <a:off x="6156324" y="1551660"/>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501485D-CCB4-4432-A9DD-EC18AB50D849}"/>
              </a:ext>
            </a:extLst>
          </p:cNvPr>
          <p:cNvCxnSpPr>
            <a:cxnSpLocks/>
          </p:cNvCxnSpPr>
          <p:nvPr/>
        </p:nvCxnSpPr>
        <p:spPr>
          <a:xfrm>
            <a:off x="7169689" y="1645873"/>
            <a:ext cx="0" cy="45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5BBD185-5A74-4433-853C-B13525E62C02}"/>
              </a:ext>
            </a:extLst>
          </p:cNvPr>
          <p:cNvCxnSpPr>
            <a:cxnSpLocks/>
            <a:stCxn id="26" idx="5"/>
          </p:cNvCxnSpPr>
          <p:nvPr/>
        </p:nvCxnSpPr>
        <p:spPr>
          <a:xfrm>
            <a:off x="7372478" y="1551660"/>
            <a:ext cx="810119" cy="71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829E6F9-B902-466A-AFBB-D3FF77A2D7C1}"/>
              </a:ext>
            </a:extLst>
          </p:cNvPr>
          <p:cNvSpPr/>
          <p:nvPr/>
        </p:nvSpPr>
        <p:spPr>
          <a:xfrm>
            <a:off x="6882350" y="1727275"/>
            <a:ext cx="635880" cy="363360"/>
          </a:xfrm>
          <a:prstGeom prst="rect">
            <a:avLst/>
          </a:prstGeom>
        </p:spPr>
        <p:txBody>
          <a:bodyPr wrap="none">
            <a:spAutoFit/>
          </a:bodyPr>
          <a:lstStyle/>
          <a:p>
            <a:r>
              <a:rPr lang="zh-CN" altLang="en-US" sz="1771" dirty="0"/>
              <a:t>中年</a:t>
            </a:r>
          </a:p>
        </p:txBody>
      </p:sp>
      <p:sp>
        <p:nvSpPr>
          <p:cNvPr id="42" name="矩形 41">
            <a:extLst>
              <a:ext uri="{FF2B5EF4-FFF2-40B4-BE49-F238E27FC236}">
                <a16:creationId xmlns:a16="http://schemas.microsoft.com/office/drawing/2014/main" id="{6D1CB369-75EA-4777-BB82-CD4A9892FACA}"/>
              </a:ext>
            </a:extLst>
          </p:cNvPr>
          <p:cNvSpPr/>
          <p:nvPr/>
        </p:nvSpPr>
        <p:spPr>
          <a:xfrm>
            <a:off x="7546717" y="1742066"/>
            <a:ext cx="635880" cy="363360"/>
          </a:xfrm>
          <a:prstGeom prst="rect">
            <a:avLst/>
          </a:prstGeom>
        </p:spPr>
        <p:txBody>
          <a:bodyPr wrap="none">
            <a:spAutoFit/>
          </a:bodyPr>
          <a:lstStyle/>
          <a:p>
            <a:r>
              <a:rPr lang="zh-CN" altLang="en-US" sz="1771" dirty="0"/>
              <a:t>老年</a:t>
            </a:r>
          </a:p>
        </p:txBody>
      </p:sp>
      <p:sp>
        <p:nvSpPr>
          <p:cNvPr id="43" name="椭圆 42">
            <a:extLst>
              <a:ext uri="{FF2B5EF4-FFF2-40B4-BE49-F238E27FC236}">
                <a16:creationId xmlns:a16="http://schemas.microsoft.com/office/drawing/2014/main" id="{1E759B96-7C29-4926-AF3B-47DA09DBDC90}"/>
              </a:ext>
            </a:extLst>
          </p:cNvPr>
          <p:cNvSpPr/>
          <p:nvPr/>
        </p:nvSpPr>
        <p:spPr>
          <a:xfrm>
            <a:off x="5869212"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44" name="椭圆 43">
            <a:extLst>
              <a:ext uri="{FF2B5EF4-FFF2-40B4-BE49-F238E27FC236}">
                <a16:creationId xmlns:a16="http://schemas.microsoft.com/office/drawing/2014/main" id="{5285B11C-92E1-4603-A3E8-32F542FB20C9}"/>
              </a:ext>
            </a:extLst>
          </p:cNvPr>
          <p:cNvSpPr/>
          <p:nvPr/>
        </p:nvSpPr>
        <p:spPr>
          <a:xfrm>
            <a:off x="6944008"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sp>
        <p:nvSpPr>
          <p:cNvPr id="45" name="椭圆 44">
            <a:extLst>
              <a:ext uri="{FF2B5EF4-FFF2-40B4-BE49-F238E27FC236}">
                <a16:creationId xmlns:a16="http://schemas.microsoft.com/office/drawing/2014/main" id="{A82116EE-788F-4019-A5F5-D9AD475903C3}"/>
              </a:ext>
            </a:extLst>
          </p:cNvPr>
          <p:cNvSpPr/>
          <p:nvPr/>
        </p:nvSpPr>
        <p:spPr>
          <a:xfrm>
            <a:off x="8014411" y="2248971"/>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房子</a:t>
            </a:r>
          </a:p>
        </p:txBody>
      </p:sp>
      <p:cxnSp>
        <p:nvCxnSpPr>
          <p:cNvPr id="46" name="直接箭头连接符 45">
            <a:extLst>
              <a:ext uri="{FF2B5EF4-FFF2-40B4-BE49-F238E27FC236}">
                <a16:creationId xmlns:a16="http://schemas.microsoft.com/office/drawing/2014/main" id="{B8D6114E-DF2E-461C-9F70-18E7B3FD2927}"/>
              </a:ext>
            </a:extLst>
          </p:cNvPr>
          <p:cNvCxnSpPr>
            <a:cxnSpLocks/>
          </p:cNvCxnSpPr>
          <p:nvPr/>
        </p:nvCxnSpPr>
        <p:spPr>
          <a:xfrm flipH="1">
            <a:off x="5767823" y="2831135"/>
            <a:ext cx="316933" cy="53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86A13072-A031-4809-9EA3-FD8FF4C7C1CC}"/>
              </a:ext>
            </a:extLst>
          </p:cNvPr>
          <p:cNvSpPr/>
          <p:nvPr/>
        </p:nvSpPr>
        <p:spPr>
          <a:xfrm>
            <a:off x="5369210" y="3305680"/>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sp>
        <p:nvSpPr>
          <p:cNvPr id="48" name="椭圆 47">
            <a:extLst>
              <a:ext uri="{FF2B5EF4-FFF2-40B4-BE49-F238E27FC236}">
                <a16:creationId xmlns:a16="http://schemas.microsoft.com/office/drawing/2014/main" id="{15C67741-8A50-4EE9-AEEB-B6DBDD17A195}"/>
              </a:ext>
            </a:extLst>
          </p:cNvPr>
          <p:cNvSpPr/>
          <p:nvPr/>
        </p:nvSpPr>
        <p:spPr>
          <a:xfrm>
            <a:off x="5018644" y="4238153"/>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信贷</a:t>
            </a:r>
          </a:p>
        </p:txBody>
      </p:sp>
      <p:cxnSp>
        <p:nvCxnSpPr>
          <p:cNvPr id="49" name="直接箭头连接符 48">
            <a:extLst>
              <a:ext uri="{FF2B5EF4-FFF2-40B4-BE49-F238E27FC236}">
                <a16:creationId xmlns:a16="http://schemas.microsoft.com/office/drawing/2014/main" id="{C862B1A8-04E2-4F3E-98EA-62EE6AD17A60}"/>
              </a:ext>
            </a:extLst>
          </p:cNvPr>
          <p:cNvCxnSpPr>
            <a:stCxn id="47" idx="4"/>
            <a:endCxn id="48" idx="7"/>
          </p:cNvCxnSpPr>
          <p:nvPr/>
        </p:nvCxnSpPr>
        <p:spPr>
          <a:xfrm flipH="1">
            <a:off x="5508772" y="3949008"/>
            <a:ext cx="147549" cy="38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6D1DF6F-6ACA-4263-A062-5BF8B019C75C}"/>
              </a:ext>
            </a:extLst>
          </p:cNvPr>
          <p:cNvSpPr/>
          <p:nvPr/>
        </p:nvSpPr>
        <p:spPr>
          <a:xfrm>
            <a:off x="6274271" y="3318992"/>
            <a:ext cx="574222" cy="643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solidFill>
                  <a:srgbClr val="FF0000"/>
                </a:solidFill>
              </a:rPr>
              <a:t>工作</a:t>
            </a:r>
          </a:p>
        </p:txBody>
      </p:sp>
      <p:cxnSp>
        <p:nvCxnSpPr>
          <p:cNvPr id="51" name="直接箭头连接符 50">
            <a:extLst>
              <a:ext uri="{FF2B5EF4-FFF2-40B4-BE49-F238E27FC236}">
                <a16:creationId xmlns:a16="http://schemas.microsoft.com/office/drawing/2014/main" id="{2E6AAFB9-5005-4E70-A486-CC83A029026B}"/>
              </a:ext>
            </a:extLst>
          </p:cNvPr>
          <p:cNvCxnSpPr>
            <a:cxnSpLocks/>
            <a:endCxn id="50" idx="0"/>
          </p:cNvCxnSpPr>
          <p:nvPr/>
        </p:nvCxnSpPr>
        <p:spPr>
          <a:xfrm>
            <a:off x="6274271" y="2892299"/>
            <a:ext cx="287111" cy="42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84A577F-B8FC-4BAF-AA29-B492B5BCCE66}"/>
              </a:ext>
            </a:extLst>
          </p:cNvPr>
          <p:cNvSpPr txBox="1"/>
          <p:nvPr/>
        </p:nvSpPr>
        <p:spPr>
          <a:xfrm>
            <a:off x="271697" y="917766"/>
            <a:ext cx="8487796" cy="514760"/>
          </a:xfrm>
          <a:prstGeom prst="rect">
            <a:avLst/>
          </a:prstGeom>
          <a:noFill/>
        </p:spPr>
        <p:txBody>
          <a:bodyPr wrap="square" rtlCol="0">
            <a:spAutoFit/>
          </a:bodyPr>
          <a:lstStyle/>
          <a:p>
            <a:r>
              <a:rPr lang="zh-CN" altLang="en-US" sz="2755" dirty="0"/>
              <a:t>信息增益</a:t>
            </a:r>
          </a:p>
        </p:txBody>
      </p:sp>
    </p:spTree>
    <p:extLst>
      <p:ext uri="{BB962C8B-B14F-4D97-AF65-F5344CB8AC3E}">
        <p14:creationId xmlns:p14="http://schemas.microsoft.com/office/powerpoint/2010/main" val="9278249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D0A10-04F7-45E2-86DD-F21A62C3B2A0}"/>
              </a:ext>
            </a:extLst>
          </p:cNvPr>
          <p:cNvSpPr/>
          <p:nvPr/>
        </p:nvSpPr>
        <p:spPr>
          <a:xfrm>
            <a:off x="31758" y="1263199"/>
            <a:ext cx="8840296" cy="2028760"/>
          </a:xfrm>
          <a:prstGeom prst="rect">
            <a:avLst/>
          </a:prstGeom>
        </p:spPr>
        <p:txBody>
          <a:bodyPr wrap="square">
            <a:spAutoFit/>
          </a:bodyPr>
          <a:lstStyle/>
          <a:p>
            <a:r>
              <a:rPr lang="zh-CN" altLang="en-US" sz="3148" dirty="0"/>
              <a:t>熵的理论解释：</a:t>
            </a:r>
            <a:endParaRPr lang="en-US" altLang="zh-CN" sz="3148" dirty="0"/>
          </a:p>
          <a:p>
            <a:r>
              <a:rPr lang="zh-CN" altLang="en-US" sz="3148" dirty="0"/>
              <a:t>设</a:t>
            </a:r>
            <a:r>
              <a:rPr lang="en-US" altLang="zh-CN" sz="3148" dirty="0"/>
              <a:t>X</a:t>
            </a:r>
            <a:r>
              <a:rPr lang="zh-CN" altLang="en-US" sz="3148" dirty="0"/>
              <a:t>是一个取有限个值的离散随机变量，其概率分布为：</a:t>
            </a:r>
            <a:r>
              <a:rPr lang="en-US" altLang="zh-CN" sz="3148" dirty="0"/>
              <a:t>p</a:t>
            </a:r>
            <a:r>
              <a:rPr lang="zh-CN" altLang="en-US" sz="3148" dirty="0"/>
              <a:t>（</a:t>
            </a:r>
            <a:r>
              <a:rPr lang="en-US" altLang="zh-CN" sz="3148" dirty="0"/>
              <a:t>x=xi</a:t>
            </a:r>
            <a:r>
              <a:rPr lang="zh-CN" altLang="en-US" sz="3148" dirty="0"/>
              <a:t>）</a:t>
            </a:r>
            <a:r>
              <a:rPr lang="en-US" altLang="zh-CN" sz="3148" dirty="0"/>
              <a:t>=pi</a:t>
            </a:r>
          </a:p>
          <a:p>
            <a:r>
              <a:rPr lang="zh-CN" altLang="en-US" sz="3148" dirty="0"/>
              <a:t>则随机变量</a:t>
            </a:r>
            <a:r>
              <a:rPr lang="en-US" altLang="zh-CN" sz="3148" dirty="0"/>
              <a:t>X</a:t>
            </a:r>
            <a:r>
              <a:rPr lang="zh-CN" altLang="en-US" sz="3148" dirty="0"/>
              <a:t>的熵定义为</a:t>
            </a:r>
            <a:endParaRPr lang="en-US" altLang="zh-CN" sz="3148" dirty="0"/>
          </a:p>
        </p:txBody>
      </p:sp>
      <p:pic>
        <p:nvPicPr>
          <p:cNvPr id="6" name="图片 5">
            <a:extLst>
              <a:ext uri="{FF2B5EF4-FFF2-40B4-BE49-F238E27FC236}">
                <a16:creationId xmlns:a16="http://schemas.microsoft.com/office/drawing/2014/main" id="{CC348D84-EB08-406B-8F24-AEAE9A6F37DA}"/>
              </a:ext>
            </a:extLst>
          </p:cNvPr>
          <p:cNvPicPr>
            <a:picLocks noChangeAspect="1"/>
          </p:cNvPicPr>
          <p:nvPr/>
        </p:nvPicPr>
        <p:blipFill>
          <a:blip r:embed="rId2"/>
          <a:stretch>
            <a:fillRect/>
          </a:stretch>
        </p:blipFill>
        <p:spPr>
          <a:xfrm>
            <a:off x="2507669" y="3291959"/>
            <a:ext cx="3888473" cy="1227446"/>
          </a:xfrm>
          <a:prstGeom prst="rect">
            <a:avLst/>
          </a:prstGeom>
        </p:spPr>
      </p:pic>
      <p:pic>
        <p:nvPicPr>
          <p:cNvPr id="7" name="图片 6" descr="素材G">
            <a:extLst>
              <a:ext uri="{FF2B5EF4-FFF2-40B4-BE49-F238E27FC236}">
                <a16:creationId xmlns:a16="http://schemas.microsoft.com/office/drawing/2014/main" id="{310F17F0-191A-4B48-95DB-0D361763F653}"/>
              </a:ext>
            </a:extLst>
          </p:cNvPr>
          <p:cNvPicPr>
            <a:picLocks noChangeAspect="1"/>
          </p:cNvPicPr>
          <p:nvPr/>
        </p:nvPicPr>
        <p:blipFill>
          <a:blip r:embed="rId3"/>
          <a:stretch>
            <a:fillRect/>
          </a:stretch>
        </p:blipFill>
        <p:spPr>
          <a:xfrm>
            <a:off x="31758" y="-13962"/>
            <a:ext cx="3154228" cy="722409"/>
          </a:xfrm>
          <a:prstGeom prst="rect">
            <a:avLst/>
          </a:prstGeom>
        </p:spPr>
      </p:pic>
      <p:pic>
        <p:nvPicPr>
          <p:cNvPr id="8" name="图片 7">
            <a:extLst>
              <a:ext uri="{FF2B5EF4-FFF2-40B4-BE49-F238E27FC236}">
                <a16:creationId xmlns:a16="http://schemas.microsoft.com/office/drawing/2014/main" id="{AB61BB1A-554C-4EAF-9BCE-9D3EA3539C4E}"/>
              </a:ext>
            </a:extLst>
          </p:cNvPr>
          <p:cNvPicPr>
            <a:picLocks noChangeAspect="1"/>
          </p:cNvPicPr>
          <p:nvPr/>
        </p:nvPicPr>
        <p:blipFill>
          <a:blip r:embed="rId4"/>
          <a:stretch>
            <a:fillRect/>
          </a:stretch>
        </p:blipFill>
        <p:spPr>
          <a:xfrm>
            <a:off x="8406742" y="-7611"/>
            <a:ext cx="705501" cy="722409"/>
          </a:xfrm>
          <a:prstGeom prst="rect">
            <a:avLst/>
          </a:prstGeom>
        </p:spPr>
      </p:pic>
      <p:sp>
        <p:nvSpPr>
          <p:cNvPr id="9" name="矩形 8">
            <a:extLst>
              <a:ext uri="{FF2B5EF4-FFF2-40B4-BE49-F238E27FC236}">
                <a16:creationId xmlns:a16="http://schemas.microsoft.com/office/drawing/2014/main" id="{DCFFC5FE-CF63-40C9-9A93-DC16FF16BC1D}"/>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E8C6460-9665-4305-AC94-1A31B2FC247E}"/>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Tree>
    <p:extLst>
      <p:ext uri="{BB962C8B-B14F-4D97-AF65-F5344CB8AC3E}">
        <p14:creationId xmlns:p14="http://schemas.microsoft.com/office/powerpoint/2010/main" val="10313881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D0A10-04F7-45E2-86DD-F21A62C3B2A0}"/>
              </a:ext>
            </a:extLst>
          </p:cNvPr>
          <p:cNvSpPr/>
          <p:nvPr/>
        </p:nvSpPr>
        <p:spPr>
          <a:xfrm>
            <a:off x="74994" y="758225"/>
            <a:ext cx="8840296" cy="1059800"/>
          </a:xfrm>
          <a:prstGeom prst="rect">
            <a:avLst/>
          </a:prstGeom>
        </p:spPr>
        <p:txBody>
          <a:bodyPr wrap="square">
            <a:spAutoFit/>
          </a:bodyPr>
          <a:lstStyle/>
          <a:p>
            <a:r>
              <a:rPr lang="zh-CN" altLang="en-US" sz="3148" dirty="0"/>
              <a:t>熵的理论解释：求一下前面的工作熵、年龄熵、有房熵，以及信贷熵</a:t>
            </a:r>
            <a:endParaRPr lang="en-US" altLang="zh-CN" sz="3148" dirty="0"/>
          </a:p>
        </p:txBody>
      </p:sp>
      <p:pic>
        <p:nvPicPr>
          <p:cNvPr id="7" name="图片 6" descr="素材G">
            <a:extLst>
              <a:ext uri="{FF2B5EF4-FFF2-40B4-BE49-F238E27FC236}">
                <a16:creationId xmlns:a16="http://schemas.microsoft.com/office/drawing/2014/main" id="{310F17F0-191A-4B48-95DB-0D361763F653}"/>
              </a:ext>
            </a:extLst>
          </p:cNvPr>
          <p:cNvPicPr>
            <a:picLocks noChangeAspect="1"/>
          </p:cNvPicPr>
          <p:nvPr/>
        </p:nvPicPr>
        <p:blipFill>
          <a:blip r:embed="rId2"/>
          <a:stretch>
            <a:fillRect/>
          </a:stretch>
        </p:blipFill>
        <p:spPr>
          <a:xfrm>
            <a:off x="31758" y="-13962"/>
            <a:ext cx="3154228" cy="722409"/>
          </a:xfrm>
          <a:prstGeom prst="rect">
            <a:avLst/>
          </a:prstGeom>
        </p:spPr>
      </p:pic>
      <p:pic>
        <p:nvPicPr>
          <p:cNvPr id="8" name="图片 7">
            <a:extLst>
              <a:ext uri="{FF2B5EF4-FFF2-40B4-BE49-F238E27FC236}">
                <a16:creationId xmlns:a16="http://schemas.microsoft.com/office/drawing/2014/main" id="{AB61BB1A-554C-4EAF-9BCE-9D3EA3539C4E}"/>
              </a:ext>
            </a:extLst>
          </p:cNvPr>
          <p:cNvPicPr>
            <a:picLocks noChangeAspect="1"/>
          </p:cNvPicPr>
          <p:nvPr/>
        </p:nvPicPr>
        <p:blipFill>
          <a:blip r:embed="rId3"/>
          <a:stretch>
            <a:fillRect/>
          </a:stretch>
        </p:blipFill>
        <p:spPr>
          <a:xfrm>
            <a:off x="8406742" y="-7611"/>
            <a:ext cx="705501" cy="722409"/>
          </a:xfrm>
          <a:prstGeom prst="rect">
            <a:avLst/>
          </a:prstGeom>
        </p:spPr>
      </p:pic>
      <p:sp>
        <p:nvSpPr>
          <p:cNvPr id="9" name="矩形 8">
            <a:extLst>
              <a:ext uri="{FF2B5EF4-FFF2-40B4-BE49-F238E27FC236}">
                <a16:creationId xmlns:a16="http://schemas.microsoft.com/office/drawing/2014/main" id="{DCFFC5FE-CF63-40C9-9A93-DC16FF16BC1D}"/>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E8C6460-9665-4305-AC94-1A31B2FC247E}"/>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2" name="矩形 1">
            <a:extLst>
              <a:ext uri="{FF2B5EF4-FFF2-40B4-BE49-F238E27FC236}">
                <a16:creationId xmlns:a16="http://schemas.microsoft.com/office/drawing/2014/main" id="{42629C8D-10F4-40ED-A884-319F0B2E6650}"/>
              </a:ext>
            </a:extLst>
          </p:cNvPr>
          <p:cNvSpPr/>
          <p:nvPr/>
        </p:nvSpPr>
        <p:spPr>
          <a:xfrm>
            <a:off x="185475" y="2122297"/>
            <a:ext cx="4140905" cy="514760"/>
          </a:xfrm>
          <a:prstGeom prst="rect">
            <a:avLst/>
          </a:prstGeom>
        </p:spPr>
        <p:txBody>
          <a:bodyPr wrap="square">
            <a:spAutoFit/>
          </a:bodyPr>
          <a:lstStyle/>
          <a:p>
            <a:r>
              <a:rPr lang="en-US" altLang="zh-CN" sz="2755" dirty="0"/>
              <a:t>P(</a:t>
            </a:r>
            <a:r>
              <a:rPr lang="zh-CN" altLang="en-US" sz="2755" dirty="0"/>
              <a:t>青年）</a:t>
            </a:r>
            <a:r>
              <a:rPr lang="en-US" altLang="zh-CN" sz="2755" dirty="0"/>
              <a:t>=5/15</a:t>
            </a:r>
            <a:endParaRPr lang="zh-CN" altLang="en-US" sz="2755" dirty="0"/>
          </a:p>
        </p:txBody>
      </p:sp>
      <p:graphicFrame>
        <p:nvGraphicFramePr>
          <p:cNvPr id="11" name="表格 10">
            <a:extLst>
              <a:ext uri="{FF2B5EF4-FFF2-40B4-BE49-F238E27FC236}">
                <a16:creationId xmlns:a16="http://schemas.microsoft.com/office/drawing/2014/main" id="{B827C021-4B24-4872-AB33-121D7E0C3666}"/>
              </a:ext>
            </a:extLst>
          </p:cNvPr>
          <p:cNvGraphicFramePr>
            <a:graphicFrameLocks noGrp="1"/>
          </p:cNvGraphicFramePr>
          <p:nvPr/>
        </p:nvGraphicFramePr>
        <p:xfrm>
          <a:off x="3499538" y="1679951"/>
          <a:ext cx="545898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12" name="矩形 11">
            <a:extLst>
              <a:ext uri="{FF2B5EF4-FFF2-40B4-BE49-F238E27FC236}">
                <a16:creationId xmlns:a16="http://schemas.microsoft.com/office/drawing/2014/main" id="{331FE0BB-156E-4102-90B2-F5860F16B904}"/>
              </a:ext>
            </a:extLst>
          </p:cNvPr>
          <p:cNvSpPr/>
          <p:nvPr/>
        </p:nvSpPr>
        <p:spPr>
          <a:xfrm>
            <a:off x="185475" y="2884202"/>
            <a:ext cx="4140905" cy="514760"/>
          </a:xfrm>
          <a:prstGeom prst="rect">
            <a:avLst/>
          </a:prstGeom>
        </p:spPr>
        <p:txBody>
          <a:bodyPr wrap="square">
            <a:spAutoFit/>
          </a:bodyPr>
          <a:lstStyle/>
          <a:p>
            <a:r>
              <a:rPr lang="en-US" altLang="zh-CN" sz="2755" dirty="0"/>
              <a:t>P(x=</a:t>
            </a:r>
            <a:r>
              <a:rPr lang="zh-CN" altLang="en-US" sz="2755" dirty="0"/>
              <a:t>中年）</a:t>
            </a:r>
            <a:r>
              <a:rPr lang="en-US" altLang="zh-CN" sz="2755" dirty="0"/>
              <a:t>=5/15</a:t>
            </a:r>
            <a:endParaRPr lang="zh-CN" altLang="en-US" sz="2755" dirty="0"/>
          </a:p>
        </p:txBody>
      </p:sp>
      <p:sp>
        <p:nvSpPr>
          <p:cNvPr id="13" name="矩形 12">
            <a:extLst>
              <a:ext uri="{FF2B5EF4-FFF2-40B4-BE49-F238E27FC236}">
                <a16:creationId xmlns:a16="http://schemas.microsoft.com/office/drawing/2014/main" id="{01F6D9B5-09DE-4E82-A2D4-E01FFC862589}"/>
              </a:ext>
            </a:extLst>
          </p:cNvPr>
          <p:cNvSpPr/>
          <p:nvPr/>
        </p:nvSpPr>
        <p:spPr>
          <a:xfrm>
            <a:off x="185475" y="3605487"/>
            <a:ext cx="4140905" cy="514760"/>
          </a:xfrm>
          <a:prstGeom prst="rect">
            <a:avLst/>
          </a:prstGeom>
        </p:spPr>
        <p:txBody>
          <a:bodyPr wrap="square">
            <a:spAutoFit/>
          </a:bodyPr>
          <a:lstStyle/>
          <a:p>
            <a:r>
              <a:rPr lang="en-US" altLang="zh-CN" sz="2755" dirty="0"/>
              <a:t>P(x=</a:t>
            </a:r>
            <a:r>
              <a:rPr lang="zh-CN" altLang="en-US" sz="2755" dirty="0"/>
              <a:t>老年）</a:t>
            </a:r>
            <a:r>
              <a:rPr lang="en-US" altLang="zh-CN" sz="2755" dirty="0"/>
              <a:t>=5/15</a:t>
            </a:r>
            <a:endParaRPr lang="zh-CN" altLang="en-US" sz="2755" dirty="0"/>
          </a:p>
        </p:txBody>
      </p:sp>
      <p:sp>
        <p:nvSpPr>
          <p:cNvPr id="14" name="矩形 13">
            <a:extLst>
              <a:ext uri="{FF2B5EF4-FFF2-40B4-BE49-F238E27FC236}">
                <a16:creationId xmlns:a16="http://schemas.microsoft.com/office/drawing/2014/main" id="{E77CFCD2-66F2-46E6-9817-C012C5362922}"/>
              </a:ext>
            </a:extLst>
          </p:cNvPr>
          <p:cNvSpPr/>
          <p:nvPr/>
        </p:nvSpPr>
        <p:spPr>
          <a:xfrm>
            <a:off x="130235" y="4220945"/>
            <a:ext cx="3314064" cy="3058280"/>
          </a:xfrm>
          <a:prstGeom prst="rect">
            <a:avLst/>
          </a:prstGeom>
        </p:spPr>
        <p:txBody>
          <a:bodyPr wrap="square">
            <a:spAutoFit/>
          </a:bodyPr>
          <a:lstStyle/>
          <a:p>
            <a:r>
              <a:rPr lang="zh-CN" altLang="en-US" sz="2755" dirty="0"/>
              <a:t>年龄熵</a:t>
            </a:r>
            <a:r>
              <a:rPr lang="en-US" altLang="zh-CN" sz="2755" dirty="0"/>
              <a:t>=-[</a:t>
            </a:r>
            <a:r>
              <a:rPr lang="zh-CN" altLang="en-US" sz="2755" dirty="0"/>
              <a:t>（</a:t>
            </a:r>
            <a:r>
              <a:rPr lang="en-US" altLang="zh-CN" sz="2755" dirty="0"/>
              <a:t>1/3</a:t>
            </a:r>
            <a:r>
              <a:rPr lang="zh-CN" altLang="en-US" sz="2755" dirty="0"/>
              <a:t>）*</a:t>
            </a:r>
            <a:r>
              <a:rPr lang="en-US" altLang="zh-CN" sz="2755" dirty="0"/>
              <a:t>log</a:t>
            </a:r>
            <a:r>
              <a:rPr lang="zh-CN" altLang="en-US" sz="2755" dirty="0"/>
              <a:t>（</a:t>
            </a:r>
            <a:r>
              <a:rPr lang="en-US" altLang="zh-CN" sz="2755" dirty="0"/>
              <a:t>1/3</a:t>
            </a:r>
            <a:r>
              <a:rPr lang="zh-CN" altLang="en-US" sz="2755" dirty="0"/>
              <a:t>）</a:t>
            </a:r>
            <a:endParaRPr lang="en-US" altLang="zh-CN" sz="2755" dirty="0"/>
          </a:p>
          <a:p>
            <a:r>
              <a:rPr lang="en-US" altLang="zh-CN" sz="2755" dirty="0"/>
              <a:t>+</a:t>
            </a:r>
            <a:r>
              <a:rPr lang="zh-CN" altLang="en-US" sz="2755" dirty="0"/>
              <a:t>（</a:t>
            </a:r>
            <a:r>
              <a:rPr lang="en-US" altLang="zh-CN" sz="2755" dirty="0"/>
              <a:t>1/3</a:t>
            </a:r>
            <a:r>
              <a:rPr lang="zh-CN" altLang="en-US" sz="2755" dirty="0"/>
              <a:t>）*</a:t>
            </a:r>
            <a:r>
              <a:rPr lang="en-US" altLang="zh-CN" sz="2755" dirty="0"/>
              <a:t>log</a:t>
            </a:r>
            <a:r>
              <a:rPr lang="zh-CN" altLang="en-US" sz="2755" dirty="0"/>
              <a:t>（</a:t>
            </a:r>
            <a:r>
              <a:rPr lang="en-US" altLang="zh-CN" sz="2755" dirty="0"/>
              <a:t>1/3</a:t>
            </a:r>
            <a:r>
              <a:rPr lang="zh-CN" altLang="en-US" sz="2755" dirty="0"/>
              <a:t>）</a:t>
            </a:r>
            <a:r>
              <a:rPr lang="en-US" altLang="zh-CN" sz="2755" dirty="0"/>
              <a:t>+</a:t>
            </a:r>
            <a:r>
              <a:rPr lang="zh-CN" altLang="en-US" sz="2755" dirty="0"/>
              <a:t> （</a:t>
            </a:r>
            <a:r>
              <a:rPr lang="en-US" altLang="zh-CN" sz="2755" dirty="0"/>
              <a:t>1/3</a:t>
            </a:r>
            <a:r>
              <a:rPr lang="zh-CN" altLang="en-US" sz="2755" dirty="0"/>
              <a:t>）*</a:t>
            </a:r>
            <a:r>
              <a:rPr lang="en-US" altLang="zh-CN" sz="2755" dirty="0"/>
              <a:t>log</a:t>
            </a:r>
            <a:r>
              <a:rPr lang="zh-CN" altLang="en-US" sz="2755" dirty="0"/>
              <a:t>（</a:t>
            </a:r>
            <a:r>
              <a:rPr lang="en-US" altLang="zh-CN" sz="2755" dirty="0"/>
              <a:t>1/3</a:t>
            </a:r>
            <a:r>
              <a:rPr lang="zh-CN" altLang="en-US" sz="2755" dirty="0"/>
              <a:t>）</a:t>
            </a:r>
            <a:r>
              <a:rPr lang="en-US" altLang="zh-CN" sz="2755" dirty="0"/>
              <a:t>]</a:t>
            </a:r>
          </a:p>
          <a:p>
            <a:endParaRPr lang="en-US" altLang="zh-CN" sz="2755" dirty="0"/>
          </a:p>
          <a:p>
            <a:endParaRPr lang="zh-CN" altLang="en-US" sz="2755" dirty="0"/>
          </a:p>
        </p:txBody>
      </p:sp>
    </p:spTree>
    <p:extLst>
      <p:ext uri="{BB962C8B-B14F-4D97-AF65-F5344CB8AC3E}">
        <p14:creationId xmlns:p14="http://schemas.microsoft.com/office/powerpoint/2010/main" val="19846008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D0A10-04F7-45E2-86DD-F21A62C3B2A0}"/>
              </a:ext>
            </a:extLst>
          </p:cNvPr>
          <p:cNvSpPr/>
          <p:nvPr/>
        </p:nvSpPr>
        <p:spPr>
          <a:xfrm>
            <a:off x="74994" y="758225"/>
            <a:ext cx="8840296" cy="1059800"/>
          </a:xfrm>
          <a:prstGeom prst="rect">
            <a:avLst/>
          </a:prstGeom>
        </p:spPr>
        <p:txBody>
          <a:bodyPr wrap="square">
            <a:spAutoFit/>
          </a:bodyPr>
          <a:lstStyle/>
          <a:p>
            <a:r>
              <a:rPr lang="zh-CN" altLang="en-US" sz="3148" dirty="0"/>
              <a:t>熵的理论解释：求一下前面的工作熵、年龄熵、有房熵，以及信贷熵</a:t>
            </a:r>
            <a:endParaRPr lang="en-US" altLang="zh-CN" sz="3148" dirty="0"/>
          </a:p>
        </p:txBody>
      </p:sp>
      <p:pic>
        <p:nvPicPr>
          <p:cNvPr id="7" name="图片 6" descr="素材G">
            <a:extLst>
              <a:ext uri="{FF2B5EF4-FFF2-40B4-BE49-F238E27FC236}">
                <a16:creationId xmlns:a16="http://schemas.microsoft.com/office/drawing/2014/main" id="{310F17F0-191A-4B48-95DB-0D361763F653}"/>
              </a:ext>
            </a:extLst>
          </p:cNvPr>
          <p:cNvPicPr>
            <a:picLocks noChangeAspect="1"/>
          </p:cNvPicPr>
          <p:nvPr/>
        </p:nvPicPr>
        <p:blipFill>
          <a:blip r:embed="rId2"/>
          <a:stretch>
            <a:fillRect/>
          </a:stretch>
        </p:blipFill>
        <p:spPr>
          <a:xfrm>
            <a:off x="31758" y="-13962"/>
            <a:ext cx="3154228" cy="722409"/>
          </a:xfrm>
          <a:prstGeom prst="rect">
            <a:avLst/>
          </a:prstGeom>
        </p:spPr>
      </p:pic>
      <p:pic>
        <p:nvPicPr>
          <p:cNvPr id="8" name="图片 7">
            <a:extLst>
              <a:ext uri="{FF2B5EF4-FFF2-40B4-BE49-F238E27FC236}">
                <a16:creationId xmlns:a16="http://schemas.microsoft.com/office/drawing/2014/main" id="{AB61BB1A-554C-4EAF-9BCE-9D3EA3539C4E}"/>
              </a:ext>
            </a:extLst>
          </p:cNvPr>
          <p:cNvPicPr>
            <a:picLocks noChangeAspect="1"/>
          </p:cNvPicPr>
          <p:nvPr/>
        </p:nvPicPr>
        <p:blipFill>
          <a:blip r:embed="rId3"/>
          <a:stretch>
            <a:fillRect/>
          </a:stretch>
        </p:blipFill>
        <p:spPr>
          <a:xfrm>
            <a:off x="8406742" y="-7611"/>
            <a:ext cx="705501" cy="722409"/>
          </a:xfrm>
          <a:prstGeom prst="rect">
            <a:avLst/>
          </a:prstGeom>
        </p:spPr>
      </p:pic>
      <p:sp>
        <p:nvSpPr>
          <p:cNvPr id="9" name="矩形 8">
            <a:extLst>
              <a:ext uri="{FF2B5EF4-FFF2-40B4-BE49-F238E27FC236}">
                <a16:creationId xmlns:a16="http://schemas.microsoft.com/office/drawing/2014/main" id="{DCFFC5FE-CF63-40C9-9A93-DC16FF16BC1D}"/>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E8C6460-9665-4305-AC94-1A31B2FC247E}"/>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2" name="矩形 1">
            <a:extLst>
              <a:ext uri="{FF2B5EF4-FFF2-40B4-BE49-F238E27FC236}">
                <a16:creationId xmlns:a16="http://schemas.microsoft.com/office/drawing/2014/main" id="{42629C8D-10F4-40ED-A884-319F0B2E6650}"/>
              </a:ext>
            </a:extLst>
          </p:cNvPr>
          <p:cNvSpPr/>
          <p:nvPr/>
        </p:nvSpPr>
        <p:spPr>
          <a:xfrm>
            <a:off x="185475" y="2122297"/>
            <a:ext cx="4140905" cy="514760"/>
          </a:xfrm>
          <a:prstGeom prst="rect">
            <a:avLst/>
          </a:prstGeom>
        </p:spPr>
        <p:txBody>
          <a:bodyPr wrap="square">
            <a:spAutoFit/>
          </a:bodyPr>
          <a:lstStyle/>
          <a:p>
            <a:r>
              <a:rPr lang="en-US" altLang="zh-CN" sz="2755" dirty="0"/>
              <a:t>P(</a:t>
            </a:r>
            <a:r>
              <a:rPr lang="zh-CN" altLang="en-US" sz="2755" dirty="0"/>
              <a:t>青年）</a:t>
            </a:r>
            <a:r>
              <a:rPr lang="en-US" altLang="zh-CN" sz="2755" dirty="0"/>
              <a:t>=5/15</a:t>
            </a:r>
            <a:endParaRPr lang="zh-CN" altLang="en-US" sz="2755" dirty="0"/>
          </a:p>
        </p:txBody>
      </p:sp>
      <p:graphicFrame>
        <p:nvGraphicFramePr>
          <p:cNvPr id="11" name="表格 10">
            <a:extLst>
              <a:ext uri="{FF2B5EF4-FFF2-40B4-BE49-F238E27FC236}">
                <a16:creationId xmlns:a16="http://schemas.microsoft.com/office/drawing/2014/main" id="{B827C021-4B24-4872-AB33-121D7E0C3666}"/>
              </a:ext>
            </a:extLst>
          </p:cNvPr>
          <p:cNvGraphicFramePr>
            <a:graphicFrameLocks noGrp="1"/>
          </p:cNvGraphicFramePr>
          <p:nvPr/>
        </p:nvGraphicFramePr>
        <p:xfrm>
          <a:off x="3499538" y="1679951"/>
          <a:ext cx="545898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12" name="矩形 11">
            <a:extLst>
              <a:ext uri="{FF2B5EF4-FFF2-40B4-BE49-F238E27FC236}">
                <a16:creationId xmlns:a16="http://schemas.microsoft.com/office/drawing/2014/main" id="{331FE0BB-156E-4102-90B2-F5860F16B904}"/>
              </a:ext>
            </a:extLst>
          </p:cNvPr>
          <p:cNvSpPr/>
          <p:nvPr/>
        </p:nvSpPr>
        <p:spPr>
          <a:xfrm>
            <a:off x="185475" y="2884202"/>
            <a:ext cx="4140905" cy="514760"/>
          </a:xfrm>
          <a:prstGeom prst="rect">
            <a:avLst/>
          </a:prstGeom>
        </p:spPr>
        <p:txBody>
          <a:bodyPr wrap="square">
            <a:spAutoFit/>
          </a:bodyPr>
          <a:lstStyle/>
          <a:p>
            <a:r>
              <a:rPr lang="en-US" altLang="zh-CN" sz="2755" dirty="0"/>
              <a:t>P(x=</a:t>
            </a:r>
            <a:r>
              <a:rPr lang="zh-CN" altLang="en-US" sz="2755" dirty="0"/>
              <a:t>中年）</a:t>
            </a:r>
            <a:r>
              <a:rPr lang="en-US" altLang="zh-CN" sz="2755" dirty="0"/>
              <a:t>=5/15</a:t>
            </a:r>
            <a:endParaRPr lang="zh-CN" altLang="en-US" sz="2755" dirty="0"/>
          </a:p>
        </p:txBody>
      </p:sp>
      <p:sp>
        <p:nvSpPr>
          <p:cNvPr id="13" name="矩形 12">
            <a:extLst>
              <a:ext uri="{FF2B5EF4-FFF2-40B4-BE49-F238E27FC236}">
                <a16:creationId xmlns:a16="http://schemas.microsoft.com/office/drawing/2014/main" id="{01F6D9B5-09DE-4E82-A2D4-E01FFC862589}"/>
              </a:ext>
            </a:extLst>
          </p:cNvPr>
          <p:cNvSpPr/>
          <p:nvPr/>
        </p:nvSpPr>
        <p:spPr>
          <a:xfrm>
            <a:off x="185475" y="3605487"/>
            <a:ext cx="4140905" cy="514760"/>
          </a:xfrm>
          <a:prstGeom prst="rect">
            <a:avLst/>
          </a:prstGeom>
        </p:spPr>
        <p:txBody>
          <a:bodyPr wrap="square">
            <a:spAutoFit/>
          </a:bodyPr>
          <a:lstStyle/>
          <a:p>
            <a:r>
              <a:rPr lang="en-US" altLang="zh-CN" sz="2755" dirty="0"/>
              <a:t>P(x=</a:t>
            </a:r>
            <a:r>
              <a:rPr lang="zh-CN" altLang="en-US" sz="2755" dirty="0"/>
              <a:t>老年）</a:t>
            </a:r>
            <a:r>
              <a:rPr lang="en-US" altLang="zh-CN" sz="2755" dirty="0"/>
              <a:t>=5/15</a:t>
            </a:r>
            <a:endParaRPr lang="zh-CN" altLang="en-US" sz="2755" dirty="0"/>
          </a:p>
        </p:txBody>
      </p:sp>
      <p:sp>
        <p:nvSpPr>
          <p:cNvPr id="14" name="矩形 13">
            <a:extLst>
              <a:ext uri="{FF2B5EF4-FFF2-40B4-BE49-F238E27FC236}">
                <a16:creationId xmlns:a16="http://schemas.microsoft.com/office/drawing/2014/main" id="{E77CFCD2-66F2-46E6-9817-C012C5362922}"/>
              </a:ext>
            </a:extLst>
          </p:cNvPr>
          <p:cNvSpPr/>
          <p:nvPr/>
        </p:nvSpPr>
        <p:spPr>
          <a:xfrm>
            <a:off x="130235" y="4220944"/>
            <a:ext cx="3314064" cy="2634360"/>
          </a:xfrm>
          <a:prstGeom prst="rect">
            <a:avLst/>
          </a:prstGeom>
        </p:spPr>
        <p:txBody>
          <a:bodyPr wrap="square">
            <a:spAutoFit/>
          </a:bodyPr>
          <a:lstStyle/>
          <a:p>
            <a:r>
              <a:rPr lang="zh-CN" altLang="en-US" sz="2755" dirty="0"/>
              <a:t>年龄熵</a:t>
            </a:r>
            <a:r>
              <a:rPr lang="en-US" altLang="zh-CN" sz="2755" dirty="0"/>
              <a:t>=-[</a:t>
            </a:r>
            <a:r>
              <a:rPr lang="zh-CN" altLang="en-US" sz="2755" dirty="0"/>
              <a:t>（</a:t>
            </a:r>
            <a:r>
              <a:rPr lang="en-US" altLang="zh-CN" sz="2755" dirty="0"/>
              <a:t>1/3</a:t>
            </a:r>
            <a:r>
              <a:rPr lang="zh-CN" altLang="en-US" sz="2755" dirty="0"/>
              <a:t>）*</a:t>
            </a:r>
            <a:r>
              <a:rPr lang="en-US" altLang="zh-CN" sz="2755" dirty="0"/>
              <a:t>In</a:t>
            </a:r>
            <a:r>
              <a:rPr lang="zh-CN" altLang="en-US" sz="2755" dirty="0"/>
              <a:t>（</a:t>
            </a:r>
            <a:r>
              <a:rPr lang="en-US" altLang="zh-CN" sz="2755" dirty="0"/>
              <a:t>1/3</a:t>
            </a:r>
            <a:r>
              <a:rPr lang="zh-CN" altLang="en-US" sz="2755" dirty="0"/>
              <a:t>）</a:t>
            </a:r>
            <a:endParaRPr lang="en-US" altLang="zh-CN" sz="2755" dirty="0"/>
          </a:p>
          <a:p>
            <a:r>
              <a:rPr lang="en-US" altLang="zh-CN" sz="2755" dirty="0"/>
              <a:t>+</a:t>
            </a:r>
            <a:r>
              <a:rPr lang="zh-CN" altLang="en-US" sz="2755" dirty="0"/>
              <a:t>（</a:t>
            </a:r>
            <a:r>
              <a:rPr lang="en-US" altLang="zh-CN" sz="2755" dirty="0"/>
              <a:t>1/3</a:t>
            </a:r>
            <a:r>
              <a:rPr lang="zh-CN" altLang="en-US" sz="2755" dirty="0"/>
              <a:t>）*</a:t>
            </a:r>
            <a:r>
              <a:rPr lang="en-US" altLang="zh-CN" sz="2755" dirty="0"/>
              <a:t>In</a:t>
            </a:r>
            <a:r>
              <a:rPr lang="zh-CN" altLang="en-US" sz="2755" dirty="0"/>
              <a:t>（</a:t>
            </a:r>
            <a:r>
              <a:rPr lang="en-US" altLang="zh-CN" sz="2755" dirty="0"/>
              <a:t>1/3</a:t>
            </a:r>
            <a:r>
              <a:rPr lang="zh-CN" altLang="en-US" sz="2755" dirty="0"/>
              <a:t>）</a:t>
            </a:r>
            <a:r>
              <a:rPr lang="en-US" altLang="zh-CN" sz="2755" dirty="0"/>
              <a:t>+</a:t>
            </a:r>
            <a:r>
              <a:rPr lang="zh-CN" altLang="en-US" sz="2755" dirty="0"/>
              <a:t> （</a:t>
            </a:r>
            <a:r>
              <a:rPr lang="en-US" altLang="zh-CN" sz="2755" dirty="0"/>
              <a:t>1/3</a:t>
            </a:r>
            <a:r>
              <a:rPr lang="zh-CN" altLang="en-US" sz="2755" dirty="0"/>
              <a:t>）*</a:t>
            </a:r>
            <a:r>
              <a:rPr lang="en-US" altLang="zh-CN" sz="2755" dirty="0"/>
              <a:t>In</a:t>
            </a:r>
            <a:r>
              <a:rPr lang="zh-CN" altLang="en-US" sz="2755" dirty="0"/>
              <a:t>（</a:t>
            </a:r>
            <a:r>
              <a:rPr lang="en-US" altLang="zh-CN" sz="2755" dirty="0"/>
              <a:t>1/3</a:t>
            </a:r>
            <a:r>
              <a:rPr lang="zh-CN" altLang="en-US" sz="2755" dirty="0"/>
              <a:t>）</a:t>
            </a:r>
            <a:r>
              <a:rPr lang="en-US" altLang="zh-CN" sz="2755" dirty="0"/>
              <a:t>]</a:t>
            </a:r>
          </a:p>
          <a:p>
            <a:endParaRPr lang="en-US" altLang="zh-CN" sz="2755" dirty="0"/>
          </a:p>
          <a:p>
            <a:endParaRPr lang="zh-CN" altLang="en-US" sz="2755" dirty="0"/>
          </a:p>
        </p:txBody>
      </p:sp>
    </p:spTree>
    <p:extLst>
      <p:ext uri="{BB962C8B-B14F-4D97-AF65-F5344CB8AC3E}">
        <p14:creationId xmlns:p14="http://schemas.microsoft.com/office/powerpoint/2010/main" val="428808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D0A10-04F7-45E2-86DD-F21A62C3B2A0}"/>
              </a:ext>
            </a:extLst>
          </p:cNvPr>
          <p:cNvSpPr/>
          <p:nvPr/>
        </p:nvSpPr>
        <p:spPr>
          <a:xfrm>
            <a:off x="74994" y="758225"/>
            <a:ext cx="8840296" cy="1059800"/>
          </a:xfrm>
          <a:prstGeom prst="rect">
            <a:avLst/>
          </a:prstGeom>
        </p:spPr>
        <p:txBody>
          <a:bodyPr wrap="square">
            <a:spAutoFit/>
          </a:bodyPr>
          <a:lstStyle/>
          <a:p>
            <a:r>
              <a:rPr lang="zh-CN" altLang="en-US" sz="3148" dirty="0"/>
              <a:t>熵的理论解释：求一下前面的工作熵、年龄熵、有房熵，以及信贷熵</a:t>
            </a:r>
            <a:endParaRPr lang="en-US" altLang="zh-CN" sz="3148" dirty="0"/>
          </a:p>
        </p:txBody>
      </p:sp>
      <p:pic>
        <p:nvPicPr>
          <p:cNvPr id="7" name="图片 6" descr="素材G">
            <a:extLst>
              <a:ext uri="{FF2B5EF4-FFF2-40B4-BE49-F238E27FC236}">
                <a16:creationId xmlns:a16="http://schemas.microsoft.com/office/drawing/2014/main" id="{310F17F0-191A-4B48-95DB-0D361763F653}"/>
              </a:ext>
            </a:extLst>
          </p:cNvPr>
          <p:cNvPicPr>
            <a:picLocks noChangeAspect="1"/>
          </p:cNvPicPr>
          <p:nvPr/>
        </p:nvPicPr>
        <p:blipFill>
          <a:blip r:embed="rId2"/>
          <a:stretch>
            <a:fillRect/>
          </a:stretch>
        </p:blipFill>
        <p:spPr>
          <a:xfrm>
            <a:off x="31758" y="-13962"/>
            <a:ext cx="3154228" cy="722409"/>
          </a:xfrm>
          <a:prstGeom prst="rect">
            <a:avLst/>
          </a:prstGeom>
        </p:spPr>
      </p:pic>
      <p:pic>
        <p:nvPicPr>
          <p:cNvPr id="8" name="图片 7">
            <a:extLst>
              <a:ext uri="{FF2B5EF4-FFF2-40B4-BE49-F238E27FC236}">
                <a16:creationId xmlns:a16="http://schemas.microsoft.com/office/drawing/2014/main" id="{AB61BB1A-554C-4EAF-9BCE-9D3EA3539C4E}"/>
              </a:ext>
            </a:extLst>
          </p:cNvPr>
          <p:cNvPicPr>
            <a:picLocks noChangeAspect="1"/>
          </p:cNvPicPr>
          <p:nvPr/>
        </p:nvPicPr>
        <p:blipFill>
          <a:blip r:embed="rId3"/>
          <a:stretch>
            <a:fillRect/>
          </a:stretch>
        </p:blipFill>
        <p:spPr>
          <a:xfrm>
            <a:off x="8406742" y="-7611"/>
            <a:ext cx="705501" cy="722409"/>
          </a:xfrm>
          <a:prstGeom prst="rect">
            <a:avLst/>
          </a:prstGeom>
        </p:spPr>
      </p:pic>
      <p:sp>
        <p:nvSpPr>
          <p:cNvPr id="9" name="矩形 8">
            <a:extLst>
              <a:ext uri="{FF2B5EF4-FFF2-40B4-BE49-F238E27FC236}">
                <a16:creationId xmlns:a16="http://schemas.microsoft.com/office/drawing/2014/main" id="{DCFFC5FE-CF63-40C9-9A93-DC16FF16BC1D}"/>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E8C6460-9665-4305-AC94-1A31B2FC247E}"/>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1" name="表格 10">
            <a:extLst>
              <a:ext uri="{FF2B5EF4-FFF2-40B4-BE49-F238E27FC236}">
                <a16:creationId xmlns:a16="http://schemas.microsoft.com/office/drawing/2014/main" id="{B827C021-4B24-4872-AB33-121D7E0C3666}"/>
              </a:ext>
            </a:extLst>
          </p:cNvPr>
          <p:cNvGraphicFramePr>
            <a:graphicFrameLocks noGrp="1"/>
          </p:cNvGraphicFramePr>
          <p:nvPr/>
        </p:nvGraphicFramePr>
        <p:xfrm>
          <a:off x="3499538" y="1679951"/>
          <a:ext cx="545898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14" name="矩形 13">
            <a:extLst>
              <a:ext uri="{FF2B5EF4-FFF2-40B4-BE49-F238E27FC236}">
                <a16:creationId xmlns:a16="http://schemas.microsoft.com/office/drawing/2014/main" id="{E77CFCD2-66F2-46E6-9817-C012C5362922}"/>
              </a:ext>
            </a:extLst>
          </p:cNvPr>
          <p:cNvSpPr/>
          <p:nvPr/>
        </p:nvSpPr>
        <p:spPr>
          <a:xfrm>
            <a:off x="130235" y="4220945"/>
            <a:ext cx="3314064" cy="938680"/>
          </a:xfrm>
          <a:prstGeom prst="rect">
            <a:avLst/>
          </a:prstGeom>
        </p:spPr>
        <p:txBody>
          <a:bodyPr wrap="square">
            <a:spAutoFit/>
          </a:bodyPr>
          <a:lstStyle/>
          <a:p>
            <a:endParaRPr lang="en-US" altLang="zh-CN" sz="2755" dirty="0"/>
          </a:p>
          <a:p>
            <a:endParaRPr lang="zh-CN" altLang="en-US" sz="2755" dirty="0"/>
          </a:p>
        </p:txBody>
      </p:sp>
      <p:sp>
        <p:nvSpPr>
          <p:cNvPr id="3" name="矩形 2">
            <a:extLst>
              <a:ext uri="{FF2B5EF4-FFF2-40B4-BE49-F238E27FC236}">
                <a16:creationId xmlns:a16="http://schemas.microsoft.com/office/drawing/2014/main" id="{E372AE46-18B1-4431-8919-5DA7844C3A98}"/>
              </a:ext>
            </a:extLst>
          </p:cNvPr>
          <p:cNvSpPr/>
          <p:nvPr/>
        </p:nvSpPr>
        <p:spPr>
          <a:xfrm>
            <a:off x="513050" y="2107666"/>
            <a:ext cx="1241480" cy="514760"/>
          </a:xfrm>
          <a:prstGeom prst="rect">
            <a:avLst/>
          </a:prstGeom>
        </p:spPr>
        <p:txBody>
          <a:bodyPr wrap="none">
            <a:spAutoFit/>
          </a:bodyPr>
          <a:lstStyle/>
          <a:p>
            <a:r>
              <a:rPr lang="zh-CN" altLang="en-US" sz="2755" dirty="0"/>
              <a:t>工作熵</a:t>
            </a:r>
          </a:p>
        </p:txBody>
      </p:sp>
      <p:sp>
        <p:nvSpPr>
          <p:cNvPr id="15" name="矩形 14">
            <a:extLst>
              <a:ext uri="{FF2B5EF4-FFF2-40B4-BE49-F238E27FC236}">
                <a16:creationId xmlns:a16="http://schemas.microsoft.com/office/drawing/2014/main" id="{A2A508D4-8EDE-42E4-9137-C024A8C4B83E}"/>
              </a:ext>
            </a:extLst>
          </p:cNvPr>
          <p:cNvSpPr/>
          <p:nvPr/>
        </p:nvSpPr>
        <p:spPr>
          <a:xfrm>
            <a:off x="513050" y="3505564"/>
            <a:ext cx="888213" cy="514760"/>
          </a:xfrm>
          <a:prstGeom prst="rect">
            <a:avLst/>
          </a:prstGeom>
        </p:spPr>
        <p:txBody>
          <a:bodyPr wrap="none">
            <a:spAutoFit/>
          </a:bodyPr>
          <a:lstStyle/>
          <a:p>
            <a:r>
              <a:rPr lang="zh-CN" altLang="en-US" sz="2755" dirty="0"/>
              <a:t>房熵</a:t>
            </a:r>
          </a:p>
        </p:txBody>
      </p:sp>
      <p:sp>
        <p:nvSpPr>
          <p:cNvPr id="16" name="矩形 15">
            <a:extLst>
              <a:ext uri="{FF2B5EF4-FFF2-40B4-BE49-F238E27FC236}">
                <a16:creationId xmlns:a16="http://schemas.microsoft.com/office/drawing/2014/main" id="{99F6694E-C084-483F-82FA-316D9DA237A4}"/>
              </a:ext>
            </a:extLst>
          </p:cNvPr>
          <p:cNvSpPr/>
          <p:nvPr/>
        </p:nvSpPr>
        <p:spPr>
          <a:xfrm>
            <a:off x="513050" y="4961651"/>
            <a:ext cx="1241480" cy="514760"/>
          </a:xfrm>
          <a:prstGeom prst="rect">
            <a:avLst/>
          </a:prstGeom>
        </p:spPr>
        <p:txBody>
          <a:bodyPr wrap="none">
            <a:spAutoFit/>
          </a:bodyPr>
          <a:lstStyle/>
          <a:p>
            <a:r>
              <a:rPr lang="zh-CN" altLang="en-US" sz="2755" dirty="0"/>
              <a:t>信贷熵</a:t>
            </a:r>
          </a:p>
        </p:txBody>
      </p:sp>
    </p:spTree>
    <p:extLst>
      <p:ext uri="{BB962C8B-B14F-4D97-AF65-F5344CB8AC3E}">
        <p14:creationId xmlns:p14="http://schemas.microsoft.com/office/powerpoint/2010/main" val="42715760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D0A10-04F7-45E2-86DD-F21A62C3B2A0}"/>
              </a:ext>
            </a:extLst>
          </p:cNvPr>
          <p:cNvSpPr/>
          <p:nvPr/>
        </p:nvSpPr>
        <p:spPr>
          <a:xfrm>
            <a:off x="995160" y="884716"/>
            <a:ext cx="7153681" cy="575320"/>
          </a:xfrm>
          <a:prstGeom prst="rect">
            <a:avLst/>
          </a:prstGeom>
        </p:spPr>
        <p:txBody>
          <a:bodyPr wrap="square">
            <a:spAutoFit/>
          </a:bodyPr>
          <a:lstStyle/>
          <a:p>
            <a:r>
              <a:rPr lang="zh-CN" altLang="en-US" sz="3148" dirty="0"/>
              <a:t>熵越大，随机变量的不确定性就越大</a:t>
            </a:r>
            <a:endParaRPr lang="en-US" altLang="zh-CN" sz="3148" dirty="0"/>
          </a:p>
        </p:txBody>
      </p:sp>
      <p:pic>
        <p:nvPicPr>
          <p:cNvPr id="7" name="图片 6" descr="素材G">
            <a:extLst>
              <a:ext uri="{FF2B5EF4-FFF2-40B4-BE49-F238E27FC236}">
                <a16:creationId xmlns:a16="http://schemas.microsoft.com/office/drawing/2014/main" id="{310F17F0-191A-4B48-95DB-0D361763F653}"/>
              </a:ext>
            </a:extLst>
          </p:cNvPr>
          <p:cNvPicPr>
            <a:picLocks noChangeAspect="1"/>
          </p:cNvPicPr>
          <p:nvPr/>
        </p:nvPicPr>
        <p:blipFill>
          <a:blip r:embed="rId2"/>
          <a:stretch>
            <a:fillRect/>
          </a:stretch>
        </p:blipFill>
        <p:spPr>
          <a:xfrm>
            <a:off x="31758" y="-13962"/>
            <a:ext cx="3154228" cy="722409"/>
          </a:xfrm>
          <a:prstGeom prst="rect">
            <a:avLst/>
          </a:prstGeom>
        </p:spPr>
      </p:pic>
      <p:pic>
        <p:nvPicPr>
          <p:cNvPr id="8" name="图片 7">
            <a:extLst>
              <a:ext uri="{FF2B5EF4-FFF2-40B4-BE49-F238E27FC236}">
                <a16:creationId xmlns:a16="http://schemas.microsoft.com/office/drawing/2014/main" id="{AB61BB1A-554C-4EAF-9BCE-9D3EA3539C4E}"/>
              </a:ext>
            </a:extLst>
          </p:cNvPr>
          <p:cNvPicPr>
            <a:picLocks noChangeAspect="1"/>
          </p:cNvPicPr>
          <p:nvPr/>
        </p:nvPicPr>
        <p:blipFill>
          <a:blip r:embed="rId3"/>
          <a:stretch>
            <a:fillRect/>
          </a:stretch>
        </p:blipFill>
        <p:spPr>
          <a:xfrm>
            <a:off x="8406742" y="-7611"/>
            <a:ext cx="705501" cy="722409"/>
          </a:xfrm>
          <a:prstGeom prst="rect">
            <a:avLst/>
          </a:prstGeom>
        </p:spPr>
      </p:pic>
      <p:sp>
        <p:nvSpPr>
          <p:cNvPr id="9" name="矩形 8">
            <a:extLst>
              <a:ext uri="{FF2B5EF4-FFF2-40B4-BE49-F238E27FC236}">
                <a16:creationId xmlns:a16="http://schemas.microsoft.com/office/drawing/2014/main" id="{DCFFC5FE-CF63-40C9-9A93-DC16FF16BC1D}"/>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E8C6460-9665-4305-AC94-1A31B2FC247E}"/>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2" name="矩形 11">
            <a:extLst>
              <a:ext uri="{FF2B5EF4-FFF2-40B4-BE49-F238E27FC236}">
                <a16:creationId xmlns:a16="http://schemas.microsoft.com/office/drawing/2014/main" id="{D56722A7-1E86-46CA-BBB3-FAAAD7BC2CF2}"/>
              </a:ext>
            </a:extLst>
          </p:cNvPr>
          <p:cNvSpPr/>
          <p:nvPr/>
        </p:nvSpPr>
        <p:spPr>
          <a:xfrm>
            <a:off x="2698685" y="1546254"/>
            <a:ext cx="3965338" cy="575320"/>
          </a:xfrm>
          <a:prstGeom prst="rect">
            <a:avLst/>
          </a:prstGeom>
        </p:spPr>
        <p:txBody>
          <a:bodyPr wrap="square">
            <a:spAutoFit/>
          </a:bodyPr>
          <a:lstStyle/>
          <a:p>
            <a:r>
              <a:rPr lang="zh-CN" altLang="en-US" sz="3148" dirty="0"/>
              <a:t>进一步计算下条件熵</a:t>
            </a:r>
            <a:endParaRPr lang="en-US" altLang="zh-CN" sz="3148" dirty="0"/>
          </a:p>
        </p:txBody>
      </p:sp>
      <p:pic>
        <p:nvPicPr>
          <p:cNvPr id="2" name="图片 1">
            <a:extLst>
              <a:ext uri="{FF2B5EF4-FFF2-40B4-BE49-F238E27FC236}">
                <a16:creationId xmlns:a16="http://schemas.microsoft.com/office/drawing/2014/main" id="{0A582D96-A351-4BCF-AA4E-F5ABEB0CDD25}"/>
              </a:ext>
            </a:extLst>
          </p:cNvPr>
          <p:cNvPicPr>
            <a:picLocks noChangeAspect="1"/>
          </p:cNvPicPr>
          <p:nvPr/>
        </p:nvPicPr>
        <p:blipFill>
          <a:blip r:embed="rId4"/>
          <a:stretch>
            <a:fillRect/>
          </a:stretch>
        </p:blipFill>
        <p:spPr>
          <a:xfrm>
            <a:off x="1168547" y="2393695"/>
            <a:ext cx="6661938" cy="1171227"/>
          </a:xfrm>
          <a:prstGeom prst="rect">
            <a:avLst/>
          </a:prstGeom>
        </p:spPr>
      </p:pic>
      <p:sp>
        <p:nvSpPr>
          <p:cNvPr id="17" name="矩形 16">
            <a:extLst>
              <a:ext uri="{FF2B5EF4-FFF2-40B4-BE49-F238E27FC236}">
                <a16:creationId xmlns:a16="http://schemas.microsoft.com/office/drawing/2014/main" id="{8EEAA453-2D96-4CF8-941B-19BB7ECCCC94}"/>
              </a:ext>
            </a:extLst>
          </p:cNvPr>
          <p:cNvSpPr/>
          <p:nvPr/>
        </p:nvSpPr>
        <p:spPr>
          <a:xfrm>
            <a:off x="830547" y="3327831"/>
            <a:ext cx="7482905" cy="575320"/>
          </a:xfrm>
          <a:prstGeom prst="rect">
            <a:avLst/>
          </a:prstGeom>
        </p:spPr>
        <p:txBody>
          <a:bodyPr wrap="square">
            <a:spAutoFit/>
          </a:bodyPr>
          <a:lstStyle/>
          <a:p>
            <a:r>
              <a:rPr lang="en-US" altLang="zh-CN" sz="3148" dirty="0"/>
              <a:t>H</a:t>
            </a:r>
            <a:r>
              <a:rPr lang="zh-CN" altLang="en-US" sz="3148" dirty="0"/>
              <a:t>（</a:t>
            </a:r>
            <a:r>
              <a:rPr lang="en-US" altLang="zh-CN" sz="3148" dirty="0"/>
              <a:t>Y|X</a:t>
            </a:r>
            <a:r>
              <a:rPr lang="zh-CN" altLang="en-US" sz="3148" dirty="0"/>
              <a:t>）</a:t>
            </a:r>
            <a:r>
              <a:rPr lang="en-US" altLang="zh-CN" sz="3148" dirty="0"/>
              <a:t>X</a:t>
            </a:r>
            <a:r>
              <a:rPr lang="zh-CN" altLang="en-US" sz="3148" dirty="0"/>
              <a:t>固定的情况下，</a:t>
            </a:r>
            <a:r>
              <a:rPr lang="en-US" altLang="zh-CN" sz="3148" dirty="0"/>
              <a:t>Y</a:t>
            </a:r>
            <a:r>
              <a:rPr lang="zh-CN" altLang="en-US" sz="3148" dirty="0"/>
              <a:t>的条件熵 </a:t>
            </a:r>
            <a:endParaRPr lang="en-US" altLang="zh-CN" sz="3148" dirty="0"/>
          </a:p>
        </p:txBody>
      </p:sp>
    </p:spTree>
    <p:extLst>
      <p:ext uri="{BB962C8B-B14F-4D97-AF65-F5344CB8AC3E}">
        <p14:creationId xmlns:p14="http://schemas.microsoft.com/office/powerpoint/2010/main" val="382221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0ECAF67B-C023-4816-9100-95529D6DAB78}"/>
              </a:ext>
            </a:extLst>
          </p:cNvPr>
          <p:cNvPicPr>
            <a:picLocks noChangeAspect="1"/>
          </p:cNvPicPr>
          <p:nvPr/>
        </p:nvPicPr>
        <p:blipFill>
          <a:blip r:embed="rId4"/>
          <a:stretch>
            <a:fillRect/>
          </a:stretch>
        </p:blipFill>
        <p:spPr>
          <a:xfrm>
            <a:off x="163581" y="2065466"/>
            <a:ext cx="4686157" cy="3825253"/>
          </a:xfrm>
          <a:prstGeom prst="rect">
            <a:avLst/>
          </a:prstGeom>
        </p:spPr>
      </p:pic>
      <p:cxnSp>
        <p:nvCxnSpPr>
          <p:cNvPr id="10" name="直接连接符 9">
            <a:extLst>
              <a:ext uri="{FF2B5EF4-FFF2-40B4-BE49-F238E27FC236}">
                <a16:creationId xmlns:a16="http://schemas.microsoft.com/office/drawing/2014/main" id="{0347CE9D-2E92-4C61-A7A8-75FFC17D8484}"/>
              </a:ext>
            </a:extLst>
          </p:cNvPr>
          <p:cNvCxnSpPr>
            <a:cxnSpLocks/>
          </p:cNvCxnSpPr>
          <p:nvPr/>
        </p:nvCxnSpPr>
        <p:spPr>
          <a:xfrm>
            <a:off x="1569731" y="2472098"/>
            <a:ext cx="1285229"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3CCD10-E7AD-4B3E-A2BE-1DCA070ACFD6}"/>
              </a:ext>
            </a:extLst>
          </p:cNvPr>
          <p:cNvCxnSpPr>
            <a:cxnSpLocks/>
          </p:cNvCxnSpPr>
          <p:nvPr/>
        </p:nvCxnSpPr>
        <p:spPr>
          <a:xfrm>
            <a:off x="1794076" y="2472098"/>
            <a:ext cx="761528"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FFFB55B-90CC-4BDC-9690-35D3863D492C}"/>
              </a:ext>
            </a:extLst>
          </p:cNvPr>
          <p:cNvCxnSpPr>
            <a:cxnSpLocks/>
          </p:cNvCxnSpPr>
          <p:nvPr/>
        </p:nvCxnSpPr>
        <p:spPr>
          <a:xfrm>
            <a:off x="1371600" y="3005847"/>
            <a:ext cx="2363821" cy="1556425"/>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A69F70-91EB-4E9E-8F20-6C644AF9C080}"/>
              </a:ext>
            </a:extLst>
          </p:cNvPr>
          <p:cNvCxnSpPr>
            <a:cxnSpLocks/>
          </p:cNvCxnSpPr>
          <p:nvPr/>
        </p:nvCxnSpPr>
        <p:spPr>
          <a:xfrm>
            <a:off x="1371600" y="3539596"/>
            <a:ext cx="2153920" cy="1621684"/>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1DFBA8F-4494-43C2-8AE9-7B943DD56EC8}"/>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p>
        </p:txBody>
      </p:sp>
      <p:sp>
        <p:nvSpPr>
          <p:cNvPr id="19" name="椭圆 18">
            <a:extLst>
              <a:ext uri="{FF2B5EF4-FFF2-40B4-BE49-F238E27FC236}">
                <a16:creationId xmlns:a16="http://schemas.microsoft.com/office/drawing/2014/main" id="{519A98B1-2FEC-41C1-8DBE-A68EB5014F53}"/>
              </a:ext>
            </a:extLst>
          </p:cNvPr>
          <p:cNvSpPr/>
          <p:nvPr/>
        </p:nvSpPr>
        <p:spPr>
          <a:xfrm>
            <a:off x="2710439" y="4727851"/>
            <a:ext cx="243191"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58D54A60-9ABB-403D-831E-4025900D478F}"/>
              </a:ext>
            </a:extLst>
          </p:cNvPr>
          <p:cNvSpPr txBox="1"/>
          <p:nvPr/>
        </p:nvSpPr>
        <p:spPr>
          <a:xfrm>
            <a:off x="4849738" y="2097918"/>
            <a:ext cx="37913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那么就需要找到一根最合适的</a:t>
            </a:r>
            <a:r>
              <a:rPr lang="zh-CN" altLang="en-US" sz="2400" dirty="0">
                <a:highlight>
                  <a:srgbClr val="FFFF00"/>
                </a:highlight>
                <a:latin typeface="宋体" panose="02010600030101010101" pitchFamily="2" charset="-122"/>
                <a:ea typeface="宋体" panose="02010600030101010101" pitchFamily="2" charset="-122"/>
              </a:rPr>
              <a:t>曲线</a:t>
            </a:r>
            <a:r>
              <a:rPr lang="zh-CN" altLang="en-US" sz="2400" dirty="0">
                <a:latin typeface="宋体" panose="02010600030101010101" pitchFamily="2" charset="-122"/>
                <a:ea typeface="宋体" panose="02010600030101010101" pitchFamily="2" charset="-122"/>
              </a:rPr>
              <a:t>，去区分数据集</a:t>
            </a:r>
          </a:p>
        </p:txBody>
      </p:sp>
      <p:sp>
        <p:nvSpPr>
          <p:cNvPr id="24" name="文本框 23">
            <a:extLst>
              <a:ext uri="{FF2B5EF4-FFF2-40B4-BE49-F238E27FC236}">
                <a16:creationId xmlns:a16="http://schemas.microsoft.com/office/drawing/2014/main" id="{53BE07D1-70E7-460C-9B8D-90E9D2207BC3}"/>
              </a:ext>
            </a:extLst>
          </p:cNvPr>
          <p:cNvSpPr txBox="1"/>
          <p:nvPr/>
        </p:nvSpPr>
        <p:spPr>
          <a:xfrm>
            <a:off x="5881677" y="3804521"/>
            <a:ext cx="2029603" cy="461665"/>
          </a:xfrm>
          <a:prstGeom prst="rect">
            <a:avLst/>
          </a:prstGeom>
          <a:noFill/>
        </p:spPr>
        <p:txBody>
          <a:bodyPr wrap="square" rtlCol="0">
            <a:spAutoFit/>
          </a:bodyPr>
          <a:lstStyle/>
          <a:p>
            <a:r>
              <a:rPr lang="zh-CN" altLang="en-US" sz="2400" dirty="0">
                <a:highlight>
                  <a:srgbClr val="FFFF00"/>
                </a:highlight>
                <a:latin typeface="宋体" panose="02010600030101010101" pitchFamily="2" charset="-122"/>
                <a:ea typeface="宋体" panose="02010600030101010101" pitchFamily="2" charset="-122"/>
              </a:rPr>
              <a:t>分离超平面</a:t>
            </a:r>
            <a:endParaRPr lang="en-US" altLang="zh-CN" sz="2400" dirty="0">
              <a:highlight>
                <a:srgbClr val="FFFF00"/>
              </a:highlight>
              <a:latin typeface="宋体" panose="02010600030101010101" pitchFamily="2" charset="-122"/>
              <a:ea typeface="宋体" panose="02010600030101010101" pitchFamily="2" charset="-122"/>
            </a:endParaRPr>
          </a:p>
        </p:txBody>
      </p:sp>
      <p:sp>
        <p:nvSpPr>
          <p:cNvPr id="2" name="箭头: 下 1">
            <a:extLst>
              <a:ext uri="{FF2B5EF4-FFF2-40B4-BE49-F238E27FC236}">
                <a16:creationId xmlns:a16="http://schemas.microsoft.com/office/drawing/2014/main" id="{B248AAF9-E78C-4E5C-8DC8-7E80A955FC54}"/>
              </a:ext>
            </a:extLst>
          </p:cNvPr>
          <p:cNvSpPr/>
          <p:nvPr/>
        </p:nvSpPr>
        <p:spPr>
          <a:xfrm>
            <a:off x="6405045" y="3082779"/>
            <a:ext cx="680720" cy="676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D86A71A-DDF7-4885-B247-30AD89AD126F}"/>
              </a:ext>
            </a:extLst>
          </p:cNvPr>
          <p:cNvSpPr/>
          <p:nvPr/>
        </p:nvSpPr>
        <p:spPr>
          <a:xfrm>
            <a:off x="5074083" y="4266186"/>
            <a:ext cx="3416320" cy="923330"/>
          </a:xfrm>
          <a:prstGeom prst="rect">
            <a:avLst/>
          </a:prstGeom>
        </p:spPr>
        <p:txBody>
          <a:bodyPr wrap="none">
            <a:spAutoFit/>
          </a:bodyPr>
          <a:lstStyle/>
          <a:p>
            <a:r>
              <a:rPr lang="zh-CN" altLang="en-US" dirty="0">
                <a:highlight>
                  <a:srgbClr val="FFFF00"/>
                </a:highlight>
                <a:latin typeface="宋体" panose="02010600030101010101" pitchFamily="2" charset="-122"/>
                <a:ea typeface="宋体" panose="02010600030101010101" pitchFamily="2" charset="-122"/>
              </a:rPr>
              <a:t>为什么叫超平面，而不是超直线</a:t>
            </a:r>
            <a:endParaRPr lang="en-US" altLang="zh-CN" dirty="0">
              <a:highlight>
                <a:srgbClr val="FFFF00"/>
              </a:highlight>
              <a:latin typeface="宋体" panose="02010600030101010101" pitchFamily="2" charset="-122"/>
              <a:ea typeface="宋体" panose="02010600030101010101" pitchFamily="2" charset="-122"/>
            </a:endParaRPr>
          </a:p>
          <a:p>
            <a:endParaRPr lang="en-US" altLang="zh-CN" dirty="0">
              <a:highlight>
                <a:srgbClr val="FFFF00"/>
              </a:highlight>
              <a:latin typeface="宋体" panose="02010600030101010101" pitchFamily="2" charset="-122"/>
              <a:ea typeface="宋体" panose="02010600030101010101" pitchFamily="2" charset="-122"/>
            </a:endParaRPr>
          </a:p>
          <a:p>
            <a:pPr algn="ctr"/>
            <a:r>
              <a:rPr lang="zh-CN" altLang="en-US" dirty="0">
                <a:highlight>
                  <a:srgbClr val="FFFF00"/>
                </a:highlight>
                <a:latin typeface="宋体" panose="02010600030101010101" pitchFamily="2" charset="-122"/>
                <a:ea typeface="宋体" panose="02010600030101010101" pitchFamily="2" charset="-122"/>
              </a:rPr>
              <a:t>主要涉及到多维度的数据分割</a:t>
            </a:r>
          </a:p>
        </p:txBody>
      </p:sp>
      <p:sp>
        <p:nvSpPr>
          <p:cNvPr id="15" name="箭头: 下 14">
            <a:extLst>
              <a:ext uri="{FF2B5EF4-FFF2-40B4-BE49-F238E27FC236}">
                <a16:creationId xmlns:a16="http://schemas.microsoft.com/office/drawing/2014/main" id="{8F35AF35-861A-4141-866E-1E34AAB9AC1B}"/>
              </a:ext>
            </a:extLst>
          </p:cNvPr>
          <p:cNvSpPr/>
          <p:nvPr/>
        </p:nvSpPr>
        <p:spPr>
          <a:xfrm>
            <a:off x="6405045" y="5214298"/>
            <a:ext cx="680720" cy="676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843A51F-8E4C-4E5D-8EC4-8489AC855B6B}"/>
              </a:ext>
            </a:extLst>
          </p:cNvPr>
          <p:cNvSpPr/>
          <p:nvPr/>
        </p:nvSpPr>
        <p:spPr>
          <a:xfrm>
            <a:off x="4708323" y="6126677"/>
            <a:ext cx="4544834" cy="400110"/>
          </a:xfrm>
          <a:prstGeom prst="rect">
            <a:avLst/>
          </a:prstGeom>
        </p:spPr>
        <p:txBody>
          <a:bodyPr wrap="none">
            <a:spAutoFit/>
          </a:bodyPr>
          <a:lstStyle/>
          <a:p>
            <a:r>
              <a:rPr lang="zh-CN" altLang="en-US" sz="2000" dirty="0">
                <a:highlight>
                  <a:srgbClr val="FFFF00"/>
                </a:highlight>
                <a:latin typeface="宋体" panose="02010600030101010101" pitchFamily="2" charset="-122"/>
                <a:ea typeface="宋体" panose="02010600030101010101" pitchFamily="2" charset="-122"/>
              </a:rPr>
              <a:t>现在的问题是怎么找到这个最优超平面</a:t>
            </a:r>
          </a:p>
        </p:txBody>
      </p:sp>
    </p:spTree>
    <p:extLst>
      <p:ext uri="{BB962C8B-B14F-4D97-AF65-F5344CB8AC3E}">
        <p14:creationId xmlns:p14="http://schemas.microsoft.com/office/powerpoint/2010/main" val="3748248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7977D0A-C825-4BEF-B953-B39940EB6BAD}"/>
              </a:ext>
            </a:extLst>
          </p:cNvPr>
          <p:cNvPicPr>
            <a:picLocks noChangeAspect="1"/>
          </p:cNvPicPr>
          <p:nvPr/>
        </p:nvPicPr>
        <p:blipFill>
          <a:blip r:embed="rId2"/>
          <a:stretch>
            <a:fillRect/>
          </a:stretch>
        </p:blipFill>
        <p:spPr>
          <a:xfrm>
            <a:off x="500430" y="1210239"/>
            <a:ext cx="8143141" cy="3096427"/>
          </a:xfrm>
          <a:prstGeom prst="rect">
            <a:avLst/>
          </a:prstGeom>
        </p:spPr>
      </p:pic>
      <p:pic>
        <p:nvPicPr>
          <p:cNvPr id="5" name="图片 4" descr="素材G">
            <a:extLst>
              <a:ext uri="{FF2B5EF4-FFF2-40B4-BE49-F238E27FC236}">
                <a16:creationId xmlns:a16="http://schemas.microsoft.com/office/drawing/2014/main" id="{BDB3ED4D-461C-4BFB-A05B-C2E301BA5B3F}"/>
              </a:ext>
            </a:extLst>
          </p:cNvPr>
          <p:cNvPicPr>
            <a:picLocks noChangeAspect="1"/>
          </p:cNvPicPr>
          <p:nvPr/>
        </p:nvPicPr>
        <p:blipFill>
          <a:blip r:embed="rId3"/>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03DC5B0E-B05C-4C0F-BB72-448896829F06}"/>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2946CF58-BC6E-450A-8543-2839110DC9E9}"/>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CBF5B2F-F70D-497D-B7DA-155BCBAFF53A}"/>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9" name="图片 8">
            <a:extLst>
              <a:ext uri="{FF2B5EF4-FFF2-40B4-BE49-F238E27FC236}">
                <a16:creationId xmlns:a16="http://schemas.microsoft.com/office/drawing/2014/main" id="{D451A3CF-C5C3-4AB5-85A2-57C63EA7FA61}"/>
              </a:ext>
            </a:extLst>
          </p:cNvPr>
          <p:cNvPicPr>
            <a:picLocks noChangeAspect="1"/>
          </p:cNvPicPr>
          <p:nvPr/>
        </p:nvPicPr>
        <p:blipFill>
          <a:blip r:embed="rId5"/>
          <a:stretch>
            <a:fillRect/>
          </a:stretch>
        </p:blipFill>
        <p:spPr>
          <a:xfrm>
            <a:off x="1081743" y="4445439"/>
            <a:ext cx="6980512" cy="562189"/>
          </a:xfrm>
          <a:prstGeom prst="rect">
            <a:avLst/>
          </a:prstGeom>
        </p:spPr>
      </p:pic>
      <p:pic>
        <p:nvPicPr>
          <p:cNvPr id="10" name="图片 9">
            <a:extLst>
              <a:ext uri="{FF2B5EF4-FFF2-40B4-BE49-F238E27FC236}">
                <a16:creationId xmlns:a16="http://schemas.microsoft.com/office/drawing/2014/main" id="{BCF43759-83B1-4355-AB7C-7C5F038C698E}"/>
              </a:ext>
            </a:extLst>
          </p:cNvPr>
          <p:cNvPicPr>
            <a:picLocks noChangeAspect="1"/>
          </p:cNvPicPr>
          <p:nvPr/>
        </p:nvPicPr>
        <p:blipFill>
          <a:blip r:embed="rId6"/>
          <a:stretch>
            <a:fillRect/>
          </a:stretch>
        </p:blipFill>
        <p:spPr>
          <a:xfrm>
            <a:off x="3635406" y="5146401"/>
            <a:ext cx="2274592" cy="718003"/>
          </a:xfrm>
          <a:prstGeom prst="rect">
            <a:avLst/>
          </a:prstGeom>
        </p:spPr>
      </p:pic>
    </p:spTree>
    <p:extLst>
      <p:ext uri="{BB962C8B-B14F-4D97-AF65-F5344CB8AC3E}">
        <p14:creationId xmlns:p14="http://schemas.microsoft.com/office/powerpoint/2010/main" val="465380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BDB3ED4D-461C-4BFB-A05B-C2E301BA5B3F}"/>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03DC5B0E-B05C-4C0F-BB72-448896829F0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2946CF58-BC6E-450A-8543-2839110DC9E9}"/>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CBF5B2F-F70D-497D-B7DA-155BCBAFF53A}"/>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2" name="表格 1">
            <a:extLst>
              <a:ext uri="{FF2B5EF4-FFF2-40B4-BE49-F238E27FC236}">
                <a16:creationId xmlns:a16="http://schemas.microsoft.com/office/drawing/2014/main" id="{61286DF1-9A1D-4C7B-A6DB-C3CFB3F0E13B}"/>
              </a:ext>
            </a:extLst>
          </p:cNvPr>
          <p:cNvGraphicFramePr>
            <a:graphicFrameLocks noGrp="1"/>
          </p:cNvGraphicFramePr>
          <p:nvPr/>
        </p:nvGraphicFramePr>
        <p:xfrm>
          <a:off x="31757" y="1211598"/>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graphicFrame>
        <p:nvGraphicFramePr>
          <p:cNvPr id="11" name="表格 10">
            <a:extLst>
              <a:ext uri="{FF2B5EF4-FFF2-40B4-BE49-F238E27FC236}">
                <a16:creationId xmlns:a16="http://schemas.microsoft.com/office/drawing/2014/main" id="{07DE8A26-8A09-4792-A861-AA0869C42FE0}"/>
              </a:ext>
            </a:extLst>
          </p:cNvPr>
          <p:cNvGraphicFramePr>
            <a:graphicFrameLocks noGrp="1"/>
          </p:cNvGraphicFramePr>
          <p:nvPr/>
        </p:nvGraphicFramePr>
        <p:xfrm>
          <a:off x="6363024" y="1211598"/>
          <a:ext cx="2664440"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3" name="箭头: 右 2">
            <a:extLst>
              <a:ext uri="{FF2B5EF4-FFF2-40B4-BE49-F238E27FC236}">
                <a16:creationId xmlns:a16="http://schemas.microsoft.com/office/drawing/2014/main" id="{BB18438A-160E-4782-9F37-4921E08E0EC3}"/>
              </a:ext>
            </a:extLst>
          </p:cNvPr>
          <p:cNvSpPr/>
          <p:nvPr/>
        </p:nvSpPr>
        <p:spPr>
          <a:xfrm>
            <a:off x="5694664" y="3326635"/>
            <a:ext cx="430667" cy="476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Tree>
    <p:extLst>
      <p:ext uri="{BB962C8B-B14F-4D97-AF65-F5344CB8AC3E}">
        <p14:creationId xmlns:p14="http://schemas.microsoft.com/office/powerpoint/2010/main" val="33068201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BDB3ED4D-461C-4BFB-A05B-C2E301BA5B3F}"/>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03DC5B0E-B05C-4C0F-BB72-448896829F0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2946CF58-BC6E-450A-8543-2839110DC9E9}"/>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CBF5B2F-F70D-497D-B7DA-155BCBAFF53A}"/>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1" name="表格 10">
            <a:extLst>
              <a:ext uri="{FF2B5EF4-FFF2-40B4-BE49-F238E27FC236}">
                <a16:creationId xmlns:a16="http://schemas.microsoft.com/office/drawing/2014/main" id="{07DE8A26-8A09-4792-A861-AA0869C42FE0}"/>
              </a:ext>
            </a:extLst>
          </p:cNvPr>
          <p:cNvGraphicFramePr>
            <a:graphicFrameLocks noGrp="1"/>
          </p:cNvGraphicFramePr>
          <p:nvPr/>
        </p:nvGraphicFramePr>
        <p:xfrm>
          <a:off x="161424" y="1182887"/>
          <a:ext cx="2664440"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graphicFrame>
        <p:nvGraphicFramePr>
          <p:cNvPr id="10" name="表格 9">
            <a:extLst>
              <a:ext uri="{FF2B5EF4-FFF2-40B4-BE49-F238E27FC236}">
                <a16:creationId xmlns:a16="http://schemas.microsoft.com/office/drawing/2014/main" id="{6EE37835-FF55-4275-8646-299B5A2A184A}"/>
              </a:ext>
            </a:extLst>
          </p:cNvPr>
          <p:cNvGraphicFramePr>
            <a:graphicFrameLocks noGrp="1"/>
          </p:cNvGraphicFramePr>
          <p:nvPr/>
        </p:nvGraphicFramePr>
        <p:xfrm>
          <a:off x="3349461" y="1918221"/>
          <a:ext cx="5121074" cy="2878767"/>
        </p:xfrm>
        <a:graphic>
          <a:graphicData uri="http://schemas.openxmlformats.org/drawingml/2006/table">
            <a:tbl>
              <a:tblPr firstRow="1" bandRow="1">
                <a:tableStyleId>{5C22544A-7EE6-4342-B048-85BDC9FD1C3A}</a:tableStyleId>
              </a:tblPr>
              <a:tblGrid>
                <a:gridCol w="1280269">
                  <a:extLst>
                    <a:ext uri="{9D8B030D-6E8A-4147-A177-3AD203B41FA5}">
                      <a16:colId xmlns:a16="http://schemas.microsoft.com/office/drawing/2014/main" val="3044612229"/>
                    </a:ext>
                  </a:extLst>
                </a:gridCol>
                <a:gridCol w="1280269">
                  <a:extLst>
                    <a:ext uri="{9D8B030D-6E8A-4147-A177-3AD203B41FA5}">
                      <a16:colId xmlns:a16="http://schemas.microsoft.com/office/drawing/2014/main" val="4290704994"/>
                    </a:ext>
                  </a:extLst>
                </a:gridCol>
                <a:gridCol w="1280269">
                  <a:extLst>
                    <a:ext uri="{9D8B030D-6E8A-4147-A177-3AD203B41FA5}">
                      <a16:colId xmlns:a16="http://schemas.microsoft.com/office/drawing/2014/main" val="3192666069"/>
                    </a:ext>
                  </a:extLst>
                </a:gridCol>
                <a:gridCol w="1280269">
                  <a:extLst>
                    <a:ext uri="{9D8B030D-6E8A-4147-A177-3AD203B41FA5}">
                      <a16:colId xmlns:a16="http://schemas.microsoft.com/office/drawing/2014/main" val="421904096"/>
                    </a:ext>
                  </a:extLst>
                </a:gridCol>
              </a:tblGrid>
              <a:tr h="509782">
                <a:tc>
                  <a:txBody>
                    <a:bodyPr/>
                    <a:lstStyle/>
                    <a:p>
                      <a:endParaRPr lang="zh-CN" altLang="en-US" sz="2800" dirty="0"/>
                    </a:p>
                  </a:txBody>
                  <a:tcPr marL="89961" marR="89961" marT="44981" marB="44981"/>
                </a:tc>
                <a:tc>
                  <a:txBody>
                    <a:bodyPr/>
                    <a:lstStyle/>
                    <a:p>
                      <a:r>
                        <a:rPr lang="zh-CN" altLang="en-US" sz="2800" dirty="0"/>
                        <a:t>青年</a:t>
                      </a:r>
                    </a:p>
                  </a:txBody>
                  <a:tcPr marL="89961" marR="89961" marT="44981" marB="44981"/>
                </a:tc>
                <a:tc>
                  <a:txBody>
                    <a:bodyPr/>
                    <a:lstStyle/>
                    <a:p>
                      <a:r>
                        <a:rPr lang="zh-CN" altLang="en-US" sz="2800" dirty="0"/>
                        <a:t>中年</a:t>
                      </a:r>
                    </a:p>
                  </a:txBody>
                  <a:tcPr marL="89961" marR="89961" marT="44981" marB="44981"/>
                </a:tc>
                <a:tc>
                  <a:txBody>
                    <a:bodyPr/>
                    <a:lstStyle/>
                    <a:p>
                      <a:r>
                        <a:rPr lang="zh-CN" altLang="en-US" sz="2800" dirty="0"/>
                        <a:t>老年</a:t>
                      </a:r>
                    </a:p>
                  </a:txBody>
                  <a:tcPr marL="89961" marR="89961" marT="44981" marB="44981"/>
                </a:tc>
                <a:extLst>
                  <a:ext uri="{0D108BD9-81ED-4DB2-BD59-A6C34878D82A}">
                    <a16:rowId xmlns:a16="http://schemas.microsoft.com/office/drawing/2014/main" val="2566115817"/>
                  </a:ext>
                </a:extLst>
              </a:tr>
              <a:tr h="929602">
                <a:tc>
                  <a:txBody>
                    <a:bodyPr/>
                    <a:lstStyle/>
                    <a:p>
                      <a:r>
                        <a:rPr lang="zh-CN" altLang="en-US" sz="2800" dirty="0"/>
                        <a:t>是</a:t>
                      </a:r>
                    </a:p>
                  </a:txBody>
                  <a:tcPr marL="89961" marR="89961" marT="44981" marB="44981"/>
                </a:tc>
                <a:tc>
                  <a:txBody>
                    <a:bodyPr/>
                    <a:lstStyle/>
                    <a:p>
                      <a:r>
                        <a:rPr lang="en-US" altLang="zh-CN" sz="2800" dirty="0"/>
                        <a:t>2/5</a:t>
                      </a:r>
                      <a:r>
                        <a:rPr lang="zh-CN" altLang="en-US" sz="2800" dirty="0"/>
                        <a:t>*</a:t>
                      </a:r>
                      <a:r>
                        <a:rPr lang="en-US" altLang="zh-CN" sz="2800" dirty="0"/>
                        <a:t>1/5</a:t>
                      </a:r>
                      <a:endParaRPr lang="zh-CN" altLang="en-US" sz="2800" dirty="0"/>
                    </a:p>
                  </a:txBody>
                  <a:tcPr marL="89961" marR="89961" marT="44981" marB="44981"/>
                </a:tc>
                <a:tc>
                  <a:txBody>
                    <a:bodyPr/>
                    <a:lstStyle/>
                    <a:p>
                      <a:r>
                        <a:rPr lang="en-US" altLang="zh-CN" sz="2800" dirty="0"/>
                        <a:t>2/5</a:t>
                      </a:r>
                      <a:r>
                        <a:rPr lang="zh-CN" altLang="en-US" sz="2800" dirty="0"/>
                        <a:t>*</a:t>
                      </a:r>
                      <a:r>
                        <a:rPr lang="en-US" altLang="zh-CN" sz="2800" dirty="0"/>
                        <a:t>1/5</a:t>
                      </a:r>
                      <a:endParaRPr lang="zh-CN" altLang="en-US" sz="2800" dirty="0"/>
                    </a:p>
                  </a:txBody>
                  <a:tcPr marL="89961" marR="89961" marT="44981" marB="44981"/>
                </a:tc>
                <a:tc>
                  <a:txBody>
                    <a:bodyPr/>
                    <a:lstStyle/>
                    <a:p>
                      <a:r>
                        <a:rPr lang="en-US" altLang="zh-CN" sz="2800" dirty="0"/>
                        <a:t>4/5</a:t>
                      </a:r>
                      <a:r>
                        <a:rPr lang="zh-CN" altLang="en-US" sz="2800" dirty="0"/>
                        <a:t>*</a:t>
                      </a:r>
                      <a:r>
                        <a:rPr lang="en-US" altLang="zh-CN" sz="2800" dirty="0"/>
                        <a:t>1/5</a:t>
                      </a:r>
                      <a:endParaRPr lang="zh-CN" altLang="en-US" sz="2800" dirty="0"/>
                    </a:p>
                  </a:txBody>
                  <a:tcPr marL="89961" marR="89961" marT="44981" marB="44981"/>
                </a:tc>
                <a:extLst>
                  <a:ext uri="{0D108BD9-81ED-4DB2-BD59-A6C34878D82A}">
                    <a16:rowId xmlns:a16="http://schemas.microsoft.com/office/drawing/2014/main" val="1844430318"/>
                  </a:ext>
                </a:extLst>
              </a:tr>
              <a:tr h="929602">
                <a:tc>
                  <a:txBody>
                    <a:bodyPr/>
                    <a:lstStyle/>
                    <a:p>
                      <a:r>
                        <a:rPr lang="zh-CN" altLang="en-US" sz="2800" dirty="0"/>
                        <a:t>否</a:t>
                      </a:r>
                    </a:p>
                  </a:txBody>
                  <a:tcPr marL="89961" marR="89961" marT="44981" marB="44981"/>
                </a:tc>
                <a:tc>
                  <a:txBody>
                    <a:bodyPr/>
                    <a:lstStyle/>
                    <a:p>
                      <a:r>
                        <a:rPr lang="en-US" altLang="zh-CN" sz="2800" dirty="0"/>
                        <a:t>3/5</a:t>
                      </a:r>
                      <a:r>
                        <a:rPr lang="zh-CN" altLang="en-US" sz="2800" dirty="0"/>
                        <a:t>*</a:t>
                      </a:r>
                      <a:r>
                        <a:rPr lang="en-US" altLang="zh-CN" sz="2800" dirty="0"/>
                        <a:t>1/5</a:t>
                      </a:r>
                      <a:endParaRPr lang="zh-CN" altLang="en-US" sz="2800" dirty="0"/>
                    </a:p>
                  </a:txBody>
                  <a:tcPr marL="89961" marR="89961" marT="44981" marB="44981"/>
                </a:tc>
                <a:tc>
                  <a:txBody>
                    <a:bodyPr/>
                    <a:lstStyle/>
                    <a:p>
                      <a:r>
                        <a:rPr lang="en-US" altLang="zh-CN" sz="2800" dirty="0"/>
                        <a:t>3/5</a:t>
                      </a:r>
                      <a:r>
                        <a:rPr lang="zh-CN" altLang="en-US" sz="2800" dirty="0"/>
                        <a:t>*</a:t>
                      </a:r>
                      <a:r>
                        <a:rPr lang="en-US" altLang="zh-CN" sz="2800" dirty="0"/>
                        <a:t>1/5</a:t>
                      </a:r>
                      <a:endParaRPr lang="zh-CN" altLang="en-US" sz="2800" dirty="0"/>
                    </a:p>
                  </a:txBody>
                  <a:tcPr marL="89961" marR="89961" marT="44981" marB="44981"/>
                </a:tc>
                <a:tc>
                  <a:txBody>
                    <a:bodyPr/>
                    <a:lstStyle/>
                    <a:p>
                      <a:r>
                        <a:rPr lang="en-US" altLang="zh-CN" sz="2800" dirty="0"/>
                        <a:t>1/5</a:t>
                      </a:r>
                      <a:r>
                        <a:rPr lang="zh-CN" altLang="en-US" sz="2800" dirty="0"/>
                        <a:t>*</a:t>
                      </a:r>
                      <a:r>
                        <a:rPr lang="en-US" altLang="zh-CN" sz="2800" dirty="0"/>
                        <a:t>1/5</a:t>
                      </a:r>
                      <a:endParaRPr lang="zh-CN" altLang="en-US" sz="2800" dirty="0"/>
                    </a:p>
                  </a:txBody>
                  <a:tcPr marL="89961" marR="89961" marT="44981" marB="44981"/>
                </a:tc>
                <a:extLst>
                  <a:ext uri="{0D108BD9-81ED-4DB2-BD59-A6C34878D82A}">
                    <a16:rowId xmlns:a16="http://schemas.microsoft.com/office/drawing/2014/main" val="2793591846"/>
                  </a:ext>
                </a:extLst>
              </a:tr>
              <a:tr h="509782">
                <a:tc>
                  <a:txBody>
                    <a:bodyPr/>
                    <a:lstStyle/>
                    <a:p>
                      <a:r>
                        <a:rPr lang="zh-CN" altLang="en-US" sz="2800" dirty="0"/>
                        <a:t>总计</a:t>
                      </a:r>
                    </a:p>
                  </a:txBody>
                  <a:tcPr marL="89961" marR="89961" marT="44981" marB="44981"/>
                </a:tc>
                <a:tc>
                  <a:txBody>
                    <a:bodyPr/>
                    <a:lstStyle/>
                    <a:p>
                      <a:r>
                        <a:rPr lang="en-US" altLang="zh-CN" sz="2800" dirty="0"/>
                        <a:t>1/3</a:t>
                      </a:r>
                      <a:endParaRPr lang="zh-CN" altLang="en-US" sz="2800" dirty="0"/>
                    </a:p>
                  </a:txBody>
                  <a:tcPr marL="89961" marR="89961" marT="44981" marB="44981"/>
                </a:tc>
                <a:tc>
                  <a:txBody>
                    <a:bodyPr/>
                    <a:lstStyle/>
                    <a:p>
                      <a:r>
                        <a:rPr lang="en-US" altLang="zh-CN" sz="2800" dirty="0"/>
                        <a:t>1/3</a:t>
                      </a:r>
                      <a:endParaRPr lang="zh-CN" altLang="en-US" sz="2800" dirty="0"/>
                    </a:p>
                  </a:txBody>
                  <a:tcPr marL="89961" marR="89961" marT="44981" marB="44981"/>
                </a:tc>
                <a:tc>
                  <a:txBody>
                    <a:bodyPr/>
                    <a:lstStyle/>
                    <a:p>
                      <a:r>
                        <a:rPr lang="en-US" altLang="zh-CN" sz="2800" dirty="0"/>
                        <a:t>1/3</a:t>
                      </a:r>
                      <a:endParaRPr lang="zh-CN" altLang="en-US" sz="2800" dirty="0"/>
                    </a:p>
                  </a:txBody>
                  <a:tcPr marL="89961" marR="89961" marT="44981" marB="44981"/>
                </a:tc>
                <a:extLst>
                  <a:ext uri="{0D108BD9-81ED-4DB2-BD59-A6C34878D82A}">
                    <a16:rowId xmlns:a16="http://schemas.microsoft.com/office/drawing/2014/main" val="23871571"/>
                  </a:ext>
                </a:extLst>
              </a:tr>
            </a:tbl>
          </a:graphicData>
        </a:graphic>
      </p:graphicFrame>
      <p:sp>
        <p:nvSpPr>
          <p:cNvPr id="13" name="文本框 12">
            <a:extLst>
              <a:ext uri="{FF2B5EF4-FFF2-40B4-BE49-F238E27FC236}">
                <a16:creationId xmlns:a16="http://schemas.microsoft.com/office/drawing/2014/main" id="{51361E3B-1770-4085-B8F4-5BBDDBD2E050}"/>
              </a:ext>
            </a:extLst>
          </p:cNvPr>
          <p:cNvSpPr txBox="1"/>
          <p:nvPr/>
        </p:nvSpPr>
        <p:spPr>
          <a:xfrm>
            <a:off x="3230344" y="5036313"/>
            <a:ext cx="5752233" cy="1362600"/>
          </a:xfrm>
          <a:prstGeom prst="rect">
            <a:avLst/>
          </a:prstGeom>
          <a:noFill/>
        </p:spPr>
        <p:txBody>
          <a:bodyPr wrap="square" rtlCol="0">
            <a:spAutoFit/>
          </a:bodyPr>
          <a:lstStyle/>
          <a:p>
            <a:r>
              <a:rPr lang="en-US" altLang="zh-CN" sz="2755" dirty="0"/>
              <a:t>H</a:t>
            </a:r>
            <a:r>
              <a:rPr lang="zh-CN" altLang="en-US" sz="2755" dirty="0"/>
              <a:t>（是否房贷</a:t>
            </a:r>
            <a:r>
              <a:rPr lang="en-US" altLang="zh-CN" sz="2755" dirty="0"/>
              <a:t>|</a:t>
            </a:r>
            <a:r>
              <a:rPr lang="zh-CN" altLang="en-US" sz="2755" dirty="0"/>
              <a:t>年龄）</a:t>
            </a:r>
            <a:r>
              <a:rPr lang="en-US" altLang="zh-CN" sz="2755" dirty="0"/>
              <a:t>=</a:t>
            </a:r>
            <a:r>
              <a:rPr lang="zh-CN" altLang="en-US" sz="2755" dirty="0"/>
              <a:t>（</a:t>
            </a:r>
            <a:r>
              <a:rPr lang="en-US" altLang="zh-CN" sz="2755" dirty="0"/>
              <a:t>1/3</a:t>
            </a:r>
            <a:r>
              <a:rPr lang="zh-CN" altLang="en-US" sz="2755" dirty="0"/>
              <a:t>）*</a:t>
            </a:r>
            <a:r>
              <a:rPr lang="en-US" altLang="zh-CN" sz="2755" dirty="0"/>
              <a:t>H</a:t>
            </a:r>
            <a:r>
              <a:rPr lang="zh-CN" altLang="en-US" sz="2755" dirty="0"/>
              <a:t>（</a:t>
            </a:r>
            <a:r>
              <a:rPr lang="en-US" altLang="zh-CN" sz="2755" dirty="0"/>
              <a:t>2/5</a:t>
            </a:r>
            <a:r>
              <a:rPr lang="zh-CN" altLang="en-US" sz="2755" dirty="0"/>
              <a:t>，</a:t>
            </a:r>
            <a:r>
              <a:rPr lang="en-US" altLang="zh-CN" sz="2755" dirty="0"/>
              <a:t>3/5</a:t>
            </a:r>
            <a:r>
              <a:rPr lang="zh-CN" altLang="en-US" sz="2755" dirty="0"/>
              <a:t>）</a:t>
            </a:r>
            <a:r>
              <a:rPr lang="en-US" altLang="zh-CN" sz="2755" dirty="0"/>
              <a:t>+1/3</a:t>
            </a:r>
            <a:r>
              <a:rPr lang="zh-CN" altLang="en-US" sz="2755" dirty="0"/>
              <a:t>*</a:t>
            </a:r>
            <a:r>
              <a:rPr lang="en-US" altLang="zh-CN" sz="2755" dirty="0"/>
              <a:t>H</a:t>
            </a:r>
            <a:r>
              <a:rPr lang="zh-CN" altLang="en-US" sz="2755" dirty="0"/>
              <a:t>（</a:t>
            </a:r>
            <a:r>
              <a:rPr lang="en-US" altLang="zh-CN" sz="2755" dirty="0"/>
              <a:t>2/5</a:t>
            </a:r>
            <a:r>
              <a:rPr lang="zh-CN" altLang="en-US" sz="2755" dirty="0"/>
              <a:t>，</a:t>
            </a:r>
            <a:r>
              <a:rPr lang="en-US" altLang="zh-CN" sz="2755" dirty="0"/>
              <a:t>3/5</a:t>
            </a:r>
            <a:r>
              <a:rPr lang="zh-CN" altLang="en-US" sz="2755" dirty="0"/>
              <a:t>）</a:t>
            </a:r>
            <a:r>
              <a:rPr lang="en-US" altLang="zh-CN" sz="2755" dirty="0"/>
              <a:t>+1/3</a:t>
            </a:r>
            <a:r>
              <a:rPr lang="zh-CN" altLang="en-US" sz="2755" dirty="0"/>
              <a:t>*</a:t>
            </a:r>
            <a:r>
              <a:rPr lang="en-US" altLang="zh-CN" sz="2755" dirty="0"/>
              <a:t>H</a:t>
            </a:r>
            <a:r>
              <a:rPr lang="zh-CN" altLang="en-US" sz="2755" dirty="0"/>
              <a:t>（</a:t>
            </a:r>
            <a:r>
              <a:rPr lang="en-US" altLang="zh-CN" sz="2755" dirty="0"/>
              <a:t>4/5</a:t>
            </a:r>
            <a:r>
              <a:rPr lang="zh-CN" altLang="en-US" sz="2755" dirty="0"/>
              <a:t>，</a:t>
            </a:r>
            <a:r>
              <a:rPr lang="en-US" altLang="zh-CN" sz="2755" dirty="0"/>
              <a:t>1/5</a:t>
            </a:r>
            <a:r>
              <a:rPr lang="zh-CN" altLang="en-US" sz="2755" dirty="0"/>
              <a:t>）</a:t>
            </a:r>
          </a:p>
        </p:txBody>
      </p:sp>
      <p:sp>
        <p:nvSpPr>
          <p:cNvPr id="14" name="矩形 13">
            <a:extLst>
              <a:ext uri="{FF2B5EF4-FFF2-40B4-BE49-F238E27FC236}">
                <a16:creationId xmlns:a16="http://schemas.microsoft.com/office/drawing/2014/main" id="{F8FDCE38-D2EC-4B32-89D6-904E9BC70745}"/>
              </a:ext>
            </a:extLst>
          </p:cNvPr>
          <p:cNvSpPr/>
          <p:nvPr/>
        </p:nvSpPr>
        <p:spPr>
          <a:xfrm>
            <a:off x="4073633" y="1306929"/>
            <a:ext cx="3391045" cy="514760"/>
          </a:xfrm>
          <a:prstGeom prst="rect">
            <a:avLst/>
          </a:prstGeom>
        </p:spPr>
        <p:txBody>
          <a:bodyPr wrap="none">
            <a:spAutoFit/>
          </a:bodyPr>
          <a:lstStyle/>
          <a:p>
            <a:r>
              <a:rPr lang="en-US" altLang="zh-CN" sz="2755" dirty="0"/>
              <a:t>H</a:t>
            </a:r>
            <a:r>
              <a:rPr lang="zh-CN" altLang="en-US" sz="2755" dirty="0"/>
              <a:t>（是否房贷</a:t>
            </a:r>
            <a:r>
              <a:rPr lang="en-US" altLang="zh-CN" sz="2755" dirty="0"/>
              <a:t>|</a:t>
            </a:r>
            <a:r>
              <a:rPr lang="zh-CN" altLang="en-US" sz="2755" dirty="0"/>
              <a:t>年龄）</a:t>
            </a:r>
          </a:p>
        </p:txBody>
      </p:sp>
    </p:spTree>
    <p:extLst>
      <p:ext uri="{BB962C8B-B14F-4D97-AF65-F5344CB8AC3E}">
        <p14:creationId xmlns:p14="http://schemas.microsoft.com/office/powerpoint/2010/main" val="5652240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BDB3ED4D-461C-4BFB-A05B-C2E301BA5B3F}"/>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03DC5B0E-B05C-4C0F-BB72-448896829F0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2946CF58-BC6E-450A-8543-2839110DC9E9}"/>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CBF5B2F-F70D-497D-B7DA-155BCBAFF53A}"/>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1" name="表格 10">
            <a:extLst>
              <a:ext uri="{FF2B5EF4-FFF2-40B4-BE49-F238E27FC236}">
                <a16:creationId xmlns:a16="http://schemas.microsoft.com/office/drawing/2014/main" id="{07DE8A26-8A09-4792-A861-AA0869C42FE0}"/>
              </a:ext>
            </a:extLst>
          </p:cNvPr>
          <p:cNvGraphicFramePr>
            <a:graphicFrameLocks noGrp="1"/>
          </p:cNvGraphicFramePr>
          <p:nvPr/>
        </p:nvGraphicFramePr>
        <p:xfrm>
          <a:off x="161424" y="1182887"/>
          <a:ext cx="2664440"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4" name="矩形 13">
            <a:extLst>
              <a:ext uri="{FF2B5EF4-FFF2-40B4-BE49-F238E27FC236}">
                <a16:creationId xmlns:a16="http://schemas.microsoft.com/office/drawing/2014/main" id="{F8FDCE38-D2EC-4B32-89D6-904E9BC70745}"/>
              </a:ext>
            </a:extLst>
          </p:cNvPr>
          <p:cNvSpPr/>
          <p:nvPr/>
        </p:nvSpPr>
        <p:spPr>
          <a:xfrm>
            <a:off x="4073633" y="1306929"/>
            <a:ext cx="3391045" cy="514760"/>
          </a:xfrm>
          <a:prstGeom prst="rect">
            <a:avLst/>
          </a:prstGeom>
        </p:spPr>
        <p:txBody>
          <a:bodyPr wrap="none">
            <a:spAutoFit/>
          </a:bodyPr>
          <a:lstStyle/>
          <a:p>
            <a:r>
              <a:rPr lang="en-US" altLang="zh-CN" sz="2755" dirty="0"/>
              <a:t>H</a:t>
            </a:r>
            <a:r>
              <a:rPr lang="zh-CN" altLang="en-US" sz="2755" dirty="0"/>
              <a:t>（年龄</a:t>
            </a:r>
            <a:r>
              <a:rPr lang="en-US" altLang="zh-CN" sz="2755" dirty="0"/>
              <a:t>|</a:t>
            </a:r>
            <a:r>
              <a:rPr lang="zh-CN" altLang="en-US" sz="2755" dirty="0"/>
              <a:t>是否房贷）</a:t>
            </a:r>
          </a:p>
        </p:txBody>
      </p:sp>
      <p:graphicFrame>
        <p:nvGraphicFramePr>
          <p:cNvPr id="12" name="表格 11">
            <a:extLst>
              <a:ext uri="{FF2B5EF4-FFF2-40B4-BE49-F238E27FC236}">
                <a16:creationId xmlns:a16="http://schemas.microsoft.com/office/drawing/2014/main" id="{D4200B1E-90DB-4877-AA8B-6F14D399893B}"/>
              </a:ext>
            </a:extLst>
          </p:cNvPr>
          <p:cNvGraphicFramePr>
            <a:graphicFrameLocks noGrp="1"/>
          </p:cNvGraphicFramePr>
          <p:nvPr/>
        </p:nvGraphicFramePr>
        <p:xfrm>
          <a:off x="3712356" y="1848954"/>
          <a:ext cx="3666378" cy="2249037"/>
        </p:xfrm>
        <a:graphic>
          <a:graphicData uri="http://schemas.openxmlformats.org/drawingml/2006/table">
            <a:tbl>
              <a:tblPr firstRow="1" bandRow="1">
                <a:tableStyleId>{5C22544A-7EE6-4342-B048-85BDC9FD1C3A}</a:tableStyleId>
              </a:tblPr>
              <a:tblGrid>
                <a:gridCol w="1222126">
                  <a:extLst>
                    <a:ext uri="{9D8B030D-6E8A-4147-A177-3AD203B41FA5}">
                      <a16:colId xmlns:a16="http://schemas.microsoft.com/office/drawing/2014/main" val="3044612229"/>
                    </a:ext>
                  </a:extLst>
                </a:gridCol>
                <a:gridCol w="1222126">
                  <a:extLst>
                    <a:ext uri="{9D8B030D-6E8A-4147-A177-3AD203B41FA5}">
                      <a16:colId xmlns:a16="http://schemas.microsoft.com/office/drawing/2014/main" val="4290704994"/>
                    </a:ext>
                  </a:extLst>
                </a:gridCol>
                <a:gridCol w="1222126">
                  <a:extLst>
                    <a:ext uri="{9D8B030D-6E8A-4147-A177-3AD203B41FA5}">
                      <a16:colId xmlns:a16="http://schemas.microsoft.com/office/drawing/2014/main" val="3192666069"/>
                    </a:ext>
                  </a:extLst>
                </a:gridCol>
              </a:tblGrid>
              <a:tr h="449807">
                <a:tc>
                  <a:txBody>
                    <a:bodyPr/>
                    <a:lstStyle/>
                    <a:p>
                      <a:endParaRPr lang="zh-CN" altLang="en-US" sz="2400" dirty="0"/>
                    </a:p>
                  </a:txBody>
                  <a:tcPr marL="89961" marR="89961" marT="44981" marB="44981"/>
                </a:tc>
                <a:tc>
                  <a:txBody>
                    <a:bodyPr/>
                    <a:lstStyle/>
                    <a:p>
                      <a:r>
                        <a:rPr lang="zh-CN" altLang="en-US" sz="2400" dirty="0"/>
                        <a:t>是</a:t>
                      </a:r>
                    </a:p>
                  </a:txBody>
                  <a:tcPr marL="89961" marR="89961" marT="44981" marB="44981"/>
                </a:tc>
                <a:tc>
                  <a:txBody>
                    <a:bodyPr/>
                    <a:lstStyle/>
                    <a:p>
                      <a:r>
                        <a:rPr lang="zh-CN" altLang="en-US" sz="2400" dirty="0"/>
                        <a:t>否</a:t>
                      </a:r>
                    </a:p>
                  </a:txBody>
                  <a:tcPr marL="89961" marR="89961" marT="44981" marB="44981"/>
                </a:tc>
                <a:extLst>
                  <a:ext uri="{0D108BD9-81ED-4DB2-BD59-A6C34878D82A}">
                    <a16:rowId xmlns:a16="http://schemas.microsoft.com/office/drawing/2014/main" val="2566115817"/>
                  </a:ext>
                </a:extLst>
              </a:tr>
              <a:tr h="449807">
                <a:tc>
                  <a:txBody>
                    <a:bodyPr/>
                    <a:lstStyle/>
                    <a:p>
                      <a:r>
                        <a:rPr lang="zh-CN" altLang="en-US" sz="2400" dirty="0"/>
                        <a:t>青年</a:t>
                      </a:r>
                    </a:p>
                  </a:txBody>
                  <a:tcPr marL="89961" marR="89961" marT="44981" marB="44981"/>
                </a:tc>
                <a:tc>
                  <a:txBody>
                    <a:bodyPr/>
                    <a:lstStyle/>
                    <a:p>
                      <a:endParaRPr lang="zh-CN" altLang="en-US" sz="2400" dirty="0"/>
                    </a:p>
                  </a:txBody>
                  <a:tcPr marL="89961" marR="89961" marT="44981" marB="44981"/>
                </a:tc>
                <a:tc>
                  <a:txBody>
                    <a:bodyPr/>
                    <a:lstStyle/>
                    <a:p>
                      <a:endParaRPr lang="zh-CN" altLang="en-US" sz="2400" dirty="0"/>
                    </a:p>
                  </a:txBody>
                  <a:tcPr marL="89961" marR="89961" marT="44981" marB="44981"/>
                </a:tc>
                <a:extLst>
                  <a:ext uri="{0D108BD9-81ED-4DB2-BD59-A6C34878D82A}">
                    <a16:rowId xmlns:a16="http://schemas.microsoft.com/office/drawing/2014/main" val="1844430318"/>
                  </a:ext>
                </a:extLst>
              </a:tr>
              <a:tr h="449807">
                <a:tc>
                  <a:txBody>
                    <a:bodyPr/>
                    <a:lstStyle/>
                    <a:p>
                      <a:r>
                        <a:rPr lang="zh-CN" altLang="en-US" sz="2400" dirty="0"/>
                        <a:t>中年</a:t>
                      </a:r>
                    </a:p>
                  </a:txBody>
                  <a:tcPr marL="89961" marR="89961" marT="44981" marB="44981"/>
                </a:tc>
                <a:tc>
                  <a:txBody>
                    <a:bodyPr/>
                    <a:lstStyle/>
                    <a:p>
                      <a:endParaRPr lang="zh-CN" altLang="en-US" sz="2400" dirty="0"/>
                    </a:p>
                  </a:txBody>
                  <a:tcPr marL="89961" marR="89961" marT="44981" marB="44981"/>
                </a:tc>
                <a:tc>
                  <a:txBody>
                    <a:bodyPr/>
                    <a:lstStyle/>
                    <a:p>
                      <a:endParaRPr lang="zh-CN" altLang="en-US" sz="2400" dirty="0"/>
                    </a:p>
                  </a:txBody>
                  <a:tcPr marL="89961" marR="89961" marT="44981" marB="44981"/>
                </a:tc>
                <a:extLst>
                  <a:ext uri="{0D108BD9-81ED-4DB2-BD59-A6C34878D82A}">
                    <a16:rowId xmlns:a16="http://schemas.microsoft.com/office/drawing/2014/main" val="2793591846"/>
                  </a:ext>
                </a:extLst>
              </a:tr>
              <a:tr h="449807">
                <a:tc>
                  <a:txBody>
                    <a:bodyPr/>
                    <a:lstStyle/>
                    <a:p>
                      <a:r>
                        <a:rPr lang="zh-CN" altLang="en-US" sz="2400" dirty="0"/>
                        <a:t>老年</a:t>
                      </a:r>
                    </a:p>
                  </a:txBody>
                  <a:tcPr marL="89961" marR="89961" marT="44981" marB="44981"/>
                </a:tc>
                <a:tc>
                  <a:txBody>
                    <a:bodyPr/>
                    <a:lstStyle/>
                    <a:p>
                      <a:endParaRPr lang="zh-CN" altLang="en-US" sz="2400" dirty="0"/>
                    </a:p>
                  </a:txBody>
                  <a:tcPr marL="89961" marR="89961" marT="44981" marB="44981"/>
                </a:tc>
                <a:tc>
                  <a:txBody>
                    <a:bodyPr/>
                    <a:lstStyle/>
                    <a:p>
                      <a:endParaRPr lang="zh-CN" altLang="en-US" sz="2400" dirty="0"/>
                    </a:p>
                  </a:txBody>
                  <a:tcPr marL="89961" marR="89961" marT="44981" marB="44981"/>
                </a:tc>
                <a:extLst>
                  <a:ext uri="{0D108BD9-81ED-4DB2-BD59-A6C34878D82A}">
                    <a16:rowId xmlns:a16="http://schemas.microsoft.com/office/drawing/2014/main" val="23871571"/>
                  </a:ext>
                </a:extLst>
              </a:tr>
              <a:tr h="449807">
                <a:tc>
                  <a:txBody>
                    <a:bodyPr/>
                    <a:lstStyle/>
                    <a:p>
                      <a:r>
                        <a:rPr lang="zh-CN" altLang="en-US" sz="2400" dirty="0"/>
                        <a:t>总计</a:t>
                      </a:r>
                    </a:p>
                  </a:txBody>
                  <a:tcPr marL="89961" marR="89961" marT="44981" marB="44981"/>
                </a:tc>
                <a:tc>
                  <a:txBody>
                    <a:bodyPr/>
                    <a:lstStyle/>
                    <a:p>
                      <a:endParaRPr lang="zh-CN" altLang="en-US" sz="2400" dirty="0"/>
                    </a:p>
                  </a:txBody>
                  <a:tcPr marL="89961" marR="89961" marT="44981" marB="44981"/>
                </a:tc>
                <a:tc>
                  <a:txBody>
                    <a:bodyPr/>
                    <a:lstStyle/>
                    <a:p>
                      <a:endParaRPr lang="zh-CN" altLang="en-US" sz="2400" dirty="0"/>
                    </a:p>
                  </a:txBody>
                  <a:tcPr marL="89961" marR="89961" marT="44981" marB="44981"/>
                </a:tc>
                <a:extLst>
                  <a:ext uri="{0D108BD9-81ED-4DB2-BD59-A6C34878D82A}">
                    <a16:rowId xmlns:a16="http://schemas.microsoft.com/office/drawing/2014/main" val="83052374"/>
                  </a:ext>
                </a:extLst>
              </a:tr>
            </a:tbl>
          </a:graphicData>
        </a:graphic>
      </p:graphicFrame>
    </p:spTree>
    <p:extLst>
      <p:ext uri="{BB962C8B-B14F-4D97-AF65-F5344CB8AC3E}">
        <p14:creationId xmlns:p14="http://schemas.microsoft.com/office/powerpoint/2010/main" val="1210497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BDB3ED4D-461C-4BFB-A05B-C2E301BA5B3F}"/>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03DC5B0E-B05C-4C0F-BB72-448896829F0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2946CF58-BC6E-450A-8543-2839110DC9E9}"/>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CBF5B2F-F70D-497D-B7DA-155BCBAFF53A}"/>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1" name="表格 10">
            <a:extLst>
              <a:ext uri="{FF2B5EF4-FFF2-40B4-BE49-F238E27FC236}">
                <a16:creationId xmlns:a16="http://schemas.microsoft.com/office/drawing/2014/main" id="{07DE8A26-8A09-4792-A861-AA0869C42FE0}"/>
              </a:ext>
            </a:extLst>
          </p:cNvPr>
          <p:cNvGraphicFramePr>
            <a:graphicFrameLocks noGrp="1"/>
          </p:cNvGraphicFramePr>
          <p:nvPr/>
        </p:nvGraphicFramePr>
        <p:xfrm>
          <a:off x="161424" y="1182887"/>
          <a:ext cx="2664440" cy="5232338"/>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61048">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4" name="矩形 13">
            <a:extLst>
              <a:ext uri="{FF2B5EF4-FFF2-40B4-BE49-F238E27FC236}">
                <a16:creationId xmlns:a16="http://schemas.microsoft.com/office/drawing/2014/main" id="{F8FDCE38-D2EC-4B32-89D6-904E9BC70745}"/>
              </a:ext>
            </a:extLst>
          </p:cNvPr>
          <p:cNvSpPr/>
          <p:nvPr/>
        </p:nvSpPr>
        <p:spPr>
          <a:xfrm>
            <a:off x="4073633" y="1182887"/>
            <a:ext cx="3391045" cy="514760"/>
          </a:xfrm>
          <a:prstGeom prst="rect">
            <a:avLst/>
          </a:prstGeom>
        </p:spPr>
        <p:txBody>
          <a:bodyPr wrap="none">
            <a:spAutoFit/>
          </a:bodyPr>
          <a:lstStyle/>
          <a:p>
            <a:r>
              <a:rPr lang="en-US" altLang="zh-CN" sz="2755" dirty="0"/>
              <a:t>H</a:t>
            </a:r>
            <a:r>
              <a:rPr lang="zh-CN" altLang="en-US" sz="2755" dirty="0"/>
              <a:t>（年龄</a:t>
            </a:r>
            <a:r>
              <a:rPr lang="en-US" altLang="zh-CN" sz="2755" dirty="0"/>
              <a:t>|</a:t>
            </a:r>
            <a:r>
              <a:rPr lang="zh-CN" altLang="en-US" sz="2755" dirty="0"/>
              <a:t>是否房贷）</a:t>
            </a:r>
          </a:p>
        </p:txBody>
      </p:sp>
      <p:graphicFrame>
        <p:nvGraphicFramePr>
          <p:cNvPr id="12" name="表格 11">
            <a:extLst>
              <a:ext uri="{FF2B5EF4-FFF2-40B4-BE49-F238E27FC236}">
                <a16:creationId xmlns:a16="http://schemas.microsoft.com/office/drawing/2014/main" id="{D4200B1E-90DB-4877-AA8B-6F14D399893B}"/>
              </a:ext>
            </a:extLst>
          </p:cNvPr>
          <p:cNvGraphicFramePr>
            <a:graphicFrameLocks noGrp="1"/>
          </p:cNvGraphicFramePr>
          <p:nvPr/>
        </p:nvGraphicFramePr>
        <p:xfrm>
          <a:off x="3673319" y="1697647"/>
          <a:ext cx="4473358" cy="3328574"/>
        </p:xfrm>
        <a:graphic>
          <a:graphicData uri="http://schemas.openxmlformats.org/drawingml/2006/table">
            <a:tbl>
              <a:tblPr firstRow="1" bandRow="1">
                <a:tableStyleId>{5C22544A-7EE6-4342-B048-85BDC9FD1C3A}</a:tableStyleId>
              </a:tblPr>
              <a:tblGrid>
                <a:gridCol w="1491119">
                  <a:extLst>
                    <a:ext uri="{9D8B030D-6E8A-4147-A177-3AD203B41FA5}">
                      <a16:colId xmlns:a16="http://schemas.microsoft.com/office/drawing/2014/main" val="3044612229"/>
                    </a:ext>
                  </a:extLst>
                </a:gridCol>
                <a:gridCol w="1491119">
                  <a:extLst>
                    <a:ext uri="{9D8B030D-6E8A-4147-A177-3AD203B41FA5}">
                      <a16:colId xmlns:a16="http://schemas.microsoft.com/office/drawing/2014/main" val="4290704994"/>
                    </a:ext>
                  </a:extLst>
                </a:gridCol>
                <a:gridCol w="1491119">
                  <a:extLst>
                    <a:ext uri="{9D8B030D-6E8A-4147-A177-3AD203B41FA5}">
                      <a16:colId xmlns:a16="http://schemas.microsoft.com/office/drawing/2014/main" val="3192666069"/>
                    </a:ext>
                  </a:extLst>
                </a:gridCol>
              </a:tblGrid>
              <a:tr h="449807">
                <a:tc>
                  <a:txBody>
                    <a:bodyPr/>
                    <a:lstStyle/>
                    <a:p>
                      <a:endParaRPr lang="zh-CN" altLang="en-US" sz="2400" dirty="0"/>
                    </a:p>
                  </a:txBody>
                  <a:tcPr marL="89961" marR="89961" marT="44981" marB="44981"/>
                </a:tc>
                <a:tc>
                  <a:txBody>
                    <a:bodyPr/>
                    <a:lstStyle/>
                    <a:p>
                      <a:r>
                        <a:rPr lang="zh-CN" altLang="en-US" sz="2400" dirty="0"/>
                        <a:t>是</a:t>
                      </a:r>
                    </a:p>
                  </a:txBody>
                  <a:tcPr marL="89961" marR="89961" marT="44981" marB="44981"/>
                </a:tc>
                <a:tc>
                  <a:txBody>
                    <a:bodyPr/>
                    <a:lstStyle/>
                    <a:p>
                      <a:r>
                        <a:rPr lang="zh-CN" altLang="en-US" sz="2400" dirty="0"/>
                        <a:t>否</a:t>
                      </a:r>
                    </a:p>
                  </a:txBody>
                  <a:tcPr marL="89961" marR="89961" marT="44981" marB="44981"/>
                </a:tc>
                <a:extLst>
                  <a:ext uri="{0D108BD9-81ED-4DB2-BD59-A6C34878D82A}">
                    <a16:rowId xmlns:a16="http://schemas.microsoft.com/office/drawing/2014/main" val="2566115817"/>
                  </a:ext>
                </a:extLst>
              </a:tr>
              <a:tr h="809653">
                <a:tc>
                  <a:txBody>
                    <a:bodyPr/>
                    <a:lstStyle/>
                    <a:p>
                      <a:r>
                        <a:rPr lang="zh-CN" altLang="en-US" sz="2400" dirty="0"/>
                        <a:t>青年</a:t>
                      </a:r>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2/5</a:t>
                      </a:r>
                      <a:r>
                        <a:rPr lang="zh-CN" altLang="en-US" sz="2400" dirty="0"/>
                        <a:t>*</a:t>
                      </a:r>
                      <a:r>
                        <a:rPr lang="en-US" altLang="zh-CN" sz="2400" dirty="0"/>
                        <a:t>9/15</a:t>
                      </a:r>
                      <a:endParaRPr lang="zh-CN" altLang="en-US" sz="2400" dirty="0"/>
                    </a:p>
                    <a:p>
                      <a:endParaRPr lang="zh-CN" altLang="en-US" sz="2400" dirty="0"/>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3/5</a:t>
                      </a:r>
                      <a:r>
                        <a:rPr lang="zh-CN" altLang="en-US" sz="2400" dirty="0"/>
                        <a:t>*</a:t>
                      </a:r>
                      <a:r>
                        <a:rPr lang="en-US" altLang="zh-CN" sz="2400" dirty="0"/>
                        <a:t>6/15</a:t>
                      </a:r>
                      <a:endParaRPr lang="zh-CN" altLang="en-US" sz="2400" dirty="0"/>
                    </a:p>
                    <a:p>
                      <a:endParaRPr lang="zh-CN" altLang="en-US" sz="2400" dirty="0"/>
                    </a:p>
                  </a:txBody>
                  <a:tcPr marL="89961" marR="89961" marT="44981" marB="44981"/>
                </a:tc>
                <a:extLst>
                  <a:ext uri="{0D108BD9-81ED-4DB2-BD59-A6C34878D82A}">
                    <a16:rowId xmlns:a16="http://schemas.microsoft.com/office/drawing/2014/main" val="1844430318"/>
                  </a:ext>
                </a:extLst>
              </a:tr>
              <a:tr h="809653">
                <a:tc>
                  <a:txBody>
                    <a:bodyPr/>
                    <a:lstStyle/>
                    <a:p>
                      <a:r>
                        <a:rPr lang="zh-CN" altLang="en-US" sz="2400" dirty="0"/>
                        <a:t>中年</a:t>
                      </a:r>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3/5</a:t>
                      </a:r>
                      <a:r>
                        <a:rPr lang="zh-CN" altLang="en-US" sz="2400" dirty="0"/>
                        <a:t>*</a:t>
                      </a:r>
                      <a:r>
                        <a:rPr lang="en-US" altLang="zh-CN" sz="2400" dirty="0"/>
                        <a:t>9/15</a:t>
                      </a:r>
                      <a:endParaRPr lang="zh-CN" altLang="en-US" sz="2400" dirty="0"/>
                    </a:p>
                    <a:p>
                      <a:endParaRPr lang="zh-CN" altLang="en-US" sz="2400" dirty="0"/>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2/5</a:t>
                      </a:r>
                      <a:r>
                        <a:rPr lang="zh-CN" altLang="en-US" sz="2400" dirty="0"/>
                        <a:t>*</a:t>
                      </a:r>
                      <a:r>
                        <a:rPr lang="en-US" altLang="zh-CN" sz="2400" dirty="0"/>
                        <a:t>6/15</a:t>
                      </a:r>
                      <a:endParaRPr lang="zh-CN" altLang="en-US" sz="2400" dirty="0"/>
                    </a:p>
                    <a:p>
                      <a:endParaRPr lang="zh-CN" altLang="en-US" sz="2400" dirty="0"/>
                    </a:p>
                  </a:txBody>
                  <a:tcPr marL="89961" marR="89961" marT="44981" marB="44981"/>
                </a:tc>
                <a:extLst>
                  <a:ext uri="{0D108BD9-81ED-4DB2-BD59-A6C34878D82A}">
                    <a16:rowId xmlns:a16="http://schemas.microsoft.com/office/drawing/2014/main" val="2793591846"/>
                  </a:ext>
                </a:extLst>
              </a:tr>
              <a:tr h="809653">
                <a:tc>
                  <a:txBody>
                    <a:bodyPr/>
                    <a:lstStyle/>
                    <a:p>
                      <a:r>
                        <a:rPr lang="zh-CN" altLang="en-US" sz="2400" dirty="0"/>
                        <a:t>老年</a:t>
                      </a:r>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4/5</a:t>
                      </a:r>
                      <a:r>
                        <a:rPr lang="zh-CN" altLang="en-US" sz="2400" dirty="0"/>
                        <a:t>*</a:t>
                      </a:r>
                      <a:r>
                        <a:rPr lang="en-US" altLang="zh-CN" sz="2400" dirty="0"/>
                        <a:t>9/15</a:t>
                      </a:r>
                      <a:endParaRPr lang="zh-CN" altLang="en-US" sz="2400" dirty="0"/>
                    </a:p>
                    <a:p>
                      <a:endParaRPr lang="zh-CN" altLang="en-US" sz="2400" dirty="0"/>
                    </a:p>
                  </a:txBody>
                  <a:tcPr marL="89961" marR="89961" marT="44981" marB="4498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1/4</a:t>
                      </a:r>
                      <a:r>
                        <a:rPr lang="zh-CN" altLang="en-US" sz="2400" dirty="0"/>
                        <a:t>*</a:t>
                      </a:r>
                      <a:r>
                        <a:rPr lang="en-US" altLang="zh-CN" sz="2400" dirty="0"/>
                        <a:t>6/15</a:t>
                      </a:r>
                      <a:endParaRPr lang="zh-CN" altLang="en-US" sz="2400" dirty="0"/>
                    </a:p>
                    <a:p>
                      <a:endParaRPr lang="zh-CN" altLang="en-US" sz="2400" dirty="0"/>
                    </a:p>
                  </a:txBody>
                  <a:tcPr marL="89961" marR="89961" marT="44981" marB="44981"/>
                </a:tc>
                <a:extLst>
                  <a:ext uri="{0D108BD9-81ED-4DB2-BD59-A6C34878D82A}">
                    <a16:rowId xmlns:a16="http://schemas.microsoft.com/office/drawing/2014/main" val="23871571"/>
                  </a:ext>
                </a:extLst>
              </a:tr>
              <a:tr h="449807">
                <a:tc>
                  <a:txBody>
                    <a:bodyPr/>
                    <a:lstStyle/>
                    <a:p>
                      <a:r>
                        <a:rPr lang="zh-CN" altLang="en-US" sz="2400" dirty="0"/>
                        <a:t>总计</a:t>
                      </a:r>
                    </a:p>
                  </a:txBody>
                  <a:tcPr marL="89961" marR="89961" marT="44981" marB="44981"/>
                </a:tc>
                <a:tc>
                  <a:txBody>
                    <a:bodyPr/>
                    <a:lstStyle/>
                    <a:p>
                      <a:r>
                        <a:rPr lang="en-US" altLang="zh-CN" sz="2400" dirty="0"/>
                        <a:t>9/15</a:t>
                      </a:r>
                      <a:endParaRPr lang="zh-CN" altLang="en-US" sz="2400" dirty="0"/>
                    </a:p>
                  </a:txBody>
                  <a:tcPr marL="89961" marR="89961" marT="44981" marB="44981"/>
                </a:tc>
                <a:tc>
                  <a:txBody>
                    <a:bodyPr/>
                    <a:lstStyle/>
                    <a:p>
                      <a:r>
                        <a:rPr lang="en-US" altLang="zh-CN" sz="2400" dirty="0"/>
                        <a:t>6/15</a:t>
                      </a:r>
                      <a:endParaRPr lang="zh-CN" altLang="en-US" sz="2400" dirty="0"/>
                    </a:p>
                  </a:txBody>
                  <a:tcPr marL="89961" marR="89961" marT="44981" marB="44981"/>
                </a:tc>
                <a:extLst>
                  <a:ext uri="{0D108BD9-81ED-4DB2-BD59-A6C34878D82A}">
                    <a16:rowId xmlns:a16="http://schemas.microsoft.com/office/drawing/2014/main" val="83052374"/>
                  </a:ext>
                </a:extLst>
              </a:tr>
            </a:tbl>
          </a:graphicData>
        </a:graphic>
      </p:graphicFrame>
    </p:spTree>
    <p:extLst>
      <p:ext uri="{BB962C8B-B14F-4D97-AF65-F5344CB8AC3E}">
        <p14:creationId xmlns:p14="http://schemas.microsoft.com/office/powerpoint/2010/main" val="2265562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896018B-DCE7-48D4-8A0F-2C2A546C1F0E}"/>
              </a:ext>
            </a:extLst>
          </p:cNvPr>
          <p:cNvSpPr/>
          <p:nvPr/>
        </p:nvSpPr>
        <p:spPr>
          <a:xfrm>
            <a:off x="31758" y="976988"/>
            <a:ext cx="8942827" cy="1544279"/>
          </a:xfrm>
          <a:prstGeom prst="rect">
            <a:avLst/>
          </a:prstGeom>
        </p:spPr>
        <p:txBody>
          <a:bodyPr wrap="square">
            <a:spAutoFit/>
          </a:bodyPr>
          <a:lstStyle/>
          <a:p>
            <a:pPr algn="just"/>
            <a:r>
              <a:rPr lang="zh-CN" altLang="en-US" sz="3148" dirty="0"/>
              <a:t>信息增益</a:t>
            </a:r>
            <a:r>
              <a:rPr lang="en-US" altLang="zh-CN" sz="3148" dirty="0"/>
              <a:t>:</a:t>
            </a:r>
            <a:r>
              <a:rPr lang="zh-CN" altLang="en-US" sz="3148" dirty="0"/>
              <a:t>特征</a:t>
            </a:r>
            <a:r>
              <a:rPr lang="en-US" altLang="zh-CN" sz="3148" dirty="0"/>
              <a:t>A</a:t>
            </a:r>
            <a:r>
              <a:rPr lang="zh-CN" altLang="en-US" sz="3148" dirty="0"/>
              <a:t>对训练数据集</a:t>
            </a:r>
            <a:r>
              <a:rPr lang="en-US" altLang="zh-CN" sz="3148" dirty="0"/>
              <a:t>D</a:t>
            </a:r>
            <a:r>
              <a:rPr lang="zh-CN" altLang="en-US" sz="3148" dirty="0"/>
              <a:t>的信息增益， </a:t>
            </a:r>
            <a:r>
              <a:rPr lang="en-US" altLang="zh-CN" sz="3148" dirty="0"/>
              <a:t>g(D,A), </a:t>
            </a:r>
            <a:r>
              <a:rPr lang="zh-CN" altLang="en-US" sz="3148" dirty="0"/>
              <a:t>定义为集合</a:t>
            </a:r>
            <a:r>
              <a:rPr lang="en-US" altLang="zh-CN" sz="3148" dirty="0"/>
              <a:t>D</a:t>
            </a:r>
            <a:r>
              <a:rPr lang="zh-CN" altLang="en-US" sz="3148" dirty="0"/>
              <a:t>的经验熵</a:t>
            </a:r>
            <a:r>
              <a:rPr lang="en-US" altLang="zh-CN" sz="3148" dirty="0"/>
              <a:t>H(D)</a:t>
            </a:r>
            <a:r>
              <a:rPr lang="zh-CN" altLang="en-US" sz="3148" dirty="0"/>
              <a:t>与特征</a:t>
            </a:r>
            <a:r>
              <a:rPr lang="en-US" altLang="zh-CN" sz="3148" dirty="0"/>
              <a:t>A</a:t>
            </a:r>
            <a:r>
              <a:rPr lang="zh-CN" altLang="en-US" sz="3148" dirty="0"/>
              <a:t>给定条件下 </a:t>
            </a:r>
            <a:r>
              <a:rPr lang="en-US" altLang="zh-CN" sz="3148" dirty="0"/>
              <a:t>D</a:t>
            </a:r>
            <a:r>
              <a:rPr lang="zh-CN" altLang="en-US" sz="3148" dirty="0"/>
              <a:t>的经验条件熵</a:t>
            </a:r>
            <a:r>
              <a:rPr lang="en-US" altLang="zh-CN" sz="3148" dirty="0"/>
              <a:t>H(D|A)</a:t>
            </a:r>
            <a:r>
              <a:rPr lang="zh-CN" altLang="en-US" sz="3148" dirty="0"/>
              <a:t>之差，即</a:t>
            </a:r>
          </a:p>
        </p:txBody>
      </p:sp>
      <p:sp>
        <p:nvSpPr>
          <p:cNvPr id="5" name="矩形 4">
            <a:extLst>
              <a:ext uri="{FF2B5EF4-FFF2-40B4-BE49-F238E27FC236}">
                <a16:creationId xmlns:a16="http://schemas.microsoft.com/office/drawing/2014/main" id="{984C402B-4F91-48B8-87C5-E1E748CDE007}"/>
              </a:ext>
            </a:extLst>
          </p:cNvPr>
          <p:cNvSpPr/>
          <p:nvPr/>
        </p:nvSpPr>
        <p:spPr>
          <a:xfrm>
            <a:off x="3072191" y="2853681"/>
            <a:ext cx="3434005" cy="575320"/>
          </a:xfrm>
          <a:prstGeom prst="rect">
            <a:avLst/>
          </a:prstGeom>
        </p:spPr>
        <p:txBody>
          <a:bodyPr wrap="none">
            <a:spAutoFit/>
          </a:bodyPr>
          <a:lstStyle/>
          <a:p>
            <a:r>
              <a:rPr lang="pt-BR" altLang="zh-CN" sz="3148" dirty="0"/>
              <a:t>g(D,A)=H(D)-H(D|A)</a:t>
            </a:r>
            <a:endParaRPr lang="zh-CN" altLang="en-US" sz="3148" dirty="0"/>
          </a:p>
        </p:txBody>
      </p:sp>
      <p:pic>
        <p:nvPicPr>
          <p:cNvPr id="6" name="图片 5" descr="素材G">
            <a:extLst>
              <a:ext uri="{FF2B5EF4-FFF2-40B4-BE49-F238E27FC236}">
                <a16:creationId xmlns:a16="http://schemas.microsoft.com/office/drawing/2014/main" id="{7B859B36-1D39-4EC4-8F4E-F50C5316F4A0}"/>
              </a:ext>
            </a:extLst>
          </p:cNvPr>
          <p:cNvPicPr>
            <a:picLocks noChangeAspect="1"/>
          </p:cNvPicPr>
          <p:nvPr/>
        </p:nvPicPr>
        <p:blipFill>
          <a:blip r:embed="rId2"/>
          <a:stretch>
            <a:fillRect/>
          </a:stretch>
        </p:blipFill>
        <p:spPr>
          <a:xfrm>
            <a:off x="31758" y="-13962"/>
            <a:ext cx="3154228" cy="722409"/>
          </a:xfrm>
          <a:prstGeom prst="rect">
            <a:avLst/>
          </a:prstGeom>
        </p:spPr>
      </p:pic>
      <p:pic>
        <p:nvPicPr>
          <p:cNvPr id="7" name="图片 6">
            <a:extLst>
              <a:ext uri="{FF2B5EF4-FFF2-40B4-BE49-F238E27FC236}">
                <a16:creationId xmlns:a16="http://schemas.microsoft.com/office/drawing/2014/main" id="{A99B206A-6C68-4369-9474-B162DBC2F3FE}"/>
              </a:ext>
            </a:extLst>
          </p:cNvPr>
          <p:cNvPicPr>
            <a:picLocks noChangeAspect="1"/>
          </p:cNvPicPr>
          <p:nvPr/>
        </p:nvPicPr>
        <p:blipFill>
          <a:blip r:embed="rId3"/>
          <a:stretch>
            <a:fillRect/>
          </a:stretch>
        </p:blipFill>
        <p:spPr>
          <a:xfrm>
            <a:off x="8406742" y="-7611"/>
            <a:ext cx="705501" cy="722409"/>
          </a:xfrm>
          <a:prstGeom prst="rect">
            <a:avLst/>
          </a:prstGeom>
        </p:spPr>
      </p:pic>
      <p:sp>
        <p:nvSpPr>
          <p:cNvPr id="8" name="矩形 7">
            <a:extLst>
              <a:ext uri="{FF2B5EF4-FFF2-40B4-BE49-F238E27FC236}">
                <a16:creationId xmlns:a16="http://schemas.microsoft.com/office/drawing/2014/main" id="{A1D6FC9B-1566-4BD3-B46F-A1088B017E43}"/>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CCE84E15-7815-4704-B65B-EE7448B523A9}"/>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0" name="矩形 9">
            <a:extLst>
              <a:ext uri="{FF2B5EF4-FFF2-40B4-BE49-F238E27FC236}">
                <a16:creationId xmlns:a16="http://schemas.microsoft.com/office/drawing/2014/main" id="{34A3A5D4-3941-4F46-B4DC-FFD0B90DB5A7}"/>
              </a:ext>
            </a:extLst>
          </p:cNvPr>
          <p:cNvSpPr/>
          <p:nvPr/>
        </p:nvSpPr>
        <p:spPr>
          <a:xfrm>
            <a:off x="2964949" y="3567681"/>
            <a:ext cx="3648487" cy="575320"/>
          </a:xfrm>
          <a:prstGeom prst="rect">
            <a:avLst/>
          </a:prstGeom>
        </p:spPr>
        <p:txBody>
          <a:bodyPr wrap="none">
            <a:spAutoFit/>
          </a:bodyPr>
          <a:lstStyle/>
          <a:p>
            <a:r>
              <a:rPr lang="pt-BR" altLang="zh-CN" sz="3148" dirty="0"/>
              <a:t>g(D,A)</a:t>
            </a:r>
            <a:r>
              <a:rPr lang="zh-CN" altLang="en-US" sz="3148" dirty="0"/>
              <a:t>也叫做互信息</a:t>
            </a:r>
          </a:p>
        </p:txBody>
      </p:sp>
      <p:sp>
        <p:nvSpPr>
          <p:cNvPr id="11" name="矩形 10">
            <a:extLst>
              <a:ext uri="{FF2B5EF4-FFF2-40B4-BE49-F238E27FC236}">
                <a16:creationId xmlns:a16="http://schemas.microsoft.com/office/drawing/2014/main" id="{9004C86A-43B2-4FA4-BC12-95BE5D2EB008}"/>
              </a:ext>
            </a:extLst>
          </p:cNvPr>
          <p:cNvSpPr/>
          <p:nvPr/>
        </p:nvSpPr>
        <p:spPr>
          <a:xfrm>
            <a:off x="368595" y="4659515"/>
            <a:ext cx="8269152" cy="1544279"/>
          </a:xfrm>
          <a:prstGeom prst="rect">
            <a:avLst/>
          </a:prstGeom>
        </p:spPr>
        <p:txBody>
          <a:bodyPr wrap="square">
            <a:spAutoFit/>
          </a:bodyPr>
          <a:lstStyle/>
          <a:p>
            <a:r>
              <a:rPr lang="pt-BR" altLang="zh-CN" sz="3148" dirty="0"/>
              <a:t>g(D,A)</a:t>
            </a:r>
            <a:r>
              <a:rPr lang="zh-CN" altLang="en-US" sz="3148" dirty="0"/>
              <a:t>也可以叫做由于特征</a:t>
            </a:r>
            <a:r>
              <a:rPr lang="en-US" altLang="zh-CN" sz="3148" dirty="0"/>
              <a:t>A</a:t>
            </a:r>
            <a:r>
              <a:rPr lang="zh-CN" altLang="en-US" sz="3148" dirty="0"/>
              <a:t>而使得对数据集</a:t>
            </a:r>
            <a:r>
              <a:rPr lang="en-US" altLang="zh-CN" sz="3148" dirty="0"/>
              <a:t>D</a:t>
            </a:r>
            <a:r>
              <a:rPr lang="zh-CN" altLang="en-US" sz="3148" dirty="0"/>
              <a:t>分类的不确定性减少程度，值越大表明选定的特征越合适。</a:t>
            </a:r>
          </a:p>
        </p:txBody>
      </p:sp>
    </p:spTree>
    <p:extLst>
      <p:ext uri="{BB962C8B-B14F-4D97-AF65-F5344CB8AC3E}">
        <p14:creationId xmlns:p14="http://schemas.microsoft.com/office/powerpoint/2010/main" val="18547473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B70EE4-C5BA-425F-A8B7-6F132C047341}"/>
              </a:ext>
            </a:extLst>
          </p:cNvPr>
          <p:cNvPicPr>
            <a:picLocks noChangeAspect="1"/>
          </p:cNvPicPr>
          <p:nvPr/>
        </p:nvPicPr>
        <p:blipFill>
          <a:blip r:embed="rId2"/>
          <a:stretch>
            <a:fillRect/>
          </a:stretch>
        </p:blipFill>
        <p:spPr>
          <a:xfrm>
            <a:off x="31758" y="1056094"/>
            <a:ext cx="9080486" cy="5565460"/>
          </a:xfrm>
          <a:prstGeom prst="rect">
            <a:avLst/>
          </a:prstGeom>
        </p:spPr>
      </p:pic>
      <p:pic>
        <p:nvPicPr>
          <p:cNvPr id="5" name="图片 4" descr="素材G">
            <a:extLst>
              <a:ext uri="{FF2B5EF4-FFF2-40B4-BE49-F238E27FC236}">
                <a16:creationId xmlns:a16="http://schemas.microsoft.com/office/drawing/2014/main" id="{946554E4-CCDD-41E2-AA64-039CE3992EC3}"/>
              </a:ext>
            </a:extLst>
          </p:cNvPr>
          <p:cNvPicPr>
            <a:picLocks noChangeAspect="1"/>
          </p:cNvPicPr>
          <p:nvPr/>
        </p:nvPicPr>
        <p:blipFill>
          <a:blip r:embed="rId3"/>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33CA3D37-EF7E-4DFD-86CC-4BB52198FB7D}"/>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5F8810D6-F917-45E9-8CC7-DDFFBCC31B2B}"/>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1A28E92F-B19F-4BCC-A0A0-605E3B41BF9F}"/>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Tree>
    <p:extLst>
      <p:ext uri="{BB962C8B-B14F-4D97-AF65-F5344CB8AC3E}">
        <p14:creationId xmlns:p14="http://schemas.microsoft.com/office/powerpoint/2010/main" val="3225306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8" name="表格 7">
            <a:extLst>
              <a:ext uri="{FF2B5EF4-FFF2-40B4-BE49-F238E27FC236}">
                <a16:creationId xmlns:a16="http://schemas.microsoft.com/office/drawing/2014/main" id="{4EA6FBBC-25B5-436C-BDAA-CD252EF17F41}"/>
              </a:ext>
            </a:extLst>
          </p:cNvPr>
          <p:cNvGraphicFramePr>
            <a:graphicFrameLocks noGrp="1"/>
          </p:cNvGraphicFramePr>
          <p:nvPr/>
        </p:nvGraphicFramePr>
        <p:xfrm>
          <a:off x="110989" y="1546253"/>
          <a:ext cx="545898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9" name="矩形 8">
            <a:extLst>
              <a:ext uri="{FF2B5EF4-FFF2-40B4-BE49-F238E27FC236}">
                <a16:creationId xmlns:a16="http://schemas.microsoft.com/office/drawing/2014/main" id="{4B6588CF-E8F0-47F9-8CF1-BEB94207CA2C}"/>
              </a:ext>
            </a:extLst>
          </p:cNvPr>
          <p:cNvSpPr/>
          <p:nvPr/>
        </p:nvSpPr>
        <p:spPr>
          <a:xfrm>
            <a:off x="31758" y="1029001"/>
            <a:ext cx="5102180" cy="454200"/>
          </a:xfrm>
          <a:prstGeom prst="rect">
            <a:avLst/>
          </a:prstGeom>
        </p:spPr>
        <p:txBody>
          <a:bodyPr wrap="none">
            <a:spAutoFit/>
          </a:bodyPr>
          <a:lstStyle/>
          <a:p>
            <a:r>
              <a:rPr lang="zh-CN" altLang="en-US" sz="2361" dirty="0"/>
              <a:t>求</a:t>
            </a:r>
            <a:r>
              <a:rPr lang="en-US" altLang="zh-CN" sz="2361" dirty="0"/>
              <a:t>g</a:t>
            </a:r>
            <a:r>
              <a:rPr lang="zh-CN" altLang="en-US" sz="2361" dirty="0"/>
              <a:t>（</a:t>
            </a:r>
            <a:r>
              <a:rPr lang="en-US" altLang="zh-CN" sz="2361" dirty="0"/>
              <a:t>D</a:t>
            </a:r>
            <a:r>
              <a:rPr lang="zh-CN" altLang="en-US" sz="2361" dirty="0"/>
              <a:t>，</a:t>
            </a:r>
            <a:r>
              <a:rPr lang="en-US" altLang="zh-CN" sz="2361" dirty="0"/>
              <a:t>A1</a:t>
            </a:r>
            <a:r>
              <a:rPr lang="zh-CN" altLang="en-US" sz="2361" dirty="0"/>
              <a:t>），其中</a:t>
            </a:r>
            <a:r>
              <a:rPr lang="en-US" altLang="zh-CN" sz="2361" dirty="0"/>
              <a:t>A1</a:t>
            </a:r>
            <a:r>
              <a:rPr lang="zh-CN" altLang="en-US" sz="2361" dirty="0"/>
              <a:t>表示年龄特征</a:t>
            </a:r>
          </a:p>
        </p:txBody>
      </p:sp>
    </p:spTree>
    <p:extLst>
      <p:ext uri="{BB962C8B-B14F-4D97-AF65-F5344CB8AC3E}">
        <p14:creationId xmlns:p14="http://schemas.microsoft.com/office/powerpoint/2010/main" val="9943854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8" name="表格 7">
            <a:extLst>
              <a:ext uri="{FF2B5EF4-FFF2-40B4-BE49-F238E27FC236}">
                <a16:creationId xmlns:a16="http://schemas.microsoft.com/office/drawing/2014/main" id="{4EA6FBBC-25B5-436C-BDAA-CD252EF17F41}"/>
              </a:ext>
            </a:extLst>
          </p:cNvPr>
          <p:cNvGraphicFramePr>
            <a:graphicFrameLocks noGrp="1"/>
          </p:cNvGraphicFramePr>
          <p:nvPr/>
        </p:nvGraphicFramePr>
        <p:xfrm>
          <a:off x="110989" y="1546253"/>
          <a:ext cx="545898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918755">
                  <a:extLst>
                    <a:ext uri="{9D8B030D-6E8A-4147-A177-3AD203B41FA5}">
                      <a16:colId xmlns:a16="http://schemas.microsoft.com/office/drawing/2014/main" val="1088432159"/>
                    </a:ext>
                  </a:extLst>
                </a:gridCol>
                <a:gridCol w="1138874">
                  <a:extLst>
                    <a:ext uri="{9D8B030D-6E8A-4147-A177-3AD203B41FA5}">
                      <a16:colId xmlns:a16="http://schemas.microsoft.com/office/drawing/2014/main" val="1972407403"/>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9" name="矩形 8">
            <a:extLst>
              <a:ext uri="{FF2B5EF4-FFF2-40B4-BE49-F238E27FC236}">
                <a16:creationId xmlns:a16="http://schemas.microsoft.com/office/drawing/2014/main" id="{4B6588CF-E8F0-47F9-8CF1-BEB94207CA2C}"/>
              </a:ext>
            </a:extLst>
          </p:cNvPr>
          <p:cNvSpPr/>
          <p:nvPr/>
        </p:nvSpPr>
        <p:spPr>
          <a:xfrm>
            <a:off x="31758" y="1029001"/>
            <a:ext cx="5102180" cy="454200"/>
          </a:xfrm>
          <a:prstGeom prst="rect">
            <a:avLst/>
          </a:prstGeom>
        </p:spPr>
        <p:txBody>
          <a:bodyPr wrap="none">
            <a:spAutoFit/>
          </a:bodyPr>
          <a:lstStyle/>
          <a:p>
            <a:r>
              <a:rPr lang="zh-CN" altLang="en-US" sz="2361" dirty="0"/>
              <a:t>求</a:t>
            </a:r>
            <a:r>
              <a:rPr lang="en-US" altLang="zh-CN" sz="2361" dirty="0"/>
              <a:t>g</a:t>
            </a:r>
            <a:r>
              <a:rPr lang="zh-CN" altLang="en-US" sz="2361" dirty="0"/>
              <a:t>（</a:t>
            </a:r>
            <a:r>
              <a:rPr lang="en-US" altLang="zh-CN" sz="2361" dirty="0"/>
              <a:t>D</a:t>
            </a:r>
            <a:r>
              <a:rPr lang="zh-CN" altLang="en-US" sz="2361" dirty="0"/>
              <a:t>，</a:t>
            </a:r>
            <a:r>
              <a:rPr lang="en-US" altLang="zh-CN" sz="2361" dirty="0"/>
              <a:t>A1</a:t>
            </a:r>
            <a:r>
              <a:rPr lang="zh-CN" altLang="en-US" sz="2361" dirty="0"/>
              <a:t>），其中</a:t>
            </a:r>
            <a:r>
              <a:rPr lang="en-US" altLang="zh-CN" sz="2361" dirty="0"/>
              <a:t>A1</a:t>
            </a:r>
            <a:r>
              <a:rPr lang="zh-CN" altLang="en-US" sz="2361" dirty="0"/>
              <a:t>表示年龄特征</a:t>
            </a:r>
          </a:p>
        </p:txBody>
      </p:sp>
    </p:spTree>
    <p:extLst>
      <p:ext uri="{BB962C8B-B14F-4D97-AF65-F5344CB8AC3E}">
        <p14:creationId xmlns:p14="http://schemas.microsoft.com/office/powerpoint/2010/main" val="34732418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8" name="表格 7">
            <a:extLst>
              <a:ext uri="{FF2B5EF4-FFF2-40B4-BE49-F238E27FC236}">
                <a16:creationId xmlns:a16="http://schemas.microsoft.com/office/drawing/2014/main" id="{4EA6FBBC-25B5-436C-BDAA-CD252EF17F41}"/>
              </a:ext>
            </a:extLst>
          </p:cNvPr>
          <p:cNvGraphicFramePr>
            <a:graphicFrameLocks noGrp="1"/>
          </p:cNvGraphicFramePr>
          <p:nvPr/>
        </p:nvGraphicFramePr>
        <p:xfrm>
          <a:off x="110990" y="1546253"/>
          <a:ext cx="3401359" cy="5178050"/>
        </p:xfrm>
        <a:graphic>
          <a:graphicData uri="http://schemas.openxmlformats.org/drawingml/2006/table">
            <a:tbl>
              <a:tblPr/>
              <a:tblGrid>
                <a:gridCol w="532743">
                  <a:extLst>
                    <a:ext uri="{9D8B030D-6E8A-4147-A177-3AD203B41FA5}">
                      <a16:colId xmlns:a16="http://schemas.microsoft.com/office/drawing/2014/main" val="226130983"/>
                    </a:ext>
                  </a:extLst>
                </a:gridCol>
                <a:gridCol w="679496">
                  <a:extLst>
                    <a:ext uri="{9D8B030D-6E8A-4147-A177-3AD203B41FA5}">
                      <a16:colId xmlns:a16="http://schemas.microsoft.com/office/drawing/2014/main" val="3215771484"/>
                    </a:ext>
                  </a:extLst>
                </a:gridCol>
                <a:gridCol w="736919">
                  <a:extLst>
                    <a:ext uri="{9D8B030D-6E8A-4147-A177-3AD203B41FA5}">
                      <a16:colId xmlns:a16="http://schemas.microsoft.com/office/drawing/2014/main" val="3812481962"/>
                    </a:ext>
                  </a:extLst>
                </a:gridCol>
                <a:gridCol w="1452201">
                  <a:extLst>
                    <a:ext uri="{9D8B030D-6E8A-4147-A177-3AD203B41FA5}">
                      <a16:colId xmlns:a16="http://schemas.microsoft.com/office/drawing/2014/main" val="1199680401"/>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1137706821"/>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71289474"/>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993777377"/>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36336503"/>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123800804"/>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rgbClr val="FF0000"/>
                          </a:solidFill>
                          <a:effectLst/>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48491100"/>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885432664"/>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884665570"/>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2881080"/>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70990895"/>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highlight>
                            <a:srgbClr val="FFFF00"/>
                          </a:highlight>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60166526"/>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92706882"/>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85837"/>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8398450"/>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564638360"/>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590814820"/>
                  </a:ext>
                </a:extLst>
              </a:tr>
            </a:tbl>
          </a:graphicData>
        </a:graphic>
      </p:graphicFrame>
      <p:sp>
        <p:nvSpPr>
          <p:cNvPr id="9" name="矩形 8">
            <a:extLst>
              <a:ext uri="{FF2B5EF4-FFF2-40B4-BE49-F238E27FC236}">
                <a16:creationId xmlns:a16="http://schemas.microsoft.com/office/drawing/2014/main" id="{4B6588CF-E8F0-47F9-8CF1-BEB94207CA2C}"/>
              </a:ext>
            </a:extLst>
          </p:cNvPr>
          <p:cNvSpPr/>
          <p:nvPr/>
        </p:nvSpPr>
        <p:spPr>
          <a:xfrm>
            <a:off x="31758" y="1029001"/>
            <a:ext cx="5102180" cy="454200"/>
          </a:xfrm>
          <a:prstGeom prst="rect">
            <a:avLst/>
          </a:prstGeom>
        </p:spPr>
        <p:txBody>
          <a:bodyPr wrap="none">
            <a:spAutoFit/>
          </a:bodyPr>
          <a:lstStyle/>
          <a:p>
            <a:r>
              <a:rPr lang="zh-CN" altLang="en-US" sz="2361" dirty="0"/>
              <a:t>求</a:t>
            </a:r>
            <a:r>
              <a:rPr lang="en-US" altLang="zh-CN" sz="2361" dirty="0"/>
              <a:t>g</a:t>
            </a:r>
            <a:r>
              <a:rPr lang="zh-CN" altLang="en-US" sz="2361" dirty="0"/>
              <a:t>（</a:t>
            </a:r>
            <a:r>
              <a:rPr lang="en-US" altLang="zh-CN" sz="2361" dirty="0"/>
              <a:t>D</a:t>
            </a:r>
            <a:r>
              <a:rPr lang="zh-CN" altLang="en-US" sz="2361" dirty="0"/>
              <a:t>，</a:t>
            </a:r>
            <a:r>
              <a:rPr lang="en-US" altLang="zh-CN" sz="2361" dirty="0"/>
              <a:t>A1</a:t>
            </a:r>
            <a:r>
              <a:rPr lang="zh-CN" altLang="en-US" sz="2361" dirty="0"/>
              <a:t>），其中</a:t>
            </a:r>
            <a:r>
              <a:rPr lang="en-US" altLang="zh-CN" sz="2361" dirty="0"/>
              <a:t>A1</a:t>
            </a:r>
            <a:r>
              <a:rPr lang="zh-CN" altLang="en-US" sz="2361" dirty="0"/>
              <a:t>表示年龄特征</a:t>
            </a:r>
          </a:p>
        </p:txBody>
      </p:sp>
      <p:sp>
        <p:nvSpPr>
          <p:cNvPr id="10" name="矩形 9">
            <a:extLst>
              <a:ext uri="{FF2B5EF4-FFF2-40B4-BE49-F238E27FC236}">
                <a16:creationId xmlns:a16="http://schemas.microsoft.com/office/drawing/2014/main" id="{FF9FE775-16A2-454D-B2A3-F2290DD99EB2}"/>
              </a:ext>
            </a:extLst>
          </p:cNvPr>
          <p:cNvSpPr/>
          <p:nvPr/>
        </p:nvSpPr>
        <p:spPr>
          <a:xfrm>
            <a:off x="3670199" y="1688719"/>
            <a:ext cx="5207769" cy="1180920"/>
          </a:xfrm>
          <a:prstGeom prst="rect">
            <a:avLst/>
          </a:prstGeom>
        </p:spPr>
        <p:txBody>
          <a:bodyPr wrap="square">
            <a:spAutoFit/>
          </a:bodyPr>
          <a:lstStyle/>
          <a:p>
            <a:r>
              <a:rPr lang="en-US" altLang="zh-CN" sz="2361" dirty="0"/>
              <a:t>H</a:t>
            </a:r>
            <a:r>
              <a:rPr lang="zh-CN" altLang="en-US" sz="2361" dirty="0"/>
              <a:t>（</a:t>
            </a:r>
            <a:r>
              <a:rPr lang="en-US" altLang="zh-CN" sz="2361" dirty="0"/>
              <a:t>D</a:t>
            </a:r>
            <a:r>
              <a:rPr lang="zh-CN" altLang="en-US" sz="2361" dirty="0"/>
              <a:t>）</a:t>
            </a:r>
            <a:r>
              <a:rPr lang="en-US" altLang="zh-CN" sz="2361" dirty="0"/>
              <a:t>=-9/15 log9/15-6/15*log 6/15 =0.971</a:t>
            </a:r>
          </a:p>
          <a:p>
            <a:r>
              <a:rPr lang="zh-CN" altLang="en-US" sz="2361" dirty="0"/>
              <a:t>对数底为</a:t>
            </a:r>
            <a:r>
              <a:rPr lang="en-US" altLang="zh-CN" sz="2361" dirty="0"/>
              <a:t>2</a:t>
            </a:r>
            <a:r>
              <a:rPr lang="zh-CN" altLang="en-US" sz="2361" dirty="0"/>
              <a:t>，</a:t>
            </a:r>
            <a:endParaRPr lang="en-US" altLang="zh-CN" sz="2361" dirty="0"/>
          </a:p>
        </p:txBody>
      </p:sp>
      <p:sp>
        <p:nvSpPr>
          <p:cNvPr id="11" name="矩形 10">
            <a:extLst>
              <a:ext uri="{FF2B5EF4-FFF2-40B4-BE49-F238E27FC236}">
                <a16:creationId xmlns:a16="http://schemas.microsoft.com/office/drawing/2014/main" id="{61DEF31A-12F3-4D1F-B82D-BD9E16FE59EB}"/>
              </a:ext>
            </a:extLst>
          </p:cNvPr>
          <p:cNvSpPr/>
          <p:nvPr/>
        </p:nvSpPr>
        <p:spPr>
          <a:xfrm>
            <a:off x="3641685" y="3106976"/>
            <a:ext cx="5117808" cy="2634360"/>
          </a:xfrm>
          <a:prstGeom prst="rect">
            <a:avLst/>
          </a:prstGeom>
        </p:spPr>
        <p:txBody>
          <a:bodyPr wrap="square">
            <a:spAutoFit/>
          </a:bodyPr>
          <a:lstStyle/>
          <a:p>
            <a:r>
              <a:rPr lang="en-US" altLang="zh-CN" sz="2361" dirty="0"/>
              <a:t>H</a:t>
            </a:r>
            <a:r>
              <a:rPr lang="zh-CN" altLang="en-US" sz="2361" dirty="0"/>
              <a:t>（</a:t>
            </a:r>
            <a:r>
              <a:rPr lang="en-US" altLang="zh-CN" sz="2361" dirty="0"/>
              <a:t>D|A1</a:t>
            </a:r>
            <a:r>
              <a:rPr lang="zh-CN" altLang="en-US" sz="2361" dirty="0"/>
              <a:t>）</a:t>
            </a:r>
            <a:r>
              <a:rPr lang="en-US" altLang="zh-CN" sz="2361" dirty="0"/>
              <a:t>=5/15H</a:t>
            </a:r>
            <a:r>
              <a:rPr lang="zh-CN" altLang="en-US" sz="2361" dirty="0"/>
              <a:t>（</a:t>
            </a:r>
            <a:r>
              <a:rPr lang="en-US" altLang="zh-CN" sz="2361" dirty="0"/>
              <a:t>D1</a:t>
            </a:r>
            <a:r>
              <a:rPr lang="zh-CN" altLang="en-US" sz="2361" dirty="0"/>
              <a:t>）</a:t>
            </a:r>
            <a:r>
              <a:rPr lang="en-US" altLang="zh-CN" sz="2361" dirty="0"/>
              <a:t>+5/15H</a:t>
            </a:r>
            <a:r>
              <a:rPr lang="zh-CN" altLang="en-US" sz="2361" dirty="0"/>
              <a:t>（</a:t>
            </a:r>
            <a:r>
              <a:rPr lang="en-US" altLang="zh-CN" sz="2361" dirty="0"/>
              <a:t>D2</a:t>
            </a:r>
            <a:r>
              <a:rPr lang="zh-CN" altLang="en-US" sz="2361" dirty="0"/>
              <a:t>）</a:t>
            </a:r>
            <a:r>
              <a:rPr lang="en-US" altLang="zh-CN" sz="2361" dirty="0"/>
              <a:t>+5/15</a:t>
            </a:r>
            <a:r>
              <a:rPr lang="zh-CN" altLang="en-US" sz="2361" dirty="0"/>
              <a:t>*</a:t>
            </a:r>
            <a:r>
              <a:rPr lang="en-US" altLang="zh-CN" sz="2361" dirty="0"/>
              <a:t>H</a:t>
            </a:r>
            <a:r>
              <a:rPr lang="zh-CN" altLang="en-US" sz="2361" dirty="0"/>
              <a:t>（</a:t>
            </a:r>
            <a:r>
              <a:rPr lang="en-US" altLang="zh-CN" sz="2361" dirty="0"/>
              <a:t>D3</a:t>
            </a:r>
            <a:r>
              <a:rPr lang="zh-CN" altLang="en-US" sz="2361" dirty="0"/>
              <a:t>）</a:t>
            </a:r>
            <a:endParaRPr lang="en-US" altLang="zh-CN" sz="2361" dirty="0"/>
          </a:p>
          <a:p>
            <a:r>
              <a:rPr lang="zh-CN" altLang="en-US" sz="2361" dirty="0"/>
              <a:t>其中</a:t>
            </a:r>
            <a:r>
              <a:rPr lang="en-US" altLang="zh-CN" sz="2361" dirty="0"/>
              <a:t>H</a:t>
            </a:r>
            <a:r>
              <a:rPr lang="zh-CN" altLang="en-US" sz="2361" dirty="0"/>
              <a:t>（</a:t>
            </a:r>
            <a:r>
              <a:rPr lang="en-US" altLang="zh-CN" sz="2361" dirty="0"/>
              <a:t>D1</a:t>
            </a:r>
            <a:r>
              <a:rPr lang="zh-CN" altLang="en-US" sz="2361" dirty="0"/>
              <a:t>）</a:t>
            </a:r>
            <a:r>
              <a:rPr lang="en-US" altLang="zh-CN" sz="2361" dirty="0"/>
              <a:t>=-2/5</a:t>
            </a:r>
            <a:r>
              <a:rPr lang="zh-CN" altLang="en-US" sz="2361" dirty="0"/>
              <a:t>*</a:t>
            </a:r>
            <a:r>
              <a:rPr lang="en-US" altLang="zh-CN" sz="2361" dirty="0"/>
              <a:t>log2/5-3/5</a:t>
            </a:r>
            <a:r>
              <a:rPr lang="zh-CN" altLang="en-US" sz="2361" dirty="0"/>
              <a:t>*</a:t>
            </a:r>
            <a:r>
              <a:rPr lang="en-US" altLang="zh-CN" sz="2361" dirty="0"/>
              <a:t>log3/5</a:t>
            </a:r>
          </a:p>
          <a:p>
            <a:r>
              <a:rPr lang="en-US" altLang="zh-CN" sz="2361" dirty="0"/>
              <a:t>H</a:t>
            </a:r>
            <a:r>
              <a:rPr lang="zh-CN" altLang="en-US" sz="2361" dirty="0"/>
              <a:t>（</a:t>
            </a:r>
            <a:r>
              <a:rPr lang="en-US" altLang="zh-CN" sz="2361" dirty="0"/>
              <a:t>D2</a:t>
            </a:r>
            <a:r>
              <a:rPr lang="zh-CN" altLang="en-US" sz="2361" dirty="0"/>
              <a:t>）</a:t>
            </a:r>
            <a:r>
              <a:rPr lang="en-US" altLang="zh-CN" sz="2361" dirty="0"/>
              <a:t>=-3/5</a:t>
            </a:r>
            <a:r>
              <a:rPr lang="zh-CN" altLang="en-US" sz="2361" dirty="0"/>
              <a:t>*</a:t>
            </a:r>
            <a:r>
              <a:rPr lang="en-US" altLang="zh-CN" sz="2361" dirty="0"/>
              <a:t>log3/5-2/5</a:t>
            </a:r>
            <a:r>
              <a:rPr lang="zh-CN" altLang="en-US" sz="2361" dirty="0"/>
              <a:t>*</a:t>
            </a:r>
            <a:r>
              <a:rPr lang="en-US" altLang="zh-CN" sz="2361" dirty="0"/>
              <a:t>log2/5</a:t>
            </a:r>
          </a:p>
          <a:p>
            <a:r>
              <a:rPr lang="en-US" altLang="zh-CN" sz="2361" dirty="0"/>
              <a:t>H</a:t>
            </a:r>
            <a:r>
              <a:rPr lang="zh-CN" altLang="en-US" sz="2361" dirty="0"/>
              <a:t>（</a:t>
            </a:r>
            <a:r>
              <a:rPr lang="en-US" altLang="zh-CN" sz="2361" dirty="0"/>
              <a:t>D3</a:t>
            </a:r>
            <a:r>
              <a:rPr lang="zh-CN" altLang="en-US" sz="2361" dirty="0"/>
              <a:t>）</a:t>
            </a:r>
            <a:r>
              <a:rPr lang="en-US" altLang="zh-CN" sz="2361" dirty="0"/>
              <a:t>=-4/5</a:t>
            </a:r>
            <a:r>
              <a:rPr lang="zh-CN" altLang="en-US" sz="2361" dirty="0"/>
              <a:t>*</a:t>
            </a:r>
            <a:r>
              <a:rPr lang="en-US" altLang="zh-CN" sz="2361" dirty="0"/>
              <a:t>log4/5-1/5</a:t>
            </a:r>
            <a:r>
              <a:rPr lang="zh-CN" altLang="en-US" sz="2361" dirty="0"/>
              <a:t>*</a:t>
            </a:r>
            <a:r>
              <a:rPr lang="en-US" altLang="zh-CN" sz="2361" dirty="0"/>
              <a:t>log1/5</a:t>
            </a:r>
          </a:p>
          <a:p>
            <a:endParaRPr lang="en-US" altLang="zh-CN" sz="2361" dirty="0"/>
          </a:p>
          <a:p>
            <a:r>
              <a:rPr lang="zh-CN" altLang="en-US" sz="2361" dirty="0"/>
              <a:t>所以</a:t>
            </a:r>
            <a:r>
              <a:rPr lang="en-US" altLang="zh-CN" sz="2361" dirty="0"/>
              <a:t>g</a:t>
            </a:r>
            <a:r>
              <a:rPr lang="zh-CN" altLang="en-US" sz="2361" dirty="0"/>
              <a:t>（</a:t>
            </a:r>
            <a:r>
              <a:rPr lang="en-US" altLang="zh-CN" sz="2361" dirty="0"/>
              <a:t>D</a:t>
            </a:r>
            <a:r>
              <a:rPr lang="zh-CN" altLang="en-US" sz="2361" dirty="0"/>
              <a:t>，</a:t>
            </a:r>
            <a:r>
              <a:rPr lang="en-US" altLang="zh-CN" sz="2361" dirty="0"/>
              <a:t>A1</a:t>
            </a:r>
            <a:r>
              <a:rPr lang="zh-CN" altLang="en-US" sz="2361" dirty="0"/>
              <a:t>）</a:t>
            </a:r>
            <a:r>
              <a:rPr lang="en-US" altLang="zh-CN" sz="2361" dirty="0"/>
              <a:t>=0.083</a:t>
            </a:r>
          </a:p>
        </p:txBody>
      </p:sp>
    </p:spTree>
    <p:extLst>
      <p:ext uri="{BB962C8B-B14F-4D97-AF65-F5344CB8AC3E}">
        <p14:creationId xmlns:p14="http://schemas.microsoft.com/office/powerpoint/2010/main" val="209700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6619251" y="258337"/>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5007119" cy="459335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16275" y="1745794"/>
                <a:ext cx="3995966" cy="1754326"/>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定义一：什么是间隔（</a:t>
                </a:r>
                <a:r>
                  <a:rPr lang="en-US" altLang="zh-CN" dirty="0">
                    <a:latin typeface="宋体" panose="02010600030101010101" pitchFamily="2" charset="-122"/>
                    <a:ea typeface="宋体" panose="02010600030101010101" pitchFamily="2" charset="-122"/>
                  </a:rPr>
                  <a:t>margin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用途：体现两类数据的差异大小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假设超平面的方程为：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=0</m:t>
                    </m:r>
                  </m:oMath>
                </a14:m>
                <a:endParaRPr lang="zh-CN" altLang="zh-CN" dirty="0"/>
              </a:p>
              <a:p>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16275" y="1745794"/>
                <a:ext cx="3995966" cy="1754326"/>
              </a:xfrm>
              <a:prstGeom prst="rect">
                <a:avLst/>
              </a:prstGeom>
              <a:blipFill>
                <a:blip r:embed="rId5"/>
                <a:stretch>
                  <a:fillRect l="-1220" t="-1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9795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4B6588CF-E8F0-47F9-8CF1-BEB94207CA2C}"/>
              </a:ext>
            </a:extLst>
          </p:cNvPr>
          <p:cNvSpPr/>
          <p:nvPr/>
        </p:nvSpPr>
        <p:spPr>
          <a:xfrm>
            <a:off x="1215625" y="860920"/>
            <a:ext cx="7896618" cy="817560"/>
          </a:xfrm>
          <a:prstGeom prst="rect">
            <a:avLst/>
          </a:prstGeom>
        </p:spPr>
        <p:txBody>
          <a:bodyPr wrap="square">
            <a:spAutoFit/>
          </a:bodyPr>
          <a:lstStyle/>
          <a:p>
            <a:r>
              <a:rPr lang="zh-CN" altLang="en-US" sz="2361" dirty="0"/>
              <a:t>求</a:t>
            </a:r>
            <a:r>
              <a:rPr lang="en-US" altLang="zh-CN" sz="2361" dirty="0"/>
              <a:t>g</a:t>
            </a:r>
            <a:r>
              <a:rPr lang="zh-CN" altLang="en-US" sz="2361" dirty="0"/>
              <a:t>（</a:t>
            </a:r>
            <a:r>
              <a:rPr lang="en-US" altLang="zh-CN" sz="2361" dirty="0"/>
              <a:t>D</a:t>
            </a:r>
            <a:r>
              <a:rPr lang="zh-CN" altLang="en-US" sz="2361" dirty="0"/>
              <a:t>，</a:t>
            </a:r>
            <a:r>
              <a:rPr lang="en-US" altLang="zh-CN" sz="2361" dirty="0"/>
              <a:t>A2</a:t>
            </a:r>
            <a:r>
              <a:rPr lang="zh-CN" altLang="en-US" sz="2361" dirty="0"/>
              <a:t>），</a:t>
            </a:r>
            <a:r>
              <a:rPr lang="en-US" altLang="zh-CN" sz="2361" dirty="0"/>
              <a:t> g</a:t>
            </a:r>
            <a:r>
              <a:rPr lang="zh-CN" altLang="en-US" sz="2361" dirty="0"/>
              <a:t>（</a:t>
            </a:r>
            <a:r>
              <a:rPr lang="en-US" altLang="zh-CN" sz="2361" dirty="0"/>
              <a:t>D</a:t>
            </a:r>
            <a:r>
              <a:rPr lang="zh-CN" altLang="en-US" sz="2361" dirty="0"/>
              <a:t>，</a:t>
            </a:r>
            <a:r>
              <a:rPr lang="en-US" altLang="zh-CN" sz="2361" dirty="0"/>
              <a:t>A3</a:t>
            </a:r>
            <a:r>
              <a:rPr lang="zh-CN" altLang="en-US" sz="2361" dirty="0"/>
              <a:t>），</a:t>
            </a:r>
            <a:r>
              <a:rPr lang="en-US" altLang="zh-CN" sz="2361" dirty="0"/>
              <a:t> g</a:t>
            </a:r>
            <a:r>
              <a:rPr lang="zh-CN" altLang="en-US" sz="2361" dirty="0"/>
              <a:t>（</a:t>
            </a:r>
            <a:r>
              <a:rPr lang="en-US" altLang="zh-CN" sz="2361" dirty="0"/>
              <a:t>D</a:t>
            </a:r>
            <a:r>
              <a:rPr lang="zh-CN" altLang="en-US" sz="2361" dirty="0"/>
              <a:t>，</a:t>
            </a:r>
            <a:r>
              <a:rPr lang="en-US" altLang="zh-CN" sz="2361" dirty="0"/>
              <a:t>A4</a:t>
            </a:r>
            <a:r>
              <a:rPr lang="zh-CN" altLang="en-US" sz="2361" dirty="0"/>
              <a:t>），其中</a:t>
            </a:r>
            <a:r>
              <a:rPr lang="en-US" altLang="zh-CN" sz="2361" dirty="0"/>
              <a:t>A2</a:t>
            </a:r>
            <a:r>
              <a:rPr lang="zh-CN" altLang="en-US" sz="2361" dirty="0"/>
              <a:t>，</a:t>
            </a:r>
            <a:r>
              <a:rPr lang="en-US" altLang="zh-CN" sz="2361" dirty="0"/>
              <a:t>A3</a:t>
            </a:r>
            <a:r>
              <a:rPr lang="zh-CN" altLang="en-US" sz="2361" dirty="0"/>
              <a:t>，</a:t>
            </a:r>
            <a:r>
              <a:rPr lang="en-US" altLang="zh-CN" sz="2361" dirty="0"/>
              <a:t>A4</a:t>
            </a:r>
            <a:r>
              <a:rPr lang="zh-CN" altLang="en-US" sz="2361" dirty="0"/>
              <a:t>分别表示工作特征，房子特征，信贷特征</a:t>
            </a:r>
          </a:p>
        </p:txBody>
      </p:sp>
      <p:graphicFrame>
        <p:nvGraphicFramePr>
          <p:cNvPr id="12" name="表格 11">
            <a:extLst>
              <a:ext uri="{FF2B5EF4-FFF2-40B4-BE49-F238E27FC236}">
                <a16:creationId xmlns:a16="http://schemas.microsoft.com/office/drawing/2014/main" id="{6B08F0E7-F2C1-4164-BFD8-83BDA4541C62}"/>
              </a:ext>
            </a:extLst>
          </p:cNvPr>
          <p:cNvGraphicFramePr>
            <a:graphicFrameLocks noGrp="1"/>
          </p:cNvGraphicFramePr>
          <p:nvPr/>
        </p:nvGraphicFramePr>
        <p:xfrm>
          <a:off x="31757" y="1651282"/>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2" name="文本框 1">
            <a:extLst>
              <a:ext uri="{FF2B5EF4-FFF2-40B4-BE49-F238E27FC236}">
                <a16:creationId xmlns:a16="http://schemas.microsoft.com/office/drawing/2014/main" id="{A6DD332A-842D-403D-8A8B-EF08F8ABF7A4}"/>
              </a:ext>
            </a:extLst>
          </p:cNvPr>
          <p:cNvSpPr txBox="1"/>
          <p:nvPr/>
        </p:nvSpPr>
        <p:spPr>
          <a:xfrm>
            <a:off x="121729" y="927477"/>
            <a:ext cx="999572" cy="514760"/>
          </a:xfrm>
          <a:prstGeom prst="rect">
            <a:avLst/>
          </a:prstGeom>
          <a:noFill/>
        </p:spPr>
        <p:txBody>
          <a:bodyPr wrap="square" rtlCol="0">
            <a:spAutoFit/>
          </a:bodyPr>
          <a:lstStyle/>
          <a:p>
            <a:r>
              <a:rPr lang="zh-CN" altLang="en-US" sz="2755" b="1" dirty="0"/>
              <a:t>作业：</a:t>
            </a:r>
          </a:p>
        </p:txBody>
      </p:sp>
    </p:spTree>
    <p:extLst>
      <p:ext uri="{BB962C8B-B14F-4D97-AF65-F5344CB8AC3E}">
        <p14:creationId xmlns:p14="http://schemas.microsoft.com/office/powerpoint/2010/main" val="937152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4B6588CF-E8F0-47F9-8CF1-BEB94207CA2C}"/>
              </a:ext>
            </a:extLst>
          </p:cNvPr>
          <p:cNvSpPr/>
          <p:nvPr/>
        </p:nvSpPr>
        <p:spPr>
          <a:xfrm>
            <a:off x="1711040" y="1029879"/>
            <a:ext cx="5317722" cy="635880"/>
          </a:xfrm>
          <a:prstGeom prst="rect">
            <a:avLst/>
          </a:prstGeom>
        </p:spPr>
        <p:txBody>
          <a:bodyPr wrap="square">
            <a:spAutoFit/>
          </a:bodyPr>
          <a:lstStyle/>
          <a:p>
            <a:r>
              <a:rPr lang="zh-CN" altLang="en-US" sz="3542" dirty="0"/>
              <a:t>决策树的生成</a:t>
            </a:r>
            <a:r>
              <a:rPr lang="en-US" altLang="zh-CN" sz="3542" dirty="0"/>
              <a:t>-ID3</a:t>
            </a:r>
            <a:r>
              <a:rPr lang="zh-CN" altLang="en-US" sz="3542" dirty="0"/>
              <a:t>算法</a:t>
            </a:r>
          </a:p>
        </p:txBody>
      </p:sp>
      <p:pic>
        <p:nvPicPr>
          <p:cNvPr id="3" name="图片 2">
            <a:extLst>
              <a:ext uri="{FF2B5EF4-FFF2-40B4-BE49-F238E27FC236}">
                <a16:creationId xmlns:a16="http://schemas.microsoft.com/office/drawing/2014/main" id="{112C5F46-FB1D-497D-A8EA-9763024094FA}"/>
              </a:ext>
            </a:extLst>
          </p:cNvPr>
          <p:cNvPicPr>
            <a:picLocks noChangeAspect="1"/>
          </p:cNvPicPr>
          <p:nvPr/>
        </p:nvPicPr>
        <p:blipFill>
          <a:blip r:embed="rId4"/>
          <a:stretch>
            <a:fillRect/>
          </a:stretch>
        </p:blipFill>
        <p:spPr>
          <a:xfrm>
            <a:off x="51750" y="1834718"/>
            <a:ext cx="8841597" cy="4859797"/>
          </a:xfrm>
          <a:prstGeom prst="rect">
            <a:avLst/>
          </a:prstGeom>
        </p:spPr>
      </p:pic>
    </p:spTree>
    <p:extLst>
      <p:ext uri="{BB962C8B-B14F-4D97-AF65-F5344CB8AC3E}">
        <p14:creationId xmlns:p14="http://schemas.microsoft.com/office/powerpoint/2010/main" val="3495590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9E67197-9FF3-4DC2-BB5E-40E4061512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F894D04F-7CFB-4EE2-A409-91F9C3A83C71}"/>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55DFECB-777B-4CD5-BB2B-BD44103C88BA}"/>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8979DBA-77DF-40E3-B32E-B4D57309CD97}"/>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4B6588CF-E8F0-47F9-8CF1-BEB94207CA2C}"/>
              </a:ext>
            </a:extLst>
          </p:cNvPr>
          <p:cNvSpPr/>
          <p:nvPr/>
        </p:nvSpPr>
        <p:spPr>
          <a:xfrm>
            <a:off x="1711040" y="1029879"/>
            <a:ext cx="5317722" cy="635880"/>
          </a:xfrm>
          <a:prstGeom prst="rect">
            <a:avLst/>
          </a:prstGeom>
        </p:spPr>
        <p:txBody>
          <a:bodyPr wrap="square">
            <a:spAutoFit/>
          </a:bodyPr>
          <a:lstStyle/>
          <a:p>
            <a:r>
              <a:rPr lang="zh-CN" altLang="en-US" sz="3542" dirty="0"/>
              <a:t>决策树的生成</a:t>
            </a:r>
            <a:r>
              <a:rPr lang="en-US" altLang="zh-CN" sz="3542" dirty="0"/>
              <a:t>-ID3</a:t>
            </a:r>
            <a:r>
              <a:rPr lang="zh-CN" altLang="en-US" sz="3542" dirty="0"/>
              <a:t>算法</a:t>
            </a:r>
          </a:p>
        </p:txBody>
      </p:sp>
      <p:pic>
        <p:nvPicPr>
          <p:cNvPr id="3" name="图片 2">
            <a:extLst>
              <a:ext uri="{FF2B5EF4-FFF2-40B4-BE49-F238E27FC236}">
                <a16:creationId xmlns:a16="http://schemas.microsoft.com/office/drawing/2014/main" id="{112C5F46-FB1D-497D-A8EA-9763024094FA}"/>
              </a:ext>
            </a:extLst>
          </p:cNvPr>
          <p:cNvPicPr>
            <a:picLocks noChangeAspect="1"/>
          </p:cNvPicPr>
          <p:nvPr/>
        </p:nvPicPr>
        <p:blipFill>
          <a:blip r:embed="rId4"/>
          <a:stretch>
            <a:fillRect/>
          </a:stretch>
        </p:blipFill>
        <p:spPr>
          <a:xfrm>
            <a:off x="51750" y="1834718"/>
            <a:ext cx="8841597" cy="4859797"/>
          </a:xfrm>
          <a:prstGeom prst="rect">
            <a:avLst/>
          </a:prstGeom>
        </p:spPr>
      </p:pic>
    </p:spTree>
    <p:extLst>
      <p:ext uri="{BB962C8B-B14F-4D97-AF65-F5344CB8AC3E}">
        <p14:creationId xmlns:p14="http://schemas.microsoft.com/office/powerpoint/2010/main" val="183972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236B5D-9AC8-47C9-86B2-CB4D4B744CA4}"/>
              </a:ext>
            </a:extLst>
          </p:cNvPr>
          <p:cNvPicPr>
            <a:picLocks noChangeAspect="1"/>
          </p:cNvPicPr>
          <p:nvPr/>
        </p:nvPicPr>
        <p:blipFill>
          <a:blip r:embed="rId2"/>
          <a:stretch>
            <a:fillRect/>
          </a:stretch>
        </p:blipFill>
        <p:spPr>
          <a:xfrm>
            <a:off x="31758" y="1461563"/>
            <a:ext cx="9080486" cy="5254309"/>
          </a:xfrm>
          <a:prstGeom prst="rect">
            <a:avLst/>
          </a:prstGeom>
        </p:spPr>
      </p:pic>
      <p:pic>
        <p:nvPicPr>
          <p:cNvPr id="5" name="图片 4" descr="素材G">
            <a:extLst>
              <a:ext uri="{FF2B5EF4-FFF2-40B4-BE49-F238E27FC236}">
                <a16:creationId xmlns:a16="http://schemas.microsoft.com/office/drawing/2014/main" id="{CCB6E70F-8504-44B6-8C0C-9DEECAF80EA8}"/>
              </a:ext>
            </a:extLst>
          </p:cNvPr>
          <p:cNvPicPr>
            <a:picLocks noChangeAspect="1"/>
          </p:cNvPicPr>
          <p:nvPr/>
        </p:nvPicPr>
        <p:blipFill>
          <a:blip r:embed="rId3"/>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BAB57BA5-DA87-4953-B889-211ABDC48712}"/>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AC407ADC-082F-4846-94BD-6B194661B1FE}"/>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C54F00A-75A6-4A0F-885A-FDE0C1E27DDD}"/>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BE4608E7-A11D-43E6-911E-2BDD2C21CD13}"/>
              </a:ext>
            </a:extLst>
          </p:cNvPr>
          <p:cNvSpPr/>
          <p:nvPr/>
        </p:nvSpPr>
        <p:spPr>
          <a:xfrm>
            <a:off x="1711040" y="1029879"/>
            <a:ext cx="5317722" cy="635880"/>
          </a:xfrm>
          <a:prstGeom prst="rect">
            <a:avLst/>
          </a:prstGeom>
        </p:spPr>
        <p:txBody>
          <a:bodyPr wrap="square">
            <a:spAutoFit/>
          </a:bodyPr>
          <a:lstStyle/>
          <a:p>
            <a:r>
              <a:rPr lang="zh-CN" altLang="en-US" sz="3542" dirty="0"/>
              <a:t>决策树的生成</a:t>
            </a:r>
            <a:r>
              <a:rPr lang="en-US" altLang="zh-CN" sz="3542" dirty="0"/>
              <a:t>-ID3</a:t>
            </a:r>
            <a:r>
              <a:rPr lang="zh-CN" altLang="en-US" sz="3542" dirty="0"/>
              <a:t>算法</a:t>
            </a:r>
          </a:p>
        </p:txBody>
      </p:sp>
    </p:spTree>
    <p:extLst>
      <p:ext uri="{BB962C8B-B14F-4D97-AF65-F5344CB8AC3E}">
        <p14:creationId xmlns:p14="http://schemas.microsoft.com/office/powerpoint/2010/main" val="1308253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D3422464-3C80-4145-BC16-92A3F35624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AF5DFA9A-74BF-40E9-883B-8B1E6D31A630}"/>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B39C5C5C-6E8B-4043-B63F-C9AC1B28949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2236071D-03B1-4030-8E5C-30178299F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0" name="表格 9">
            <a:extLst>
              <a:ext uri="{FF2B5EF4-FFF2-40B4-BE49-F238E27FC236}">
                <a16:creationId xmlns:a16="http://schemas.microsoft.com/office/drawing/2014/main" id="{4F881CA3-E5CB-428E-A0FE-3144B28F03BB}"/>
              </a:ext>
            </a:extLst>
          </p:cNvPr>
          <p:cNvGraphicFramePr>
            <a:graphicFrameLocks noGrp="1"/>
          </p:cNvGraphicFramePr>
          <p:nvPr/>
        </p:nvGraphicFramePr>
        <p:xfrm>
          <a:off x="161702" y="118148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1" name="矩形 10">
            <a:extLst>
              <a:ext uri="{FF2B5EF4-FFF2-40B4-BE49-F238E27FC236}">
                <a16:creationId xmlns:a16="http://schemas.microsoft.com/office/drawing/2014/main" id="{BC26274C-A36F-4168-9CDE-2EECBD01DADA}"/>
              </a:ext>
            </a:extLst>
          </p:cNvPr>
          <p:cNvSpPr/>
          <p:nvPr/>
        </p:nvSpPr>
        <p:spPr>
          <a:xfrm>
            <a:off x="6099154" y="1757178"/>
            <a:ext cx="1872313" cy="363360"/>
          </a:xfrm>
          <a:prstGeom prst="rect">
            <a:avLst/>
          </a:prstGeom>
        </p:spPr>
        <p:txBody>
          <a:bodyPr wrap="none">
            <a:spAutoFit/>
          </a:bodyPr>
          <a:lstStyle/>
          <a:p>
            <a:r>
              <a:rPr lang="en-US" altLang="zh-CN" sz="1771" dirty="0"/>
              <a:t>g</a:t>
            </a:r>
            <a:r>
              <a:rPr lang="zh-CN" altLang="en-US" sz="1771" dirty="0"/>
              <a:t>（</a:t>
            </a:r>
            <a:r>
              <a:rPr lang="en-US" altLang="zh-CN" sz="1771" dirty="0"/>
              <a:t>D</a:t>
            </a:r>
            <a:r>
              <a:rPr lang="zh-CN" altLang="en-US" sz="1771" dirty="0"/>
              <a:t>，</a:t>
            </a:r>
            <a:r>
              <a:rPr lang="en-US" altLang="zh-CN" sz="1771" dirty="0"/>
              <a:t>A1</a:t>
            </a:r>
            <a:r>
              <a:rPr lang="zh-CN" altLang="en-US" sz="1771" dirty="0"/>
              <a:t>）</a:t>
            </a:r>
            <a:r>
              <a:rPr lang="en-US" altLang="zh-CN" sz="1771" dirty="0"/>
              <a:t>=0.98</a:t>
            </a:r>
            <a:endParaRPr lang="zh-CN" altLang="en-US" sz="1771" dirty="0"/>
          </a:p>
        </p:txBody>
      </p:sp>
      <p:sp>
        <p:nvSpPr>
          <p:cNvPr id="12" name="矩形 11">
            <a:extLst>
              <a:ext uri="{FF2B5EF4-FFF2-40B4-BE49-F238E27FC236}">
                <a16:creationId xmlns:a16="http://schemas.microsoft.com/office/drawing/2014/main" id="{605F79DA-37D0-4852-B74D-4F129A3CC259}"/>
              </a:ext>
            </a:extLst>
          </p:cNvPr>
          <p:cNvSpPr/>
          <p:nvPr/>
        </p:nvSpPr>
        <p:spPr>
          <a:xfrm>
            <a:off x="6099154" y="2436887"/>
            <a:ext cx="1872313" cy="363360"/>
          </a:xfrm>
          <a:prstGeom prst="rect">
            <a:avLst/>
          </a:prstGeom>
        </p:spPr>
        <p:txBody>
          <a:bodyPr wrap="none">
            <a:spAutoFit/>
          </a:bodyPr>
          <a:lstStyle/>
          <a:p>
            <a:r>
              <a:rPr lang="en-US" altLang="zh-CN" sz="1771" dirty="0"/>
              <a:t>g</a:t>
            </a:r>
            <a:r>
              <a:rPr lang="zh-CN" altLang="en-US" sz="1771" dirty="0"/>
              <a:t>（</a:t>
            </a:r>
            <a:r>
              <a:rPr lang="en-US" altLang="zh-CN" sz="1771" dirty="0"/>
              <a:t>D</a:t>
            </a:r>
            <a:r>
              <a:rPr lang="zh-CN" altLang="en-US" sz="1771" dirty="0"/>
              <a:t>，</a:t>
            </a:r>
            <a:r>
              <a:rPr lang="en-US" altLang="zh-CN" sz="1771" dirty="0"/>
              <a:t>A2</a:t>
            </a:r>
            <a:r>
              <a:rPr lang="zh-CN" altLang="en-US" sz="1771" dirty="0"/>
              <a:t>）</a:t>
            </a:r>
            <a:r>
              <a:rPr lang="en-US" altLang="zh-CN" sz="1771" dirty="0"/>
              <a:t>=0.92</a:t>
            </a:r>
            <a:endParaRPr lang="zh-CN" altLang="en-US" sz="1771" dirty="0"/>
          </a:p>
        </p:txBody>
      </p:sp>
      <p:sp>
        <p:nvSpPr>
          <p:cNvPr id="13" name="矩形 12">
            <a:extLst>
              <a:ext uri="{FF2B5EF4-FFF2-40B4-BE49-F238E27FC236}">
                <a16:creationId xmlns:a16="http://schemas.microsoft.com/office/drawing/2014/main" id="{D0E311E6-8E98-4391-8513-E97A19C5AD99}"/>
              </a:ext>
            </a:extLst>
          </p:cNvPr>
          <p:cNvSpPr/>
          <p:nvPr/>
        </p:nvSpPr>
        <p:spPr>
          <a:xfrm>
            <a:off x="6099154" y="3407148"/>
            <a:ext cx="1872313" cy="363360"/>
          </a:xfrm>
          <a:prstGeom prst="rect">
            <a:avLst/>
          </a:prstGeom>
        </p:spPr>
        <p:txBody>
          <a:bodyPr wrap="none">
            <a:spAutoFit/>
          </a:bodyPr>
          <a:lstStyle/>
          <a:p>
            <a:r>
              <a:rPr lang="en-US" altLang="zh-CN" sz="1771" dirty="0"/>
              <a:t>g</a:t>
            </a:r>
            <a:r>
              <a:rPr lang="zh-CN" altLang="en-US" sz="1771" dirty="0"/>
              <a:t>（</a:t>
            </a:r>
            <a:r>
              <a:rPr lang="en-US" altLang="zh-CN" sz="1771" dirty="0"/>
              <a:t>D</a:t>
            </a:r>
            <a:r>
              <a:rPr lang="zh-CN" altLang="en-US" sz="1771" dirty="0"/>
              <a:t>，</a:t>
            </a:r>
            <a:r>
              <a:rPr lang="en-US" altLang="zh-CN" sz="1771" dirty="0"/>
              <a:t>A3</a:t>
            </a:r>
            <a:r>
              <a:rPr lang="zh-CN" altLang="en-US" sz="1771" dirty="0"/>
              <a:t>）</a:t>
            </a:r>
            <a:r>
              <a:rPr lang="en-US" altLang="zh-CN" sz="1771" dirty="0"/>
              <a:t>=0.88</a:t>
            </a:r>
            <a:endParaRPr lang="zh-CN" altLang="en-US" sz="1771" dirty="0"/>
          </a:p>
        </p:txBody>
      </p:sp>
      <p:sp>
        <p:nvSpPr>
          <p:cNvPr id="14" name="矩形 13">
            <a:extLst>
              <a:ext uri="{FF2B5EF4-FFF2-40B4-BE49-F238E27FC236}">
                <a16:creationId xmlns:a16="http://schemas.microsoft.com/office/drawing/2014/main" id="{C61F5B3D-5BAD-49A7-9A57-902E7C963806}"/>
              </a:ext>
            </a:extLst>
          </p:cNvPr>
          <p:cNvSpPr/>
          <p:nvPr/>
        </p:nvSpPr>
        <p:spPr>
          <a:xfrm>
            <a:off x="6099154" y="4195730"/>
            <a:ext cx="1872313" cy="363360"/>
          </a:xfrm>
          <a:prstGeom prst="rect">
            <a:avLst/>
          </a:prstGeom>
        </p:spPr>
        <p:txBody>
          <a:bodyPr wrap="none">
            <a:spAutoFit/>
          </a:bodyPr>
          <a:lstStyle/>
          <a:p>
            <a:r>
              <a:rPr lang="en-US" altLang="zh-CN" sz="1771" dirty="0"/>
              <a:t>g</a:t>
            </a:r>
            <a:r>
              <a:rPr lang="zh-CN" altLang="en-US" sz="1771" dirty="0"/>
              <a:t>（</a:t>
            </a:r>
            <a:r>
              <a:rPr lang="en-US" altLang="zh-CN" sz="1771" dirty="0"/>
              <a:t>D</a:t>
            </a:r>
            <a:r>
              <a:rPr lang="zh-CN" altLang="en-US" sz="1771" dirty="0"/>
              <a:t>，</a:t>
            </a:r>
            <a:r>
              <a:rPr lang="en-US" altLang="zh-CN" sz="1771" dirty="0"/>
              <a:t>A4</a:t>
            </a:r>
            <a:r>
              <a:rPr lang="zh-CN" altLang="en-US" sz="1771" dirty="0"/>
              <a:t>）</a:t>
            </a:r>
            <a:r>
              <a:rPr lang="en-US" altLang="zh-CN" sz="1771" dirty="0"/>
              <a:t>=0.55</a:t>
            </a:r>
            <a:endParaRPr lang="zh-CN" altLang="en-US" sz="1771" dirty="0"/>
          </a:p>
        </p:txBody>
      </p:sp>
    </p:spTree>
    <p:extLst>
      <p:ext uri="{BB962C8B-B14F-4D97-AF65-F5344CB8AC3E}">
        <p14:creationId xmlns:p14="http://schemas.microsoft.com/office/powerpoint/2010/main" val="220785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D3422464-3C80-4145-BC16-92A3F35624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AF5DFA9A-74BF-40E9-883B-8B1E6D31A630}"/>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B39C5C5C-6E8B-4043-B63F-C9AC1B28949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2236071D-03B1-4030-8E5C-30178299F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0" name="表格 9">
            <a:extLst>
              <a:ext uri="{FF2B5EF4-FFF2-40B4-BE49-F238E27FC236}">
                <a16:creationId xmlns:a16="http://schemas.microsoft.com/office/drawing/2014/main" id="{4F881CA3-E5CB-428E-A0FE-3144B28F03BB}"/>
              </a:ext>
            </a:extLst>
          </p:cNvPr>
          <p:cNvGraphicFramePr>
            <a:graphicFrameLocks noGrp="1"/>
          </p:cNvGraphicFramePr>
          <p:nvPr/>
        </p:nvGraphicFramePr>
        <p:xfrm>
          <a:off x="161702" y="118148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1" name="矩形 10">
            <a:extLst>
              <a:ext uri="{FF2B5EF4-FFF2-40B4-BE49-F238E27FC236}">
                <a16:creationId xmlns:a16="http://schemas.microsoft.com/office/drawing/2014/main" id="{BC26274C-A36F-4168-9CDE-2EECBD01DADA}"/>
              </a:ext>
            </a:extLst>
          </p:cNvPr>
          <p:cNvSpPr/>
          <p:nvPr/>
        </p:nvSpPr>
        <p:spPr>
          <a:xfrm>
            <a:off x="6099154" y="1757178"/>
            <a:ext cx="1872313" cy="363360"/>
          </a:xfrm>
          <a:prstGeom prst="rect">
            <a:avLst/>
          </a:prstGeom>
        </p:spPr>
        <p:txBody>
          <a:bodyPr wrap="none">
            <a:spAutoFit/>
          </a:bodyPr>
          <a:lstStyle/>
          <a:p>
            <a:r>
              <a:rPr lang="en-US" altLang="zh-CN" sz="1771" dirty="0"/>
              <a:t>g</a:t>
            </a:r>
            <a:r>
              <a:rPr lang="zh-CN" altLang="en-US" sz="1771" dirty="0"/>
              <a:t>（</a:t>
            </a:r>
            <a:r>
              <a:rPr lang="en-US" altLang="zh-CN" sz="1771" dirty="0"/>
              <a:t>D</a:t>
            </a:r>
            <a:r>
              <a:rPr lang="zh-CN" altLang="en-US" sz="1771" dirty="0"/>
              <a:t>，</a:t>
            </a:r>
            <a:r>
              <a:rPr lang="en-US" altLang="zh-CN" sz="1771" dirty="0"/>
              <a:t>A1</a:t>
            </a:r>
            <a:r>
              <a:rPr lang="zh-CN" altLang="en-US" sz="1771" dirty="0"/>
              <a:t>）</a:t>
            </a:r>
            <a:r>
              <a:rPr lang="en-US" altLang="zh-CN" sz="1771" dirty="0"/>
              <a:t>=0.98</a:t>
            </a:r>
            <a:endParaRPr lang="zh-CN" altLang="en-US" sz="1771" dirty="0"/>
          </a:p>
        </p:txBody>
      </p:sp>
      <p:sp>
        <p:nvSpPr>
          <p:cNvPr id="15" name="矩形 14">
            <a:extLst>
              <a:ext uri="{FF2B5EF4-FFF2-40B4-BE49-F238E27FC236}">
                <a16:creationId xmlns:a16="http://schemas.microsoft.com/office/drawing/2014/main" id="{5DA99500-37B3-4C70-9B4E-022C0ECB225F}"/>
              </a:ext>
            </a:extLst>
          </p:cNvPr>
          <p:cNvSpPr/>
          <p:nvPr/>
        </p:nvSpPr>
        <p:spPr>
          <a:xfrm>
            <a:off x="6099153" y="2436887"/>
            <a:ext cx="2471605" cy="363360"/>
          </a:xfrm>
          <a:prstGeom prst="rect">
            <a:avLst/>
          </a:prstGeom>
        </p:spPr>
        <p:txBody>
          <a:bodyPr wrap="none">
            <a:spAutoFit/>
          </a:bodyPr>
          <a:lstStyle/>
          <a:p>
            <a:r>
              <a:rPr lang="zh-CN" altLang="en-US" sz="1771" dirty="0"/>
              <a:t>根节点就是</a:t>
            </a:r>
            <a:r>
              <a:rPr lang="en-US" altLang="zh-CN" sz="1771" dirty="0"/>
              <a:t>A1</a:t>
            </a:r>
            <a:r>
              <a:rPr lang="zh-CN" altLang="en-US" sz="1771" dirty="0"/>
              <a:t>这个特征</a:t>
            </a:r>
          </a:p>
        </p:txBody>
      </p:sp>
      <p:sp>
        <p:nvSpPr>
          <p:cNvPr id="16" name="矩形 15">
            <a:extLst>
              <a:ext uri="{FF2B5EF4-FFF2-40B4-BE49-F238E27FC236}">
                <a16:creationId xmlns:a16="http://schemas.microsoft.com/office/drawing/2014/main" id="{09454890-D0AF-442F-AFCB-53B6F0876DF7}"/>
              </a:ext>
            </a:extLst>
          </p:cNvPr>
          <p:cNvSpPr/>
          <p:nvPr/>
        </p:nvSpPr>
        <p:spPr>
          <a:xfrm>
            <a:off x="6099153" y="3588828"/>
            <a:ext cx="2883146" cy="1725960"/>
          </a:xfrm>
          <a:prstGeom prst="rect">
            <a:avLst/>
          </a:prstGeom>
        </p:spPr>
        <p:txBody>
          <a:bodyPr wrap="square">
            <a:spAutoFit/>
          </a:bodyPr>
          <a:lstStyle/>
          <a:p>
            <a:r>
              <a:rPr lang="zh-CN" altLang="en-US" sz="1771" dirty="0"/>
              <a:t>基于</a:t>
            </a:r>
            <a:r>
              <a:rPr lang="en-US" altLang="zh-CN" sz="1771" dirty="0"/>
              <a:t>A1</a:t>
            </a:r>
            <a:r>
              <a:rPr lang="zh-CN" altLang="en-US" sz="1771" dirty="0"/>
              <a:t>这个特征，又可以进行分类</a:t>
            </a:r>
            <a:endParaRPr lang="en-US" altLang="zh-CN" sz="1771" dirty="0"/>
          </a:p>
          <a:p>
            <a:r>
              <a:rPr lang="en-US" altLang="zh-CN" sz="1771" dirty="0"/>
              <a:t>g</a:t>
            </a:r>
            <a:r>
              <a:rPr lang="zh-CN" altLang="en-US" sz="1771" dirty="0"/>
              <a:t>（</a:t>
            </a:r>
            <a:r>
              <a:rPr lang="en-US" altLang="zh-CN" sz="1771" dirty="0"/>
              <a:t>D</a:t>
            </a:r>
            <a:r>
              <a:rPr lang="zh-CN" altLang="en-US" sz="1771" dirty="0"/>
              <a:t>，</a:t>
            </a:r>
            <a:r>
              <a:rPr lang="en-US" altLang="zh-CN" sz="1771" dirty="0"/>
              <a:t>A2</a:t>
            </a:r>
            <a:r>
              <a:rPr lang="zh-CN" altLang="en-US" sz="1771" dirty="0"/>
              <a:t>），去建立树</a:t>
            </a:r>
            <a:endParaRPr lang="en-US" altLang="zh-CN" sz="1771" dirty="0"/>
          </a:p>
          <a:p>
            <a:endParaRPr lang="en-US" altLang="zh-CN" sz="1771" dirty="0"/>
          </a:p>
          <a:p>
            <a:r>
              <a:rPr lang="zh-CN" altLang="en-US" sz="1771" dirty="0"/>
              <a:t>注意这个时候要看树是否包含所有情况</a:t>
            </a:r>
          </a:p>
        </p:txBody>
      </p:sp>
    </p:spTree>
    <p:extLst>
      <p:ext uri="{BB962C8B-B14F-4D97-AF65-F5344CB8AC3E}">
        <p14:creationId xmlns:p14="http://schemas.microsoft.com/office/powerpoint/2010/main" val="31338148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D3422464-3C80-4145-BC16-92A3F35624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AF5DFA9A-74BF-40E9-883B-8B1E6D31A630}"/>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B39C5C5C-6E8B-4043-B63F-C9AC1B28949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2236071D-03B1-4030-8E5C-30178299F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0" name="表格 9">
            <a:extLst>
              <a:ext uri="{FF2B5EF4-FFF2-40B4-BE49-F238E27FC236}">
                <a16:creationId xmlns:a16="http://schemas.microsoft.com/office/drawing/2014/main" id="{4F881CA3-E5CB-428E-A0FE-3144B28F03BB}"/>
              </a:ext>
            </a:extLst>
          </p:cNvPr>
          <p:cNvGraphicFramePr>
            <a:graphicFrameLocks noGrp="1"/>
          </p:cNvGraphicFramePr>
          <p:nvPr/>
        </p:nvGraphicFramePr>
        <p:xfrm>
          <a:off x="161702" y="118148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1" name="矩形 10">
            <a:extLst>
              <a:ext uri="{FF2B5EF4-FFF2-40B4-BE49-F238E27FC236}">
                <a16:creationId xmlns:a16="http://schemas.microsoft.com/office/drawing/2014/main" id="{BC26274C-A36F-4168-9CDE-2EECBD01DADA}"/>
              </a:ext>
            </a:extLst>
          </p:cNvPr>
          <p:cNvSpPr/>
          <p:nvPr/>
        </p:nvSpPr>
        <p:spPr>
          <a:xfrm>
            <a:off x="5620691" y="1300578"/>
            <a:ext cx="3361608" cy="817560"/>
          </a:xfrm>
          <a:prstGeom prst="rect">
            <a:avLst/>
          </a:prstGeom>
        </p:spPr>
        <p:txBody>
          <a:bodyPr wrap="square">
            <a:spAutoFit/>
          </a:bodyPr>
          <a:lstStyle/>
          <a:p>
            <a:r>
              <a:rPr lang="zh-CN" altLang="en-US" sz="2361" dirty="0"/>
              <a:t>我们假设</a:t>
            </a:r>
            <a:r>
              <a:rPr lang="en-US" altLang="zh-CN" sz="2361" dirty="0"/>
              <a:t>g</a:t>
            </a:r>
            <a:r>
              <a:rPr lang="zh-CN" altLang="en-US" sz="2361" dirty="0"/>
              <a:t>（</a:t>
            </a:r>
            <a:r>
              <a:rPr lang="en-US" altLang="zh-CN" sz="2361" dirty="0"/>
              <a:t>D</a:t>
            </a:r>
            <a:r>
              <a:rPr lang="zh-CN" altLang="en-US" sz="2361" dirty="0"/>
              <a:t>，</a:t>
            </a:r>
            <a:r>
              <a:rPr lang="en-US" altLang="zh-CN" sz="2361" dirty="0"/>
              <a:t>A2</a:t>
            </a:r>
            <a:r>
              <a:rPr lang="zh-CN" altLang="en-US" sz="2361" dirty="0"/>
              <a:t>）最大</a:t>
            </a:r>
            <a:endParaRPr lang="en-US" altLang="zh-CN" sz="2361" dirty="0"/>
          </a:p>
        </p:txBody>
      </p:sp>
    </p:spTree>
    <p:extLst>
      <p:ext uri="{BB962C8B-B14F-4D97-AF65-F5344CB8AC3E}">
        <p14:creationId xmlns:p14="http://schemas.microsoft.com/office/powerpoint/2010/main" val="4173649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D3422464-3C80-4145-BC16-92A3F35624E0}"/>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AF5DFA9A-74BF-40E9-883B-8B1E6D31A630}"/>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B39C5C5C-6E8B-4043-B63F-C9AC1B289495}"/>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2236071D-03B1-4030-8E5C-30178299F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0" name="表格 9">
            <a:extLst>
              <a:ext uri="{FF2B5EF4-FFF2-40B4-BE49-F238E27FC236}">
                <a16:creationId xmlns:a16="http://schemas.microsoft.com/office/drawing/2014/main" id="{4F881CA3-E5CB-428E-A0FE-3144B28F03BB}"/>
              </a:ext>
            </a:extLst>
          </p:cNvPr>
          <p:cNvGraphicFramePr>
            <a:graphicFrameLocks noGrp="1"/>
          </p:cNvGraphicFramePr>
          <p:nvPr/>
        </p:nvGraphicFramePr>
        <p:xfrm>
          <a:off x="161702" y="118148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11" name="矩形 10">
            <a:extLst>
              <a:ext uri="{FF2B5EF4-FFF2-40B4-BE49-F238E27FC236}">
                <a16:creationId xmlns:a16="http://schemas.microsoft.com/office/drawing/2014/main" id="{BC26274C-A36F-4168-9CDE-2EECBD01DADA}"/>
              </a:ext>
            </a:extLst>
          </p:cNvPr>
          <p:cNvSpPr/>
          <p:nvPr/>
        </p:nvSpPr>
        <p:spPr>
          <a:xfrm>
            <a:off x="5620691" y="1300578"/>
            <a:ext cx="3361608" cy="817560"/>
          </a:xfrm>
          <a:prstGeom prst="rect">
            <a:avLst/>
          </a:prstGeom>
        </p:spPr>
        <p:txBody>
          <a:bodyPr wrap="square">
            <a:spAutoFit/>
          </a:bodyPr>
          <a:lstStyle/>
          <a:p>
            <a:r>
              <a:rPr lang="zh-CN" altLang="en-US" sz="2361" dirty="0"/>
              <a:t>我们假设</a:t>
            </a:r>
            <a:r>
              <a:rPr lang="en-US" altLang="zh-CN" sz="2361" dirty="0"/>
              <a:t>g</a:t>
            </a:r>
            <a:r>
              <a:rPr lang="zh-CN" altLang="en-US" sz="2361" dirty="0"/>
              <a:t>（</a:t>
            </a:r>
            <a:r>
              <a:rPr lang="en-US" altLang="zh-CN" sz="2361" dirty="0"/>
              <a:t>D</a:t>
            </a:r>
            <a:r>
              <a:rPr lang="zh-CN" altLang="en-US" sz="2361" dirty="0"/>
              <a:t>，</a:t>
            </a:r>
            <a:r>
              <a:rPr lang="en-US" altLang="zh-CN" sz="2361" dirty="0"/>
              <a:t>A2</a:t>
            </a:r>
            <a:r>
              <a:rPr lang="zh-CN" altLang="en-US" sz="2361" dirty="0"/>
              <a:t>）最大</a:t>
            </a:r>
            <a:endParaRPr lang="en-US" altLang="zh-CN" sz="2361" dirty="0"/>
          </a:p>
        </p:txBody>
      </p:sp>
      <p:sp>
        <p:nvSpPr>
          <p:cNvPr id="2" name="椭圆 1">
            <a:extLst>
              <a:ext uri="{FF2B5EF4-FFF2-40B4-BE49-F238E27FC236}">
                <a16:creationId xmlns:a16="http://schemas.microsoft.com/office/drawing/2014/main" id="{F1AD1E43-C7F8-4C1D-A007-2F1F2415045E}"/>
              </a:ext>
            </a:extLst>
          </p:cNvPr>
          <p:cNvSpPr/>
          <p:nvPr/>
        </p:nvSpPr>
        <p:spPr>
          <a:xfrm>
            <a:off x="6419022" y="2038018"/>
            <a:ext cx="1499358" cy="519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61" dirty="0"/>
              <a:t>工作</a:t>
            </a:r>
          </a:p>
        </p:txBody>
      </p:sp>
      <p:sp>
        <p:nvSpPr>
          <p:cNvPr id="9" name="椭圆 8">
            <a:extLst>
              <a:ext uri="{FF2B5EF4-FFF2-40B4-BE49-F238E27FC236}">
                <a16:creationId xmlns:a16="http://schemas.microsoft.com/office/drawing/2014/main" id="{BF43FE1F-9460-4C16-AB37-CE80FFC46F9C}"/>
              </a:ext>
            </a:extLst>
          </p:cNvPr>
          <p:cNvSpPr/>
          <p:nvPr/>
        </p:nvSpPr>
        <p:spPr>
          <a:xfrm>
            <a:off x="6049180" y="3250731"/>
            <a:ext cx="619735" cy="519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t>是</a:t>
            </a:r>
          </a:p>
        </p:txBody>
      </p:sp>
      <p:sp>
        <p:nvSpPr>
          <p:cNvPr id="12" name="椭圆 11">
            <a:extLst>
              <a:ext uri="{FF2B5EF4-FFF2-40B4-BE49-F238E27FC236}">
                <a16:creationId xmlns:a16="http://schemas.microsoft.com/office/drawing/2014/main" id="{DB4DD9BF-1C6F-43C3-B9DB-66A360A4DBDD}"/>
              </a:ext>
            </a:extLst>
          </p:cNvPr>
          <p:cNvSpPr/>
          <p:nvPr/>
        </p:nvSpPr>
        <p:spPr>
          <a:xfrm>
            <a:off x="7608512" y="3250731"/>
            <a:ext cx="919606" cy="519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71" dirty="0"/>
              <a:t>选谁？</a:t>
            </a:r>
          </a:p>
        </p:txBody>
      </p:sp>
      <p:cxnSp>
        <p:nvCxnSpPr>
          <p:cNvPr id="4" name="直接箭头连接符 3">
            <a:extLst>
              <a:ext uri="{FF2B5EF4-FFF2-40B4-BE49-F238E27FC236}">
                <a16:creationId xmlns:a16="http://schemas.microsoft.com/office/drawing/2014/main" id="{561F735C-34C9-4F1C-9FA3-910AD815BC7B}"/>
              </a:ext>
            </a:extLst>
          </p:cNvPr>
          <p:cNvCxnSpPr>
            <a:endCxn id="9" idx="0"/>
          </p:cNvCxnSpPr>
          <p:nvPr/>
        </p:nvCxnSpPr>
        <p:spPr>
          <a:xfrm flipH="1">
            <a:off x="6359048" y="2557796"/>
            <a:ext cx="659717" cy="69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ED43A68-9683-4F9C-BAA8-66868F9653F3}"/>
              </a:ext>
            </a:extLst>
          </p:cNvPr>
          <p:cNvSpPr/>
          <p:nvPr/>
        </p:nvSpPr>
        <p:spPr>
          <a:xfrm>
            <a:off x="6260135" y="2734701"/>
            <a:ext cx="408780" cy="363360"/>
          </a:xfrm>
          <a:prstGeom prst="rect">
            <a:avLst/>
          </a:prstGeom>
        </p:spPr>
        <p:txBody>
          <a:bodyPr wrap="none">
            <a:spAutoFit/>
          </a:bodyPr>
          <a:lstStyle/>
          <a:p>
            <a:r>
              <a:rPr lang="zh-CN" altLang="en-US" sz="1771" dirty="0"/>
              <a:t>是</a:t>
            </a:r>
          </a:p>
        </p:txBody>
      </p:sp>
      <p:sp>
        <p:nvSpPr>
          <p:cNvPr id="14" name="矩形 13">
            <a:extLst>
              <a:ext uri="{FF2B5EF4-FFF2-40B4-BE49-F238E27FC236}">
                <a16:creationId xmlns:a16="http://schemas.microsoft.com/office/drawing/2014/main" id="{54C4B815-C8C0-45DC-A106-DE4379794393}"/>
              </a:ext>
            </a:extLst>
          </p:cNvPr>
          <p:cNvSpPr/>
          <p:nvPr/>
        </p:nvSpPr>
        <p:spPr>
          <a:xfrm>
            <a:off x="7713990" y="2734701"/>
            <a:ext cx="408780" cy="363360"/>
          </a:xfrm>
          <a:prstGeom prst="rect">
            <a:avLst/>
          </a:prstGeom>
        </p:spPr>
        <p:txBody>
          <a:bodyPr wrap="none">
            <a:spAutoFit/>
          </a:bodyPr>
          <a:lstStyle/>
          <a:p>
            <a:r>
              <a:rPr lang="zh-CN" altLang="en-US" sz="1771" dirty="0"/>
              <a:t>否</a:t>
            </a:r>
          </a:p>
        </p:txBody>
      </p:sp>
      <p:cxnSp>
        <p:nvCxnSpPr>
          <p:cNvPr id="15" name="直接箭头连接符 14">
            <a:extLst>
              <a:ext uri="{FF2B5EF4-FFF2-40B4-BE49-F238E27FC236}">
                <a16:creationId xmlns:a16="http://schemas.microsoft.com/office/drawing/2014/main" id="{95C856A9-F53E-4F7B-A24D-07326C881966}"/>
              </a:ext>
            </a:extLst>
          </p:cNvPr>
          <p:cNvCxnSpPr>
            <a:cxnSpLocks/>
            <a:stCxn id="2" idx="4"/>
            <a:endCxn id="12" idx="0"/>
          </p:cNvCxnSpPr>
          <p:nvPr/>
        </p:nvCxnSpPr>
        <p:spPr>
          <a:xfrm>
            <a:off x="7168701" y="2557796"/>
            <a:ext cx="899615" cy="69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5497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75E28CA-B3D3-471F-B2C9-6DCFB2B315A0}"/>
              </a:ext>
            </a:extLst>
          </p:cNvPr>
          <p:cNvGraphicFramePr>
            <a:graphicFrameLocks noGrp="1"/>
          </p:cNvGraphicFramePr>
          <p:nvPr/>
        </p:nvGraphicFramePr>
        <p:xfrm>
          <a:off x="161702" y="118148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solidFill>
                            <a:srgbClr val="FF0000"/>
                          </a:solidFill>
                          <a:effectLst/>
                          <a:highlight>
                            <a:srgbClr val="FFFF00"/>
                          </a:highligh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pic>
        <p:nvPicPr>
          <p:cNvPr id="5" name="图片 4" descr="素材G">
            <a:extLst>
              <a:ext uri="{FF2B5EF4-FFF2-40B4-BE49-F238E27FC236}">
                <a16:creationId xmlns:a16="http://schemas.microsoft.com/office/drawing/2014/main" id="{FB81E5CC-42E0-44B8-B811-B536ABAFC6BC}"/>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CFA467A6-1685-466D-9A7B-123DB929E9D8}"/>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B6137DA-BD07-4C25-854B-BC3D1BD27F6C}"/>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A468A6E-6D7F-4FB3-B6BA-7FB6360E7615}"/>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2EA42817-650F-4A45-9070-86CCDF42D472}"/>
              </a:ext>
            </a:extLst>
          </p:cNvPr>
          <p:cNvSpPr/>
          <p:nvPr/>
        </p:nvSpPr>
        <p:spPr>
          <a:xfrm>
            <a:off x="5620691" y="1300577"/>
            <a:ext cx="3361608" cy="2634360"/>
          </a:xfrm>
          <a:prstGeom prst="rect">
            <a:avLst/>
          </a:prstGeom>
        </p:spPr>
        <p:txBody>
          <a:bodyPr wrap="square">
            <a:spAutoFit/>
          </a:bodyPr>
          <a:lstStyle/>
          <a:p>
            <a:r>
              <a:rPr lang="zh-CN" altLang="en-US" sz="2361" dirty="0"/>
              <a:t>我们假设</a:t>
            </a:r>
            <a:r>
              <a:rPr lang="en-US" altLang="zh-CN" sz="2361" dirty="0"/>
              <a:t>g</a:t>
            </a:r>
            <a:r>
              <a:rPr lang="zh-CN" altLang="en-US" sz="2361" dirty="0"/>
              <a:t>（</a:t>
            </a:r>
            <a:r>
              <a:rPr lang="en-US" altLang="zh-CN" sz="2361" dirty="0"/>
              <a:t>D2</a:t>
            </a:r>
            <a:r>
              <a:rPr lang="zh-CN" altLang="en-US" sz="2361" dirty="0"/>
              <a:t>，</a:t>
            </a:r>
            <a:r>
              <a:rPr lang="en-US" altLang="zh-CN" sz="2361" dirty="0"/>
              <a:t>A1</a:t>
            </a:r>
            <a:r>
              <a:rPr lang="zh-CN" altLang="en-US" sz="2361" dirty="0"/>
              <a:t>），</a:t>
            </a:r>
            <a:r>
              <a:rPr lang="en-US" altLang="zh-CN" sz="2361" dirty="0"/>
              <a:t>g</a:t>
            </a:r>
            <a:r>
              <a:rPr lang="zh-CN" altLang="en-US" sz="2361" dirty="0"/>
              <a:t>（</a:t>
            </a:r>
            <a:r>
              <a:rPr lang="en-US" altLang="zh-CN" sz="2361" dirty="0"/>
              <a:t>D2</a:t>
            </a:r>
            <a:r>
              <a:rPr lang="zh-CN" altLang="en-US" sz="2361" dirty="0"/>
              <a:t>，</a:t>
            </a:r>
            <a:r>
              <a:rPr lang="en-US" altLang="zh-CN" sz="2361" dirty="0"/>
              <a:t>A3</a:t>
            </a:r>
            <a:r>
              <a:rPr lang="zh-CN" altLang="en-US" sz="2361" dirty="0"/>
              <a:t>）</a:t>
            </a:r>
            <a:endParaRPr lang="en-US" altLang="zh-CN" sz="2361" dirty="0"/>
          </a:p>
          <a:p>
            <a:r>
              <a:rPr lang="en-US" altLang="zh-CN" sz="2361" dirty="0"/>
              <a:t>g</a:t>
            </a:r>
            <a:r>
              <a:rPr lang="zh-CN" altLang="en-US" sz="2361" dirty="0"/>
              <a:t>（</a:t>
            </a:r>
            <a:r>
              <a:rPr lang="en-US" altLang="zh-CN" sz="2361" dirty="0"/>
              <a:t>D2</a:t>
            </a:r>
            <a:r>
              <a:rPr lang="zh-CN" altLang="en-US" sz="2361" dirty="0"/>
              <a:t>，</a:t>
            </a:r>
            <a:r>
              <a:rPr lang="en-US" altLang="zh-CN" sz="2361" dirty="0"/>
              <a:t>A4</a:t>
            </a:r>
            <a:r>
              <a:rPr lang="zh-CN" altLang="en-US" sz="2361" dirty="0"/>
              <a:t>）</a:t>
            </a:r>
            <a:endParaRPr lang="en-US" altLang="zh-CN" sz="2361" dirty="0"/>
          </a:p>
          <a:p>
            <a:endParaRPr lang="en-US" altLang="zh-CN" sz="2361" dirty="0"/>
          </a:p>
          <a:p>
            <a:r>
              <a:rPr lang="zh-CN" altLang="en-US" sz="2361" dirty="0"/>
              <a:t>基于这个去看，如果能包含完所有情况，就不用再继续了。</a:t>
            </a:r>
            <a:endParaRPr lang="en-US" altLang="zh-CN" sz="2361" dirty="0"/>
          </a:p>
        </p:txBody>
      </p:sp>
    </p:spTree>
    <p:extLst>
      <p:ext uri="{BB962C8B-B14F-4D97-AF65-F5344CB8AC3E}">
        <p14:creationId xmlns:p14="http://schemas.microsoft.com/office/powerpoint/2010/main" val="29712069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FB81E5CC-42E0-44B8-B811-B536ABAFC6BC}"/>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CFA467A6-1685-466D-9A7B-123DB929E9D8}"/>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B6137DA-BD07-4C25-854B-BC3D1BD27F6C}"/>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A468A6E-6D7F-4FB3-B6BA-7FB6360E7615}"/>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graphicFrame>
        <p:nvGraphicFramePr>
          <p:cNvPr id="10" name="表格 9">
            <a:extLst>
              <a:ext uri="{FF2B5EF4-FFF2-40B4-BE49-F238E27FC236}">
                <a16:creationId xmlns:a16="http://schemas.microsoft.com/office/drawing/2014/main" id="{750229F7-D1B3-4CCB-B695-5BDE07798636}"/>
              </a:ext>
            </a:extLst>
          </p:cNvPr>
          <p:cNvGraphicFramePr>
            <a:graphicFrameLocks noGrp="1"/>
          </p:cNvGraphicFramePr>
          <p:nvPr/>
        </p:nvGraphicFramePr>
        <p:xfrm>
          <a:off x="181693" y="1546253"/>
          <a:ext cx="5458989" cy="5178050"/>
        </p:xfrm>
        <a:graphic>
          <a:graphicData uri="http://schemas.openxmlformats.org/drawingml/2006/table">
            <a:tbl>
              <a:tblPr/>
              <a:tblGrid>
                <a:gridCol w="532743">
                  <a:extLst>
                    <a:ext uri="{9D8B030D-6E8A-4147-A177-3AD203B41FA5}">
                      <a16:colId xmlns:a16="http://schemas.microsoft.com/office/drawing/2014/main" val="1979631450"/>
                    </a:ext>
                  </a:extLst>
                </a:gridCol>
                <a:gridCol w="679496">
                  <a:extLst>
                    <a:ext uri="{9D8B030D-6E8A-4147-A177-3AD203B41FA5}">
                      <a16:colId xmlns:a16="http://schemas.microsoft.com/office/drawing/2014/main" val="3573680326"/>
                    </a:ext>
                  </a:extLst>
                </a:gridCol>
                <a:gridCol w="736919">
                  <a:extLst>
                    <a:ext uri="{9D8B030D-6E8A-4147-A177-3AD203B41FA5}">
                      <a16:colId xmlns:a16="http://schemas.microsoft.com/office/drawing/2014/main" val="1385033116"/>
                    </a:ext>
                  </a:extLst>
                </a:gridCol>
                <a:gridCol w="918755">
                  <a:extLst>
                    <a:ext uri="{9D8B030D-6E8A-4147-A177-3AD203B41FA5}">
                      <a16:colId xmlns:a16="http://schemas.microsoft.com/office/drawing/2014/main" val="444226320"/>
                    </a:ext>
                  </a:extLst>
                </a:gridCol>
                <a:gridCol w="1138874">
                  <a:extLst>
                    <a:ext uri="{9D8B030D-6E8A-4147-A177-3AD203B41FA5}">
                      <a16:colId xmlns:a16="http://schemas.microsoft.com/office/drawing/2014/main" val="4086073369"/>
                    </a:ext>
                  </a:extLst>
                </a:gridCol>
                <a:gridCol w="1452201">
                  <a:extLst>
                    <a:ext uri="{9D8B030D-6E8A-4147-A177-3AD203B41FA5}">
                      <a16:colId xmlns:a16="http://schemas.microsoft.com/office/drawing/2014/main" val="1761396488"/>
                    </a:ext>
                  </a:extLst>
                </a:gridCol>
              </a:tblGrid>
              <a:tr h="576645">
                <a:tc>
                  <a:txBody>
                    <a:bodyPr/>
                    <a:lstStyle/>
                    <a:p>
                      <a:r>
                        <a:rPr lang="en-US" sz="1800" b="0" dirty="0">
                          <a:solidFill>
                            <a:srgbClr val="191B1F"/>
                          </a:solidFill>
                          <a:effectLst/>
                        </a:rPr>
                        <a:t>ID</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年龄</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有工作</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有自己的房子</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信贷情况</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b="0" dirty="0">
                          <a:solidFill>
                            <a:srgbClr val="191B1F"/>
                          </a:solidFill>
                          <a:effectLst/>
                        </a:rPr>
                        <a:t>是否发放贷款</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extLst>
                  <a:ext uri="{0D108BD9-81ED-4DB2-BD59-A6C34878D82A}">
                    <a16:rowId xmlns:a16="http://schemas.microsoft.com/office/drawing/2014/main" val="2976678042"/>
                  </a:ext>
                </a:extLst>
              </a:tr>
              <a:tr h="306760">
                <a:tc>
                  <a:txBody>
                    <a:bodyPr/>
                    <a:lstStyle/>
                    <a:p>
                      <a:r>
                        <a:rPr lang="en-US" altLang="zh-CN" sz="1800" b="0" dirty="0">
                          <a:solidFill>
                            <a:srgbClr val="191B1F"/>
                          </a:solidFill>
                          <a:effectLst/>
                        </a:rPr>
                        <a:t>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676293408"/>
                  </a:ext>
                </a:extLst>
              </a:tr>
              <a:tr h="306760">
                <a:tc>
                  <a:txBody>
                    <a:bodyPr/>
                    <a:lstStyle/>
                    <a:p>
                      <a:r>
                        <a:rPr lang="en-US" altLang="zh-CN" sz="1800" b="0">
                          <a:solidFill>
                            <a:srgbClr val="191B1F"/>
                          </a:solidFill>
                          <a:effectLst/>
                        </a:rPr>
                        <a:t>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392984631"/>
                  </a:ext>
                </a:extLst>
              </a:tr>
              <a:tr h="306760">
                <a:tc>
                  <a:txBody>
                    <a:bodyPr/>
                    <a:lstStyle/>
                    <a:p>
                      <a:r>
                        <a:rPr lang="en-US" altLang="zh-CN" sz="1800" b="0">
                          <a:solidFill>
                            <a:srgbClr val="191B1F"/>
                          </a:solidFill>
                          <a:effectLst/>
                        </a:rPr>
                        <a:t>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64053129"/>
                  </a:ext>
                </a:extLst>
              </a:tr>
              <a:tr h="306760">
                <a:tc>
                  <a:txBody>
                    <a:bodyPr/>
                    <a:lstStyle/>
                    <a:p>
                      <a:r>
                        <a:rPr lang="en-US" altLang="zh-CN" sz="1800" b="0">
                          <a:solidFill>
                            <a:srgbClr val="191B1F"/>
                          </a:solidFill>
                          <a:effectLst/>
                        </a:rPr>
                        <a:t>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38735248"/>
                  </a:ext>
                </a:extLst>
              </a:tr>
              <a:tr h="306760">
                <a:tc>
                  <a:txBody>
                    <a:bodyPr/>
                    <a:lstStyle/>
                    <a:p>
                      <a:r>
                        <a:rPr lang="en-US" altLang="zh-CN" sz="1800" b="0">
                          <a:solidFill>
                            <a:srgbClr val="191B1F"/>
                          </a:solidFill>
                          <a:effectLst/>
                        </a:rPr>
                        <a:t>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青年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742623857"/>
                  </a:ext>
                </a:extLst>
              </a:tr>
              <a:tr h="306760">
                <a:tc>
                  <a:txBody>
                    <a:bodyPr/>
                    <a:lstStyle/>
                    <a:p>
                      <a:r>
                        <a:rPr lang="en-US" altLang="zh-CN" sz="1800" b="0">
                          <a:solidFill>
                            <a:srgbClr val="191B1F"/>
                          </a:solidFill>
                          <a:effectLst/>
                        </a:rPr>
                        <a:t>6</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245152489"/>
                  </a:ext>
                </a:extLst>
              </a:tr>
              <a:tr h="306760">
                <a:tc>
                  <a:txBody>
                    <a:bodyPr/>
                    <a:lstStyle/>
                    <a:p>
                      <a:r>
                        <a:rPr lang="en-US" altLang="zh-CN" sz="1800" b="0">
                          <a:solidFill>
                            <a:srgbClr val="191B1F"/>
                          </a:solidFill>
                          <a:effectLst/>
                        </a:rPr>
                        <a:t>7</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878003"/>
                  </a:ext>
                </a:extLst>
              </a:tr>
              <a:tr h="306760">
                <a:tc>
                  <a:txBody>
                    <a:bodyPr/>
                    <a:lstStyle/>
                    <a:p>
                      <a:r>
                        <a:rPr lang="en-US" altLang="zh-CN" sz="1800" b="0">
                          <a:solidFill>
                            <a:srgbClr val="191B1F"/>
                          </a:solidFill>
                          <a:effectLst/>
                        </a:rPr>
                        <a:t>8</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608465622"/>
                  </a:ext>
                </a:extLst>
              </a:tr>
              <a:tr h="306760">
                <a:tc>
                  <a:txBody>
                    <a:bodyPr/>
                    <a:lstStyle/>
                    <a:p>
                      <a:r>
                        <a:rPr lang="en-US" altLang="zh-CN" sz="1800" b="0">
                          <a:solidFill>
                            <a:srgbClr val="191B1F"/>
                          </a:solidFill>
                          <a:effectLst/>
                        </a:rPr>
                        <a:t>9</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752564804"/>
                  </a:ext>
                </a:extLst>
              </a:tr>
              <a:tr h="306760">
                <a:tc>
                  <a:txBody>
                    <a:bodyPr/>
                    <a:lstStyle/>
                    <a:p>
                      <a:r>
                        <a:rPr lang="en-US" altLang="zh-CN" sz="1800" b="0">
                          <a:solidFill>
                            <a:srgbClr val="191B1F"/>
                          </a:solidFill>
                          <a:effectLst/>
                        </a:rPr>
                        <a:t>10</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中年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753514215"/>
                  </a:ext>
                </a:extLst>
              </a:tr>
              <a:tr h="306760">
                <a:tc>
                  <a:txBody>
                    <a:bodyPr/>
                    <a:lstStyle/>
                    <a:p>
                      <a:r>
                        <a:rPr lang="en-US" altLang="zh-CN" sz="1800" b="0">
                          <a:solidFill>
                            <a:srgbClr val="191B1F"/>
                          </a:solidFill>
                          <a:effectLst/>
                        </a:rPr>
                        <a:t>11</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solidFill>
                            <a:schemeClr val="tx1"/>
                          </a:solidFill>
                          <a:effectLst/>
                          <a:latin typeface="+mn-lt"/>
                          <a:ea typeface="+mn-ea"/>
                          <a:cs typeface="+mn-cs"/>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96519586"/>
                  </a:ext>
                </a:extLst>
              </a:tr>
              <a:tr h="306760">
                <a:tc>
                  <a:txBody>
                    <a:bodyPr/>
                    <a:lstStyle/>
                    <a:p>
                      <a:r>
                        <a:rPr lang="en-US" altLang="zh-CN" sz="1800" b="0">
                          <a:solidFill>
                            <a:srgbClr val="191B1F"/>
                          </a:solidFill>
                          <a:effectLst/>
                        </a:rPr>
                        <a:t>12</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685255592"/>
                  </a:ext>
                </a:extLst>
              </a:tr>
              <a:tr h="306760">
                <a:tc>
                  <a:txBody>
                    <a:bodyPr/>
                    <a:lstStyle/>
                    <a:p>
                      <a:r>
                        <a:rPr lang="en-US" altLang="zh-CN" sz="1800" b="0">
                          <a:solidFill>
                            <a:srgbClr val="191B1F"/>
                          </a:solidFill>
                          <a:effectLst/>
                        </a:rPr>
                        <a:t>13</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443300854"/>
                  </a:ext>
                </a:extLst>
              </a:tr>
              <a:tr h="306760">
                <a:tc>
                  <a:txBody>
                    <a:bodyPr/>
                    <a:lstStyle/>
                    <a:p>
                      <a:r>
                        <a:rPr lang="en-US" altLang="zh-CN" sz="1800" b="0">
                          <a:solidFill>
                            <a:srgbClr val="191B1F"/>
                          </a:solidFill>
                          <a:effectLst/>
                        </a:rPr>
                        <a:t>14</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非常好</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是</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211742831"/>
                  </a:ext>
                </a:extLst>
              </a:tr>
              <a:tr h="306760">
                <a:tc>
                  <a:txBody>
                    <a:bodyPr/>
                    <a:lstStyle/>
                    <a:p>
                      <a:r>
                        <a:rPr lang="en-US" altLang="zh-CN" sz="1800" b="0">
                          <a:solidFill>
                            <a:srgbClr val="191B1F"/>
                          </a:solidFill>
                          <a:effectLst/>
                        </a:rPr>
                        <a:t>15</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EBECED"/>
                    </a:solidFill>
                  </a:tcPr>
                </a:tc>
                <a:tc>
                  <a:txBody>
                    <a:bodyPr/>
                    <a:lstStyle/>
                    <a:p>
                      <a:r>
                        <a:rPr lang="zh-CN" altLang="en-US" sz="1800" dirty="0">
                          <a:effectLst/>
                        </a:rPr>
                        <a:t>老年</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一般</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tc>
                  <a:txBody>
                    <a:bodyPr/>
                    <a:lstStyle/>
                    <a:p>
                      <a:r>
                        <a:rPr lang="zh-CN" altLang="en-US" sz="1800" dirty="0">
                          <a:effectLst/>
                        </a:rPr>
                        <a:t>否</a:t>
                      </a:r>
                    </a:p>
                  </a:txBody>
                  <a:tcPr marL="73750" marR="73750" marT="18438" marB="18438" anchor="ctr">
                    <a:lnL w="7620" cap="flat" cmpd="sng" algn="ctr">
                      <a:solidFill>
                        <a:srgbClr val="C4C7CE"/>
                      </a:solidFill>
                      <a:prstDash val="solid"/>
                      <a:round/>
                      <a:headEnd type="none" w="med" len="med"/>
                      <a:tailEnd type="none" w="med" len="med"/>
                    </a:lnL>
                    <a:lnR w="7620" cap="flat" cmpd="sng" algn="ctr">
                      <a:solidFill>
                        <a:srgbClr val="C4C7CE"/>
                      </a:solidFill>
                      <a:prstDash val="solid"/>
                      <a:round/>
                      <a:headEnd type="none" w="med" len="med"/>
                      <a:tailEnd type="none" w="med" len="med"/>
                    </a:lnR>
                    <a:lnT w="7620" cap="flat" cmpd="sng" algn="ctr">
                      <a:solidFill>
                        <a:srgbClr val="C4C7CE"/>
                      </a:solidFill>
                      <a:prstDash val="solid"/>
                      <a:round/>
                      <a:headEnd type="none" w="med" len="med"/>
                      <a:tailEnd type="none" w="med" len="med"/>
                    </a:lnT>
                    <a:lnB w="7620"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39732691"/>
                  </a:ext>
                </a:extLst>
              </a:tr>
            </a:tbl>
          </a:graphicData>
        </a:graphic>
      </p:graphicFrame>
      <p:sp>
        <p:nvSpPr>
          <p:cNvPr id="2" name="矩形 1">
            <a:extLst>
              <a:ext uri="{FF2B5EF4-FFF2-40B4-BE49-F238E27FC236}">
                <a16:creationId xmlns:a16="http://schemas.microsoft.com/office/drawing/2014/main" id="{83478FC4-820A-4B67-AF9D-475AA51BFB4C}"/>
              </a:ext>
            </a:extLst>
          </p:cNvPr>
          <p:cNvSpPr/>
          <p:nvPr/>
        </p:nvSpPr>
        <p:spPr>
          <a:xfrm>
            <a:off x="314985" y="1000141"/>
            <a:ext cx="8444508" cy="393640"/>
          </a:xfrm>
          <a:prstGeom prst="rect">
            <a:avLst/>
          </a:prstGeom>
        </p:spPr>
        <p:txBody>
          <a:bodyPr wrap="square">
            <a:spAutoFit/>
          </a:bodyPr>
          <a:lstStyle/>
          <a:p>
            <a:r>
              <a:rPr lang="zh-CN" altLang="en-US" sz="1968" dirty="0"/>
              <a:t>作业</a:t>
            </a:r>
            <a:r>
              <a:rPr lang="en-US" altLang="zh-CN" sz="1968" dirty="0"/>
              <a:t>2</a:t>
            </a:r>
            <a:r>
              <a:rPr lang="zh-CN" altLang="en-US" sz="1968" dirty="0"/>
              <a:t>，基于</a:t>
            </a:r>
            <a:r>
              <a:rPr lang="en-US" altLang="zh-CN" sz="1968" dirty="0"/>
              <a:t>ID3</a:t>
            </a:r>
            <a:r>
              <a:rPr lang="zh-CN" altLang="en-US" sz="1968" dirty="0"/>
              <a:t>画出该表的决策树图，并给出步骤</a:t>
            </a:r>
            <a:endParaRPr lang="en-US" altLang="zh-CN" sz="1968" dirty="0"/>
          </a:p>
        </p:txBody>
      </p:sp>
    </p:spTree>
    <p:extLst>
      <p:ext uri="{BB962C8B-B14F-4D97-AF65-F5344CB8AC3E}">
        <p14:creationId xmlns:p14="http://schemas.microsoft.com/office/powerpoint/2010/main" val="394713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6619251" y="258337"/>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5007119" cy="459335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16275" y="1745794"/>
                <a:ext cx="3995966" cy="1754326"/>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定义一：什么是间隔（</a:t>
                </a:r>
                <a:r>
                  <a:rPr lang="en-US" altLang="zh-CN" dirty="0">
                    <a:latin typeface="宋体" panose="02010600030101010101" pitchFamily="2" charset="-122"/>
                    <a:ea typeface="宋体" panose="02010600030101010101" pitchFamily="2" charset="-122"/>
                  </a:rPr>
                  <a:t>margin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用途：体现两类数据的差异大小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假设超平面的方程为：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=0</m:t>
                    </m:r>
                  </m:oMath>
                </a14:m>
                <a:endParaRPr lang="zh-CN" altLang="zh-CN" dirty="0"/>
              </a:p>
              <a:p>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16275" y="1745794"/>
                <a:ext cx="3995966" cy="1754326"/>
              </a:xfrm>
              <a:prstGeom prst="rect">
                <a:avLst/>
              </a:prstGeom>
              <a:blipFill>
                <a:blip r:embed="rId5"/>
                <a:stretch>
                  <a:fillRect l="-1220" t="-1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239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FB81E5CC-42E0-44B8-B811-B536ABAFC6BC}"/>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CFA467A6-1685-466D-9A7B-123DB929E9D8}"/>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B6137DA-BD07-4C25-854B-BC3D1BD27F6C}"/>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A468A6E-6D7F-4FB3-B6BA-7FB6360E7615}"/>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2" name="矩形 1">
            <a:extLst>
              <a:ext uri="{FF2B5EF4-FFF2-40B4-BE49-F238E27FC236}">
                <a16:creationId xmlns:a16="http://schemas.microsoft.com/office/drawing/2014/main" id="{83478FC4-820A-4B67-AF9D-475AA51BFB4C}"/>
              </a:ext>
            </a:extLst>
          </p:cNvPr>
          <p:cNvSpPr/>
          <p:nvPr/>
        </p:nvSpPr>
        <p:spPr>
          <a:xfrm>
            <a:off x="109848" y="1400133"/>
            <a:ext cx="8444508" cy="393640"/>
          </a:xfrm>
          <a:prstGeom prst="rect">
            <a:avLst/>
          </a:prstGeom>
        </p:spPr>
        <p:txBody>
          <a:bodyPr wrap="square">
            <a:spAutoFit/>
          </a:bodyPr>
          <a:lstStyle/>
          <a:p>
            <a:r>
              <a:rPr lang="en-US" altLang="zh-CN" sz="1968" dirty="0"/>
              <a:t>ID3</a:t>
            </a:r>
            <a:r>
              <a:rPr lang="zh-CN" altLang="en-US" sz="1968" dirty="0"/>
              <a:t>算法</a:t>
            </a:r>
            <a:endParaRPr lang="en-US" altLang="zh-CN" sz="1968" dirty="0"/>
          </a:p>
        </p:txBody>
      </p:sp>
      <p:sp>
        <p:nvSpPr>
          <p:cNvPr id="3" name="矩形 2">
            <a:extLst>
              <a:ext uri="{FF2B5EF4-FFF2-40B4-BE49-F238E27FC236}">
                <a16:creationId xmlns:a16="http://schemas.microsoft.com/office/drawing/2014/main" id="{5FD17644-F90C-44B5-89F0-B0B522586ADC}"/>
              </a:ext>
            </a:extLst>
          </p:cNvPr>
          <p:cNvSpPr/>
          <p:nvPr/>
        </p:nvSpPr>
        <p:spPr>
          <a:xfrm>
            <a:off x="31758" y="1939894"/>
            <a:ext cx="9080485" cy="908400"/>
          </a:xfrm>
          <a:prstGeom prst="rect">
            <a:avLst/>
          </a:prstGeom>
        </p:spPr>
        <p:txBody>
          <a:bodyPr wrap="square">
            <a:spAutoFit/>
          </a:bodyPr>
          <a:lstStyle/>
          <a:p>
            <a:r>
              <a:rPr lang="zh-CN" altLang="en-US" sz="1771" dirty="0"/>
              <a:t></a:t>
            </a:r>
            <a:r>
              <a:rPr lang="en-US" altLang="zh-CN" sz="1771" dirty="0"/>
              <a:t>ID3</a:t>
            </a:r>
            <a:r>
              <a:rPr lang="zh-CN" altLang="en-US" sz="1771" dirty="0"/>
              <a:t>算法的基本思想是，以信息熵为度量，用于决策树 节点的属性选择，每次优先选取信息量最多的属性，亦即能使熵值变为最小的属性，以构造一颗熵值下降最快的决策树，到叶子节点处的熵值为</a:t>
            </a:r>
            <a:r>
              <a:rPr lang="en-US" altLang="zh-CN" sz="1771" dirty="0"/>
              <a:t>0</a:t>
            </a:r>
            <a:r>
              <a:rPr lang="zh-CN" altLang="en-US" sz="1771" dirty="0"/>
              <a:t>。此时，每个叶子 节点对应的实例集中的实例属于同一类</a:t>
            </a:r>
          </a:p>
        </p:txBody>
      </p:sp>
    </p:spTree>
    <p:extLst>
      <p:ext uri="{BB962C8B-B14F-4D97-AF65-F5344CB8AC3E}">
        <p14:creationId xmlns:p14="http://schemas.microsoft.com/office/powerpoint/2010/main" val="1896652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586649-C332-42A8-B36F-04145767EE94}"/>
              </a:ext>
            </a:extLst>
          </p:cNvPr>
          <p:cNvPicPr>
            <a:picLocks noChangeAspect="1"/>
          </p:cNvPicPr>
          <p:nvPr/>
        </p:nvPicPr>
        <p:blipFill>
          <a:blip r:embed="rId2"/>
          <a:stretch>
            <a:fillRect/>
          </a:stretch>
        </p:blipFill>
        <p:spPr>
          <a:xfrm>
            <a:off x="668245" y="1112231"/>
            <a:ext cx="7807510" cy="5218530"/>
          </a:xfrm>
          <a:prstGeom prst="rect">
            <a:avLst/>
          </a:prstGeom>
        </p:spPr>
      </p:pic>
      <p:pic>
        <p:nvPicPr>
          <p:cNvPr id="5" name="图片 4" descr="素材G">
            <a:extLst>
              <a:ext uri="{FF2B5EF4-FFF2-40B4-BE49-F238E27FC236}">
                <a16:creationId xmlns:a16="http://schemas.microsoft.com/office/drawing/2014/main" id="{D8825617-3B03-4A41-94D0-D46374F7479C}"/>
              </a:ext>
            </a:extLst>
          </p:cNvPr>
          <p:cNvPicPr>
            <a:picLocks noChangeAspect="1"/>
          </p:cNvPicPr>
          <p:nvPr/>
        </p:nvPicPr>
        <p:blipFill>
          <a:blip r:embed="rId3"/>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142C83A9-E1B1-482D-8DD0-C7EFE50F0F26}"/>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97F296AF-9143-46A1-A33B-571C02586BE1}"/>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6DE5E6B-77F0-4618-8213-785CBC70FDE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Tree>
    <p:extLst>
      <p:ext uri="{BB962C8B-B14F-4D97-AF65-F5344CB8AC3E}">
        <p14:creationId xmlns:p14="http://schemas.microsoft.com/office/powerpoint/2010/main" val="15079443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D01D42-693F-4B8D-B016-311A81BF3AB3}"/>
              </a:ext>
            </a:extLst>
          </p:cNvPr>
          <p:cNvPicPr>
            <a:picLocks noChangeAspect="1"/>
          </p:cNvPicPr>
          <p:nvPr/>
        </p:nvPicPr>
        <p:blipFill>
          <a:blip r:embed="rId2"/>
          <a:stretch>
            <a:fillRect/>
          </a:stretch>
        </p:blipFill>
        <p:spPr>
          <a:xfrm>
            <a:off x="1359736" y="2235222"/>
            <a:ext cx="5706217" cy="683996"/>
          </a:xfrm>
          <a:prstGeom prst="rect">
            <a:avLst/>
          </a:prstGeom>
        </p:spPr>
      </p:pic>
      <p:pic>
        <p:nvPicPr>
          <p:cNvPr id="5" name="图片 4" descr="素材G">
            <a:extLst>
              <a:ext uri="{FF2B5EF4-FFF2-40B4-BE49-F238E27FC236}">
                <a16:creationId xmlns:a16="http://schemas.microsoft.com/office/drawing/2014/main" id="{5CB8BAE0-9604-48C5-8DE9-23798246F67E}"/>
              </a:ext>
            </a:extLst>
          </p:cNvPr>
          <p:cNvPicPr>
            <a:picLocks noChangeAspect="1"/>
          </p:cNvPicPr>
          <p:nvPr/>
        </p:nvPicPr>
        <p:blipFill>
          <a:blip r:embed="rId3"/>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34C36A39-D1D2-4C8D-A386-3B2FD4A2289A}"/>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9FA82A83-9D88-4A37-8D5D-39186EAE3518}"/>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66FF6B8-04AF-4507-97A6-756B0D5AC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2C9B1046-174A-4F96-8CF9-AA738AC579DD}"/>
              </a:ext>
            </a:extLst>
          </p:cNvPr>
          <p:cNvSpPr/>
          <p:nvPr/>
        </p:nvSpPr>
        <p:spPr>
          <a:xfrm>
            <a:off x="258574" y="1105449"/>
            <a:ext cx="4067613" cy="514760"/>
          </a:xfrm>
          <a:prstGeom prst="rect">
            <a:avLst/>
          </a:prstGeom>
        </p:spPr>
        <p:txBody>
          <a:bodyPr wrap="none">
            <a:spAutoFit/>
          </a:bodyPr>
          <a:lstStyle/>
          <a:p>
            <a:r>
              <a:rPr lang="zh-CN" altLang="en-US" sz="2755" b="1" dirty="0">
                <a:latin typeface="Microsoft YaHei" panose="020B0503020204020204" pitchFamily="34" charset="-122"/>
                <a:ea typeface="Microsoft YaHei" panose="020B0503020204020204" pitchFamily="34" charset="-122"/>
              </a:rPr>
              <a:t>信息增益比计算公式如下</a:t>
            </a:r>
            <a:endParaRPr lang="zh-CN" altLang="en-US" sz="2755" dirty="0"/>
          </a:p>
        </p:txBody>
      </p:sp>
    </p:spTree>
    <p:extLst>
      <p:ext uri="{BB962C8B-B14F-4D97-AF65-F5344CB8AC3E}">
        <p14:creationId xmlns:p14="http://schemas.microsoft.com/office/powerpoint/2010/main" val="35759280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5CB8BAE0-9604-48C5-8DE9-23798246F67E}"/>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34C36A39-D1D2-4C8D-A386-3B2FD4A2289A}"/>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9FA82A83-9D88-4A37-8D5D-39186EAE3518}"/>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66FF6B8-04AF-4507-97A6-756B0D5AC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0" name="矩形 9">
            <a:extLst>
              <a:ext uri="{FF2B5EF4-FFF2-40B4-BE49-F238E27FC236}">
                <a16:creationId xmlns:a16="http://schemas.microsoft.com/office/drawing/2014/main" id="{C806F686-8EC5-4FB7-8092-73203414E3D1}"/>
              </a:ext>
            </a:extLst>
          </p:cNvPr>
          <p:cNvSpPr/>
          <p:nvPr/>
        </p:nvSpPr>
        <p:spPr>
          <a:xfrm>
            <a:off x="2910957" y="1300578"/>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91270B84-0271-47CE-B9AE-D091F52EB807}"/>
              </a:ext>
            </a:extLst>
          </p:cNvPr>
          <p:cNvSpPr/>
          <p:nvPr/>
        </p:nvSpPr>
        <p:spPr>
          <a:xfrm>
            <a:off x="1902092" y="2437999"/>
            <a:ext cx="5057082" cy="1180920"/>
          </a:xfrm>
          <a:prstGeom prst="rect">
            <a:avLst/>
          </a:prstGeom>
        </p:spPr>
        <p:txBody>
          <a:bodyPr wrap="square">
            <a:spAutoFit/>
          </a:bodyPr>
          <a:lstStyle/>
          <a:p>
            <a:pPr algn="just">
              <a:spcAft>
                <a:spcPts val="3788"/>
              </a:spcAft>
            </a:pPr>
            <a:r>
              <a:rPr lang="zh-CN" altLang="en-US" sz="2361" b="1" dirty="0">
                <a:latin typeface="Microsoft YaHei" panose="020B0503020204020204" pitchFamily="34" charset="-122"/>
                <a:ea typeface="Microsoft YaHei" panose="020B0503020204020204" pitchFamily="34" charset="-122"/>
              </a:rPr>
              <a:t>利用决策树算法，往往训练集的精度能达到</a:t>
            </a:r>
            <a:r>
              <a:rPr lang="en-US" altLang="zh-CN" sz="2361" b="1" dirty="0">
                <a:latin typeface="Microsoft YaHei" panose="020B0503020204020204" pitchFamily="34" charset="-122"/>
                <a:ea typeface="Microsoft YaHei" panose="020B0503020204020204" pitchFamily="34" charset="-122"/>
              </a:rPr>
              <a:t>100%</a:t>
            </a:r>
            <a:r>
              <a:rPr lang="zh-CN" altLang="en-US" sz="2361" b="1" dirty="0">
                <a:latin typeface="Microsoft YaHei" panose="020B0503020204020204" pitchFamily="34" charset="-122"/>
                <a:ea typeface="Microsoft YaHei" panose="020B0503020204020204" pitchFamily="34" charset="-122"/>
              </a:rPr>
              <a:t>，但是针对于未知的测试集效果并不好</a:t>
            </a:r>
            <a:endParaRPr lang="zh-TW" altLang="en-US" sz="2361"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85279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5CB8BAE0-9604-48C5-8DE9-23798246F67E}"/>
              </a:ext>
            </a:extLst>
          </p:cNvPr>
          <p:cNvPicPr>
            <a:picLocks noChangeAspect="1"/>
          </p:cNvPicPr>
          <p:nvPr/>
        </p:nvPicPr>
        <p:blipFill>
          <a:blip r:embed="rId2"/>
          <a:stretch>
            <a:fillRect/>
          </a:stretch>
        </p:blipFill>
        <p:spPr>
          <a:xfrm>
            <a:off x="31758" y="-13962"/>
            <a:ext cx="3154228" cy="722409"/>
          </a:xfrm>
          <a:prstGeom prst="rect">
            <a:avLst/>
          </a:prstGeom>
        </p:spPr>
      </p:pic>
      <p:pic>
        <p:nvPicPr>
          <p:cNvPr id="6" name="图片 5">
            <a:extLst>
              <a:ext uri="{FF2B5EF4-FFF2-40B4-BE49-F238E27FC236}">
                <a16:creationId xmlns:a16="http://schemas.microsoft.com/office/drawing/2014/main" id="{34C36A39-D1D2-4C8D-A386-3B2FD4A2289A}"/>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9FA82A83-9D88-4A37-8D5D-39186EAE3518}"/>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E66FF6B8-04AF-4507-97A6-756B0D5AC14B}"/>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0" name="矩形 9">
            <a:extLst>
              <a:ext uri="{FF2B5EF4-FFF2-40B4-BE49-F238E27FC236}">
                <a16:creationId xmlns:a16="http://schemas.microsoft.com/office/drawing/2014/main" id="{C806F686-8EC5-4FB7-8092-73203414E3D1}"/>
              </a:ext>
            </a:extLst>
          </p:cNvPr>
          <p:cNvSpPr/>
          <p:nvPr/>
        </p:nvSpPr>
        <p:spPr>
          <a:xfrm>
            <a:off x="2910957" y="1300578"/>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91270B84-0271-47CE-B9AE-D091F52EB807}"/>
              </a:ext>
            </a:extLst>
          </p:cNvPr>
          <p:cNvSpPr/>
          <p:nvPr/>
        </p:nvSpPr>
        <p:spPr>
          <a:xfrm>
            <a:off x="31757" y="2194436"/>
            <a:ext cx="9080486" cy="817560"/>
          </a:xfrm>
          <a:prstGeom prst="rect">
            <a:avLst/>
          </a:prstGeom>
        </p:spPr>
        <p:txBody>
          <a:bodyPr wrap="square">
            <a:spAutoFit/>
          </a:bodyPr>
          <a:lstStyle/>
          <a:p>
            <a:pPr algn="just">
              <a:spcAft>
                <a:spcPts val="3788"/>
              </a:spcAft>
            </a:pPr>
            <a:r>
              <a:rPr lang="zh-CN" altLang="en-US" sz="2361" b="1" dirty="0">
                <a:latin typeface="Microsoft YaHei" panose="020B0503020204020204" pitchFamily="34" charset="-122"/>
                <a:ea typeface="Microsoft YaHei" panose="020B0503020204020204" pitchFamily="34" charset="-122"/>
              </a:rPr>
              <a:t>利用决策树算法，往往训练集的精度能达到</a:t>
            </a:r>
            <a:r>
              <a:rPr lang="en-US" altLang="zh-CN" sz="2361" b="1" dirty="0">
                <a:latin typeface="Microsoft YaHei" panose="020B0503020204020204" pitchFamily="34" charset="-122"/>
                <a:ea typeface="Microsoft YaHei" panose="020B0503020204020204" pitchFamily="34" charset="-122"/>
              </a:rPr>
              <a:t>100%</a:t>
            </a:r>
            <a:r>
              <a:rPr lang="zh-CN" altLang="en-US" sz="2361" b="1" dirty="0">
                <a:latin typeface="Microsoft YaHei" panose="020B0503020204020204" pitchFamily="34" charset="-122"/>
                <a:ea typeface="Microsoft YaHei" panose="020B0503020204020204" pitchFamily="34" charset="-122"/>
              </a:rPr>
              <a:t>，但是针对于未知的测试集效果并不好</a:t>
            </a:r>
            <a:r>
              <a:rPr lang="en-US" altLang="zh-CN" sz="2361" b="1" dirty="0">
                <a:solidFill>
                  <a:srgbClr val="FF0000"/>
                </a:solidFill>
                <a:highlight>
                  <a:srgbClr val="FFFF00"/>
                </a:highlight>
                <a:latin typeface="Microsoft YaHei" panose="020B0503020204020204" pitchFamily="34" charset="-122"/>
                <a:ea typeface="Microsoft YaHei" panose="020B0503020204020204" pitchFamily="34" charset="-122"/>
              </a:rPr>
              <a:t>---</a:t>
            </a:r>
            <a:r>
              <a:rPr lang="zh-CN" altLang="en-US" sz="2361" b="1" dirty="0">
                <a:solidFill>
                  <a:srgbClr val="FF0000"/>
                </a:solidFill>
                <a:highlight>
                  <a:srgbClr val="FFFF00"/>
                </a:highlight>
                <a:latin typeface="Microsoft YaHei" panose="020B0503020204020204" pitchFamily="34" charset="-122"/>
                <a:ea typeface="Microsoft YaHei" panose="020B0503020204020204" pitchFamily="34" charset="-122"/>
              </a:rPr>
              <a:t>很容易发生过拟合</a:t>
            </a:r>
            <a:endParaRPr lang="zh-TW" altLang="en-US" sz="2361" b="1" dirty="0">
              <a:solidFill>
                <a:srgbClr val="FF0000"/>
              </a:solidFill>
              <a:highlight>
                <a:srgbClr val="FFFF00"/>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03956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8B5647AF-6EBC-4E8B-BB69-CF8EDD8F9766}"/>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9A59D5B4-D800-4E58-BE3B-B0B2BC6C8DE3}"/>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80CD47F9-4338-455C-9046-6CC24B7DB128}"/>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83C6D984-E287-4CF4-85E1-ED2B5BB3E05C}"/>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8EE4A1C3-4B0D-4312-B751-202B99DDA227}"/>
              </a:ext>
            </a:extLst>
          </p:cNvPr>
          <p:cNvSpPr/>
          <p:nvPr/>
        </p:nvSpPr>
        <p:spPr>
          <a:xfrm>
            <a:off x="2910958" y="860919"/>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A0D9638-7BA0-4737-9E9C-2D4B293DAD0E}"/>
              </a:ext>
            </a:extLst>
          </p:cNvPr>
          <p:cNvSpPr/>
          <p:nvPr/>
        </p:nvSpPr>
        <p:spPr>
          <a:xfrm>
            <a:off x="31758" y="1754777"/>
            <a:ext cx="9080486" cy="2036330"/>
          </a:xfrm>
          <a:prstGeom prst="rect">
            <a:avLst/>
          </a:prstGeom>
        </p:spPr>
        <p:txBody>
          <a:bodyPr wrap="square">
            <a:spAutoFit/>
          </a:bodyPr>
          <a:lstStyle/>
          <a:p>
            <a:pPr algn="just">
              <a:spcAft>
                <a:spcPts val="3788"/>
              </a:spcAft>
            </a:pPr>
            <a:r>
              <a:rPr lang="zh-CN" altLang="en-US" sz="2361" b="1" dirty="0">
                <a:latin typeface="Microsoft YaHei" panose="020B0503020204020204" pitchFamily="34" charset="-122"/>
                <a:ea typeface="Microsoft YaHei" panose="020B0503020204020204" pitchFamily="34" charset="-122"/>
              </a:rPr>
              <a:t>利用决策树算法，往往训练集的精度能达到</a:t>
            </a:r>
            <a:r>
              <a:rPr lang="en-US" altLang="zh-CN" sz="2361" b="1" dirty="0">
                <a:latin typeface="Microsoft YaHei" panose="020B0503020204020204" pitchFamily="34" charset="-122"/>
                <a:ea typeface="Microsoft YaHei" panose="020B0503020204020204" pitchFamily="34" charset="-122"/>
              </a:rPr>
              <a:t>100%</a:t>
            </a:r>
            <a:r>
              <a:rPr lang="zh-CN" altLang="en-US" sz="2361" b="1" dirty="0">
                <a:latin typeface="Microsoft YaHei" panose="020B0503020204020204" pitchFamily="34" charset="-122"/>
                <a:ea typeface="Microsoft YaHei" panose="020B0503020204020204" pitchFamily="34" charset="-122"/>
              </a:rPr>
              <a:t>，但是针对于未知的测试集效果并不好</a:t>
            </a:r>
            <a:r>
              <a:rPr lang="en-US" altLang="zh-CN" sz="2361" b="1" dirty="0">
                <a:solidFill>
                  <a:srgbClr val="FF0000"/>
                </a:solidFill>
                <a:highlight>
                  <a:srgbClr val="FFFF00"/>
                </a:highlight>
                <a:latin typeface="Microsoft YaHei" panose="020B0503020204020204" pitchFamily="34" charset="-122"/>
                <a:ea typeface="Microsoft YaHei" panose="020B0503020204020204" pitchFamily="34" charset="-122"/>
              </a:rPr>
              <a:t>---</a:t>
            </a:r>
            <a:r>
              <a:rPr lang="zh-CN" altLang="en-US" sz="2361" b="1" dirty="0">
                <a:solidFill>
                  <a:srgbClr val="FF0000"/>
                </a:solidFill>
                <a:highlight>
                  <a:srgbClr val="FFFF00"/>
                </a:highlight>
                <a:latin typeface="Microsoft YaHei" panose="020B0503020204020204" pitchFamily="34" charset="-122"/>
                <a:ea typeface="Microsoft YaHei" panose="020B0503020204020204" pitchFamily="34" charset="-122"/>
              </a:rPr>
              <a:t>很容易发生过拟合</a:t>
            </a:r>
            <a:endParaRPr lang="en-US" altLang="zh-CN" sz="2361" b="1" dirty="0">
              <a:solidFill>
                <a:srgbClr val="FF0000"/>
              </a:solidFill>
              <a:highlight>
                <a:srgbClr val="FFFF00"/>
              </a:highlight>
              <a:latin typeface="Microsoft YaHei" panose="020B0503020204020204" pitchFamily="34" charset="-122"/>
              <a:ea typeface="Microsoft YaHei" panose="020B0503020204020204" pitchFamily="34" charset="-122"/>
            </a:endParaRPr>
          </a:p>
          <a:p>
            <a:pPr algn="just">
              <a:spcAft>
                <a:spcPts val="3788"/>
              </a:spcAft>
            </a:pPr>
            <a:r>
              <a:rPr lang="zh-CN" altLang="en-US" sz="2361" b="1" dirty="0">
                <a:solidFill>
                  <a:srgbClr val="FF0000"/>
                </a:solidFill>
                <a:highlight>
                  <a:srgbClr val="FFFF00"/>
                </a:highlight>
                <a:latin typeface="Microsoft YaHei" panose="020B0503020204020204" pitchFamily="34" charset="-122"/>
                <a:ea typeface="Microsoft YaHei" panose="020B0503020204020204" pitchFamily="34" charset="-122"/>
              </a:rPr>
              <a:t>出现该原因在于</a:t>
            </a:r>
            <a:r>
              <a:rPr lang="en-US" altLang="zh-CN" sz="2361" b="1" dirty="0">
                <a:solidFill>
                  <a:srgbClr val="FF0000"/>
                </a:solidFill>
                <a:highlight>
                  <a:srgbClr val="FFFF00"/>
                </a:highlight>
                <a:latin typeface="Microsoft YaHei" panose="020B0503020204020204" pitchFamily="34" charset="-122"/>
                <a:ea typeface="Microsoft YaHei" panose="020B0503020204020204" pitchFamily="34" charset="-122"/>
              </a:rPr>
              <a:t>1</a:t>
            </a:r>
            <a:r>
              <a:rPr lang="zh-CN" altLang="en-US" sz="2361" b="1" dirty="0">
                <a:solidFill>
                  <a:srgbClr val="FF0000"/>
                </a:solidFill>
                <a:highlight>
                  <a:srgbClr val="FFFF00"/>
                </a:highlight>
                <a:latin typeface="Microsoft YaHei" panose="020B0503020204020204" pitchFamily="34" charset="-122"/>
                <a:ea typeface="Microsoft YaHei" panose="020B0503020204020204" pitchFamily="34" charset="-122"/>
              </a:rPr>
              <a:t>：过于关注把训练集分的准确，使得构建的决策树过于复杂</a:t>
            </a:r>
            <a:endParaRPr lang="en-US" altLang="zh-CN" sz="2361" b="1" dirty="0">
              <a:solidFill>
                <a:srgbClr val="FF0000"/>
              </a:solidFill>
              <a:highlight>
                <a:srgbClr val="FFFF00"/>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9063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FBD1B110-E527-4315-B408-2BC9AD2F3E49}"/>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3A1852FE-FF6A-433D-AFA2-D2015D130F56}"/>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4B8649C7-632D-41D1-85A5-140E0CFB0CD0}"/>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2A6AA36B-8631-472B-B130-5882F3199579}"/>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4EE14179-2B4A-4028-B5CE-55C0066EB0DF}"/>
              </a:ext>
            </a:extLst>
          </p:cNvPr>
          <p:cNvSpPr/>
          <p:nvPr/>
        </p:nvSpPr>
        <p:spPr>
          <a:xfrm>
            <a:off x="2910958" y="860919"/>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a16="http://schemas.microsoft.com/office/drawing/2014/main" id="{9FBEB585-9BB7-4A44-934D-52C0711AD646}"/>
              </a:ext>
            </a:extLst>
          </p:cNvPr>
          <p:cNvSpPr/>
          <p:nvPr/>
        </p:nvSpPr>
        <p:spPr>
          <a:xfrm>
            <a:off x="2010611" y="2149557"/>
            <a:ext cx="690287" cy="654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endParaRPr lang="zh-CN" altLang="en-US" sz="1771" dirty="0"/>
          </a:p>
        </p:txBody>
      </p:sp>
      <p:sp>
        <p:nvSpPr>
          <p:cNvPr id="10" name="椭圆 9">
            <a:extLst>
              <a:ext uri="{FF2B5EF4-FFF2-40B4-BE49-F238E27FC236}">
                <a16:creationId xmlns:a16="http://schemas.microsoft.com/office/drawing/2014/main" id="{28209598-D993-4BE6-A565-287DDF2F5A2F}"/>
              </a:ext>
            </a:extLst>
          </p:cNvPr>
          <p:cNvSpPr/>
          <p:nvPr/>
        </p:nvSpPr>
        <p:spPr>
          <a:xfrm>
            <a:off x="1041609" y="3039706"/>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1" name="椭圆 10">
            <a:extLst>
              <a:ext uri="{FF2B5EF4-FFF2-40B4-BE49-F238E27FC236}">
                <a16:creationId xmlns:a16="http://schemas.microsoft.com/office/drawing/2014/main" id="{017315D0-4F7E-44B2-8B42-2ABE0FB8FEF9}"/>
              </a:ext>
            </a:extLst>
          </p:cNvPr>
          <p:cNvSpPr/>
          <p:nvPr/>
        </p:nvSpPr>
        <p:spPr>
          <a:xfrm>
            <a:off x="2819070" y="2974362"/>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2" name="椭圆 11">
            <a:extLst>
              <a:ext uri="{FF2B5EF4-FFF2-40B4-BE49-F238E27FC236}">
                <a16:creationId xmlns:a16="http://schemas.microsoft.com/office/drawing/2014/main" id="{34F66248-76F4-49D9-AAB0-21D0451E8961}"/>
              </a:ext>
            </a:extLst>
          </p:cNvPr>
          <p:cNvSpPr/>
          <p:nvPr/>
        </p:nvSpPr>
        <p:spPr>
          <a:xfrm>
            <a:off x="3738676" y="3744033"/>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5" name="椭圆 14">
            <a:extLst>
              <a:ext uri="{FF2B5EF4-FFF2-40B4-BE49-F238E27FC236}">
                <a16:creationId xmlns:a16="http://schemas.microsoft.com/office/drawing/2014/main" id="{28C14714-341B-4AD2-89AB-A8A8EBB2DE79}"/>
              </a:ext>
            </a:extLst>
          </p:cNvPr>
          <p:cNvSpPr/>
          <p:nvPr/>
        </p:nvSpPr>
        <p:spPr>
          <a:xfrm>
            <a:off x="2355754" y="3738430"/>
            <a:ext cx="690287"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6" name="椭圆 15">
            <a:extLst>
              <a:ext uri="{FF2B5EF4-FFF2-40B4-BE49-F238E27FC236}">
                <a16:creationId xmlns:a16="http://schemas.microsoft.com/office/drawing/2014/main" id="{1F4679AB-9207-43D2-A464-A9D294EA20C7}"/>
              </a:ext>
            </a:extLst>
          </p:cNvPr>
          <p:cNvSpPr/>
          <p:nvPr/>
        </p:nvSpPr>
        <p:spPr>
          <a:xfrm>
            <a:off x="80698" y="3885818"/>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7" name="椭圆 16">
            <a:extLst>
              <a:ext uri="{FF2B5EF4-FFF2-40B4-BE49-F238E27FC236}">
                <a16:creationId xmlns:a16="http://schemas.microsoft.com/office/drawing/2014/main" id="{711B3235-468F-47F6-A6C6-595D15E81A57}"/>
              </a:ext>
            </a:extLst>
          </p:cNvPr>
          <p:cNvSpPr/>
          <p:nvPr/>
        </p:nvSpPr>
        <p:spPr>
          <a:xfrm>
            <a:off x="1162278" y="3890211"/>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p>
        </p:txBody>
      </p:sp>
      <p:cxnSp>
        <p:nvCxnSpPr>
          <p:cNvPr id="19" name="直接箭头连接符 18">
            <a:extLst>
              <a:ext uri="{FF2B5EF4-FFF2-40B4-BE49-F238E27FC236}">
                <a16:creationId xmlns:a16="http://schemas.microsoft.com/office/drawing/2014/main" id="{AE95107B-1BC3-43B7-BBBF-F156877B6A43}"/>
              </a:ext>
            </a:extLst>
          </p:cNvPr>
          <p:cNvCxnSpPr>
            <a:stCxn id="9" idx="3"/>
            <a:endCxn id="10" idx="7"/>
          </p:cNvCxnSpPr>
          <p:nvPr/>
        </p:nvCxnSpPr>
        <p:spPr>
          <a:xfrm flipH="1">
            <a:off x="1705578" y="2708131"/>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E80C831-085F-41D6-AC5A-6E2717AE330F}"/>
              </a:ext>
            </a:extLst>
          </p:cNvPr>
          <p:cNvCxnSpPr>
            <a:cxnSpLocks/>
          </p:cNvCxnSpPr>
          <p:nvPr/>
        </p:nvCxnSpPr>
        <p:spPr>
          <a:xfrm flipH="1">
            <a:off x="667012" y="3470119"/>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D7366CC-9F3C-4A38-8403-F5B2F8FDD294}"/>
              </a:ext>
            </a:extLst>
          </p:cNvPr>
          <p:cNvCxnSpPr>
            <a:cxnSpLocks/>
            <a:stCxn id="10" idx="4"/>
            <a:endCxn id="17" idx="0"/>
          </p:cNvCxnSpPr>
          <p:nvPr/>
        </p:nvCxnSpPr>
        <p:spPr>
          <a:xfrm>
            <a:off x="1430553" y="3623616"/>
            <a:ext cx="120669" cy="26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77C5FA5-684C-4C54-9EB6-EB92A8192246}"/>
              </a:ext>
            </a:extLst>
          </p:cNvPr>
          <p:cNvCxnSpPr>
            <a:cxnSpLocks/>
          </p:cNvCxnSpPr>
          <p:nvPr/>
        </p:nvCxnSpPr>
        <p:spPr>
          <a:xfrm flipH="1">
            <a:off x="2700898" y="3470119"/>
            <a:ext cx="345144" cy="2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853152E-C72D-4F4D-B41D-DA4AA0C4EFF5}"/>
              </a:ext>
            </a:extLst>
          </p:cNvPr>
          <p:cNvCxnSpPr>
            <a:cxnSpLocks/>
          </p:cNvCxnSpPr>
          <p:nvPr/>
        </p:nvCxnSpPr>
        <p:spPr>
          <a:xfrm>
            <a:off x="2553156" y="2761911"/>
            <a:ext cx="350129" cy="30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7EFFC70-A8FA-4A5D-A687-BCBC9D002AA8}"/>
              </a:ext>
            </a:extLst>
          </p:cNvPr>
          <p:cNvCxnSpPr>
            <a:cxnSpLocks/>
            <a:stCxn id="11" idx="5"/>
            <a:endCxn id="12" idx="1"/>
          </p:cNvCxnSpPr>
          <p:nvPr/>
        </p:nvCxnSpPr>
        <p:spPr>
          <a:xfrm>
            <a:off x="3342897" y="3528534"/>
            <a:ext cx="485654" cy="31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3809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FBD1B110-E527-4315-B408-2BC9AD2F3E49}"/>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3A1852FE-FF6A-433D-AFA2-D2015D130F56}"/>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4B8649C7-632D-41D1-85A5-140E0CFB0CD0}"/>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2A6AA36B-8631-472B-B130-5882F3199579}"/>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4EE14179-2B4A-4028-B5CE-55C0066EB0DF}"/>
              </a:ext>
            </a:extLst>
          </p:cNvPr>
          <p:cNvSpPr/>
          <p:nvPr/>
        </p:nvSpPr>
        <p:spPr>
          <a:xfrm>
            <a:off x="2910958" y="860919"/>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a16="http://schemas.microsoft.com/office/drawing/2014/main" id="{9FBEB585-9BB7-4A44-934D-52C0711AD646}"/>
              </a:ext>
            </a:extLst>
          </p:cNvPr>
          <p:cNvSpPr/>
          <p:nvPr/>
        </p:nvSpPr>
        <p:spPr>
          <a:xfrm>
            <a:off x="2010611" y="2149557"/>
            <a:ext cx="690287" cy="654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endParaRPr lang="zh-CN" altLang="en-US" sz="1771" dirty="0"/>
          </a:p>
        </p:txBody>
      </p:sp>
      <p:sp>
        <p:nvSpPr>
          <p:cNvPr id="10" name="椭圆 9">
            <a:extLst>
              <a:ext uri="{FF2B5EF4-FFF2-40B4-BE49-F238E27FC236}">
                <a16:creationId xmlns:a16="http://schemas.microsoft.com/office/drawing/2014/main" id="{28209598-D993-4BE6-A565-287DDF2F5A2F}"/>
              </a:ext>
            </a:extLst>
          </p:cNvPr>
          <p:cNvSpPr/>
          <p:nvPr/>
        </p:nvSpPr>
        <p:spPr>
          <a:xfrm>
            <a:off x="1041609" y="3039706"/>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1" name="椭圆 10">
            <a:extLst>
              <a:ext uri="{FF2B5EF4-FFF2-40B4-BE49-F238E27FC236}">
                <a16:creationId xmlns:a16="http://schemas.microsoft.com/office/drawing/2014/main" id="{017315D0-4F7E-44B2-8B42-2ABE0FB8FEF9}"/>
              </a:ext>
            </a:extLst>
          </p:cNvPr>
          <p:cNvSpPr/>
          <p:nvPr/>
        </p:nvSpPr>
        <p:spPr>
          <a:xfrm>
            <a:off x="2819070" y="2974362"/>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2" name="椭圆 11">
            <a:extLst>
              <a:ext uri="{FF2B5EF4-FFF2-40B4-BE49-F238E27FC236}">
                <a16:creationId xmlns:a16="http://schemas.microsoft.com/office/drawing/2014/main" id="{34F66248-76F4-49D9-AAB0-21D0451E8961}"/>
              </a:ext>
            </a:extLst>
          </p:cNvPr>
          <p:cNvSpPr/>
          <p:nvPr/>
        </p:nvSpPr>
        <p:spPr>
          <a:xfrm>
            <a:off x="3738676" y="3744033"/>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5" name="椭圆 14">
            <a:extLst>
              <a:ext uri="{FF2B5EF4-FFF2-40B4-BE49-F238E27FC236}">
                <a16:creationId xmlns:a16="http://schemas.microsoft.com/office/drawing/2014/main" id="{28C14714-341B-4AD2-89AB-A8A8EBB2DE79}"/>
              </a:ext>
            </a:extLst>
          </p:cNvPr>
          <p:cNvSpPr/>
          <p:nvPr/>
        </p:nvSpPr>
        <p:spPr>
          <a:xfrm>
            <a:off x="2355754" y="3738430"/>
            <a:ext cx="690287"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6" name="椭圆 15">
            <a:extLst>
              <a:ext uri="{FF2B5EF4-FFF2-40B4-BE49-F238E27FC236}">
                <a16:creationId xmlns:a16="http://schemas.microsoft.com/office/drawing/2014/main" id="{1F4679AB-9207-43D2-A464-A9D294EA20C7}"/>
              </a:ext>
            </a:extLst>
          </p:cNvPr>
          <p:cNvSpPr/>
          <p:nvPr/>
        </p:nvSpPr>
        <p:spPr>
          <a:xfrm>
            <a:off x="80698" y="3885818"/>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7" name="椭圆 16">
            <a:extLst>
              <a:ext uri="{FF2B5EF4-FFF2-40B4-BE49-F238E27FC236}">
                <a16:creationId xmlns:a16="http://schemas.microsoft.com/office/drawing/2014/main" id="{711B3235-468F-47F6-A6C6-595D15E81A57}"/>
              </a:ext>
            </a:extLst>
          </p:cNvPr>
          <p:cNvSpPr/>
          <p:nvPr/>
        </p:nvSpPr>
        <p:spPr>
          <a:xfrm>
            <a:off x="1162278" y="3890211"/>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p>
        </p:txBody>
      </p:sp>
      <p:cxnSp>
        <p:nvCxnSpPr>
          <p:cNvPr id="19" name="直接箭头连接符 18">
            <a:extLst>
              <a:ext uri="{FF2B5EF4-FFF2-40B4-BE49-F238E27FC236}">
                <a16:creationId xmlns:a16="http://schemas.microsoft.com/office/drawing/2014/main" id="{AE95107B-1BC3-43B7-BBBF-F156877B6A43}"/>
              </a:ext>
            </a:extLst>
          </p:cNvPr>
          <p:cNvCxnSpPr>
            <a:stCxn id="9" idx="3"/>
            <a:endCxn id="10" idx="7"/>
          </p:cNvCxnSpPr>
          <p:nvPr/>
        </p:nvCxnSpPr>
        <p:spPr>
          <a:xfrm flipH="1">
            <a:off x="1705578" y="2708131"/>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E80C831-085F-41D6-AC5A-6E2717AE330F}"/>
              </a:ext>
            </a:extLst>
          </p:cNvPr>
          <p:cNvCxnSpPr>
            <a:cxnSpLocks/>
          </p:cNvCxnSpPr>
          <p:nvPr/>
        </p:nvCxnSpPr>
        <p:spPr>
          <a:xfrm flipH="1">
            <a:off x="667012" y="3470119"/>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D7366CC-9F3C-4A38-8403-F5B2F8FDD294}"/>
              </a:ext>
            </a:extLst>
          </p:cNvPr>
          <p:cNvCxnSpPr>
            <a:cxnSpLocks/>
            <a:stCxn id="10" idx="4"/>
            <a:endCxn id="17" idx="0"/>
          </p:cNvCxnSpPr>
          <p:nvPr/>
        </p:nvCxnSpPr>
        <p:spPr>
          <a:xfrm>
            <a:off x="1430553" y="3623616"/>
            <a:ext cx="120669" cy="26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77C5FA5-684C-4C54-9EB6-EB92A8192246}"/>
              </a:ext>
            </a:extLst>
          </p:cNvPr>
          <p:cNvCxnSpPr>
            <a:cxnSpLocks/>
          </p:cNvCxnSpPr>
          <p:nvPr/>
        </p:nvCxnSpPr>
        <p:spPr>
          <a:xfrm flipH="1">
            <a:off x="2700898" y="3470119"/>
            <a:ext cx="345144" cy="2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853152E-C72D-4F4D-B41D-DA4AA0C4EFF5}"/>
              </a:ext>
            </a:extLst>
          </p:cNvPr>
          <p:cNvCxnSpPr>
            <a:cxnSpLocks/>
          </p:cNvCxnSpPr>
          <p:nvPr/>
        </p:nvCxnSpPr>
        <p:spPr>
          <a:xfrm>
            <a:off x="2553156" y="2761911"/>
            <a:ext cx="350129" cy="30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7EFFC70-A8FA-4A5D-A687-BCBC9D002AA8}"/>
              </a:ext>
            </a:extLst>
          </p:cNvPr>
          <p:cNvCxnSpPr>
            <a:cxnSpLocks/>
            <a:stCxn id="11" idx="5"/>
            <a:endCxn id="12" idx="1"/>
          </p:cNvCxnSpPr>
          <p:nvPr/>
        </p:nvCxnSpPr>
        <p:spPr>
          <a:xfrm>
            <a:off x="3342897" y="3528534"/>
            <a:ext cx="485654" cy="31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059645C5-CD40-4F2D-B076-518A2E5929A5}"/>
              </a:ext>
            </a:extLst>
          </p:cNvPr>
          <p:cNvSpPr/>
          <p:nvPr/>
        </p:nvSpPr>
        <p:spPr>
          <a:xfrm>
            <a:off x="-779" y="2660988"/>
            <a:ext cx="2209888" cy="2449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Tree>
    <p:extLst>
      <p:ext uri="{BB962C8B-B14F-4D97-AF65-F5344CB8AC3E}">
        <p14:creationId xmlns:p14="http://schemas.microsoft.com/office/powerpoint/2010/main" val="26720570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FBD1B110-E527-4315-B408-2BC9AD2F3E49}"/>
              </a:ext>
            </a:extLst>
          </p:cNvPr>
          <p:cNvPicPr>
            <a:picLocks noChangeAspect="1"/>
          </p:cNvPicPr>
          <p:nvPr/>
        </p:nvPicPr>
        <p:blipFill>
          <a:blip r:embed="rId2"/>
          <a:stretch>
            <a:fillRect/>
          </a:stretch>
        </p:blipFill>
        <p:spPr>
          <a:xfrm>
            <a:off x="31758" y="-13962"/>
            <a:ext cx="3154228" cy="722409"/>
          </a:xfrm>
          <a:prstGeom prst="rect">
            <a:avLst/>
          </a:prstGeom>
        </p:spPr>
      </p:pic>
      <p:pic>
        <p:nvPicPr>
          <p:cNvPr id="5" name="图片 4">
            <a:extLst>
              <a:ext uri="{FF2B5EF4-FFF2-40B4-BE49-F238E27FC236}">
                <a16:creationId xmlns:a16="http://schemas.microsoft.com/office/drawing/2014/main" id="{3A1852FE-FF6A-433D-AFA2-D2015D130F56}"/>
              </a:ext>
            </a:extLst>
          </p:cNvPr>
          <p:cNvPicPr>
            <a:picLocks noChangeAspect="1"/>
          </p:cNvPicPr>
          <p:nvPr/>
        </p:nvPicPr>
        <p:blipFill>
          <a:blip r:embed="rId3"/>
          <a:stretch>
            <a:fillRect/>
          </a:stretch>
        </p:blipFill>
        <p:spPr>
          <a:xfrm>
            <a:off x="8406742" y="-7611"/>
            <a:ext cx="705501" cy="722409"/>
          </a:xfrm>
          <a:prstGeom prst="rect">
            <a:avLst/>
          </a:prstGeom>
        </p:spPr>
      </p:pic>
      <p:sp>
        <p:nvSpPr>
          <p:cNvPr id="6" name="矩形 5">
            <a:extLst>
              <a:ext uri="{FF2B5EF4-FFF2-40B4-BE49-F238E27FC236}">
                <a16:creationId xmlns:a16="http://schemas.microsoft.com/office/drawing/2014/main" id="{4B8649C7-632D-41D1-85A5-140E0CFB0CD0}"/>
              </a:ext>
            </a:extLst>
          </p:cNvPr>
          <p:cNvSpPr/>
          <p:nvPr/>
        </p:nvSpPr>
        <p:spPr>
          <a:xfrm>
            <a:off x="3413255" y="167395"/>
            <a:ext cx="4993488"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a:t>
            </a:r>
            <a:r>
              <a:rPr lang="en-US" altLang="zh-CN" sz="2361" b="1" dirty="0">
                <a:latin typeface="Microsoft YaHei" panose="020B0503020204020204" pitchFamily="34" charset="-122"/>
                <a:ea typeface="Microsoft YaHei" panose="020B0503020204020204" pitchFamily="34" charset="-122"/>
              </a:rPr>
              <a:t>decision tree</a:t>
            </a:r>
            <a:r>
              <a:rPr lang="zh-CN" altLang="en-US" sz="2361" b="1" dirty="0">
                <a:latin typeface="Microsoft YaHei" panose="020B0503020204020204" pitchFamily="34" charset="-122"/>
                <a:ea typeface="Microsoft YaHei" panose="020B0503020204020204" pitchFamily="34" charset="-122"/>
              </a:rPr>
              <a:t>）</a:t>
            </a:r>
            <a:endParaRPr lang="zh-TW" altLang="en-US" sz="2361"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2A6AA36B-8631-472B-B130-5882F3199579}"/>
              </a:ext>
            </a:extLst>
          </p:cNvPr>
          <p:cNvSpPr/>
          <p:nvPr/>
        </p:nvSpPr>
        <p:spPr>
          <a:xfrm>
            <a:off x="31758" y="671372"/>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4EE14179-2B4A-4028-B5CE-55C0066EB0DF}"/>
              </a:ext>
            </a:extLst>
          </p:cNvPr>
          <p:cNvSpPr/>
          <p:nvPr/>
        </p:nvSpPr>
        <p:spPr>
          <a:xfrm>
            <a:off x="2910958" y="860919"/>
            <a:ext cx="3039355" cy="454200"/>
          </a:xfrm>
          <a:prstGeom prst="rect">
            <a:avLst/>
          </a:prstGeom>
        </p:spPr>
        <p:txBody>
          <a:bodyPr wrap="none">
            <a:spAutoFit/>
          </a:bodyPr>
          <a:lstStyle/>
          <a:p>
            <a:pPr algn="ctr">
              <a:spcAft>
                <a:spcPts val="3788"/>
              </a:spcAft>
            </a:pPr>
            <a:r>
              <a:rPr lang="zh-TW" altLang="en-US" sz="2361" b="1" dirty="0">
                <a:latin typeface="Microsoft YaHei" panose="020B0503020204020204" pitchFamily="34" charset="-122"/>
                <a:ea typeface="Microsoft YaHei" panose="020B0503020204020204" pitchFamily="34" charset="-122"/>
              </a:rPr>
              <a:t>机器学习</a:t>
            </a:r>
            <a:r>
              <a:rPr lang="en-US" altLang="zh-CN" sz="2361" b="1" dirty="0">
                <a:latin typeface="Microsoft YaHei" panose="020B0503020204020204" pitchFamily="34" charset="-122"/>
                <a:ea typeface="Microsoft YaHei" panose="020B0503020204020204" pitchFamily="34" charset="-122"/>
              </a:rPr>
              <a:t>-</a:t>
            </a:r>
            <a:r>
              <a:rPr lang="zh-CN" altLang="en-US" sz="2361" b="1" dirty="0">
                <a:latin typeface="Microsoft YaHei" panose="020B0503020204020204" pitchFamily="34" charset="-122"/>
                <a:ea typeface="Microsoft YaHei" panose="020B0503020204020204" pitchFamily="34" charset="-122"/>
              </a:rPr>
              <a:t>决策树剪枝</a:t>
            </a:r>
            <a:endParaRPr lang="zh-TW" altLang="en-US" sz="2361" b="1" dirty="0">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a16="http://schemas.microsoft.com/office/drawing/2014/main" id="{9FBEB585-9BB7-4A44-934D-52C0711AD646}"/>
              </a:ext>
            </a:extLst>
          </p:cNvPr>
          <p:cNvSpPr/>
          <p:nvPr/>
        </p:nvSpPr>
        <p:spPr>
          <a:xfrm>
            <a:off x="2010611" y="2149557"/>
            <a:ext cx="690287" cy="654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endParaRPr lang="zh-CN" altLang="en-US" sz="1771" dirty="0"/>
          </a:p>
        </p:txBody>
      </p:sp>
      <p:sp>
        <p:nvSpPr>
          <p:cNvPr id="10" name="椭圆 9">
            <a:extLst>
              <a:ext uri="{FF2B5EF4-FFF2-40B4-BE49-F238E27FC236}">
                <a16:creationId xmlns:a16="http://schemas.microsoft.com/office/drawing/2014/main" id="{28209598-D993-4BE6-A565-287DDF2F5A2F}"/>
              </a:ext>
            </a:extLst>
          </p:cNvPr>
          <p:cNvSpPr/>
          <p:nvPr/>
        </p:nvSpPr>
        <p:spPr>
          <a:xfrm>
            <a:off x="1041609" y="3039706"/>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1" name="椭圆 10">
            <a:extLst>
              <a:ext uri="{FF2B5EF4-FFF2-40B4-BE49-F238E27FC236}">
                <a16:creationId xmlns:a16="http://schemas.microsoft.com/office/drawing/2014/main" id="{017315D0-4F7E-44B2-8B42-2ABE0FB8FEF9}"/>
              </a:ext>
            </a:extLst>
          </p:cNvPr>
          <p:cNvSpPr/>
          <p:nvPr/>
        </p:nvSpPr>
        <p:spPr>
          <a:xfrm>
            <a:off x="2819070" y="2974362"/>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2" name="椭圆 11">
            <a:extLst>
              <a:ext uri="{FF2B5EF4-FFF2-40B4-BE49-F238E27FC236}">
                <a16:creationId xmlns:a16="http://schemas.microsoft.com/office/drawing/2014/main" id="{34F66248-76F4-49D9-AAB0-21D0451E8961}"/>
              </a:ext>
            </a:extLst>
          </p:cNvPr>
          <p:cNvSpPr/>
          <p:nvPr/>
        </p:nvSpPr>
        <p:spPr>
          <a:xfrm>
            <a:off x="3738676" y="3744033"/>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15" name="椭圆 14">
            <a:extLst>
              <a:ext uri="{FF2B5EF4-FFF2-40B4-BE49-F238E27FC236}">
                <a16:creationId xmlns:a16="http://schemas.microsoft.com/office/drawing/2014/main" id="{28C14714-341B-4AD2-89AB-A8A8EBB2DE79}"/>
              </a:ext>
            </a:extLst>
          </p:cNvPr>
          <p:cNvSpPr/>
          <p:nvPr/>
        </p:nvSpPr>
        <p:spPr>
          <a:xfrm>
            <a:off x="2355754" y="3738430"/>
            <a:ext cx="690287"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6" name="椭圆 15">
            <a:extLst>
              <a:ext uri="{FF2B5EF4-FFF2-40B4-BE49-F238E27FC236}">
                <a16:creationId xmlns:a16="http://schemas.microsoft.com/office/drawing/2014/main" id="{1F4679AB-9207-43D2-A464-A9D294EA20C7}"/>
              </a:ext>
            </a:extLst>
          </p:cNvPr>
          <p:cNvSpPr/>
          <p:nvPr/>
        </p:nvSpPr>
        <p:spPr>
          <a:xfrm>
            <a:off x="80698" y="3885818"/>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17" name="椭圆 16">
            <a:extLst>
              <a:ext uri="{FF2B5EF4-FFF2-40B4-BE49-F238E27FC236}">
                <a16:creationId xmlns:a16="http://schemas.microsoft.com/office/drawing/2014/main" id="{711B3235-468F-47F6-A6C6-595D15E81A57}"/>
              </a:ext>
            </a:extLst>
          </p:cNvPr>
          <p:cNvSpPr/>
          <p:nvPr/>
        </p:nvSpPr>
        <p:spPr>
          <a:xfrm>
            <a:off x="1162278" y="3890211"/>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p>
        </p:txBody>
      </p:sp>
      <p:cxnSp>
        <p:nvCxnSpPr>
          <p:cNvPr id="19" name="直接箭头连接符 18">
            <a:extLst>
              <a:ext uri="{FF2B5EF4-FFF2-40B4-BE49-F238E27FC236}">
                <a16:creationId xmlns:a16="http://schemas.microsoft.com/office/drawing/2014/main" id="{AE95107B-1BC3-43B7-BBBF-F156877B6A43}"/>
              </a:ext>
            </a:extLst>
          </p:cNvPr>
          <p:cNvCxnSpPr>
            <a:stCxn id="9" idx="3"/>
            <a:endCxn id="10" idx="7"/>
          </p:cNvCxnSpPr>
          <p:nvPr/>
        </p:nvCxnSpPr>
        <p:spPr>
          <a:xfrm flipH="1">
            <a:off x="1705578" y="2708131"/>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E80C831-085F-41D6-AC5A-6E2717AE330F}"/>
              </a:ext>
            </a:extLst>
          </p:cNvPr>
          <p:cNvCxnSpPr>
            <a:cxnSpLocks/>
          </p:cNvCxnSpPr>
          <p:nvPr/>
        </p:nvCxnSpPr>
        <p:spPr>
          <a:xfrm flipH="1">
            <a:off x="667012" y="3470119"/>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D7366CC-9F3C-4A38-8403-F5B2F8FDD294}"/>
              </a:ext>
            </a:extLst>
          </p:cNvPr>
          <p:cNvCxnSpPr>
            <a:cxnSpLocks/>
            <a:stCxn id="10" idx="4"/>
            <a:endCxn id="17" idx="0"/>
          </p:cNvCxnSpPr>
          <p:nvPr/>
        </p:nvCxnSpPr>
        <p:spPr>
          <a:xfrm>
            <a:off x="1430553" y="3623616"/>
            <a:ext cx="120669" cy="26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77C5FA5-684C-4C54-9EB6-EB92A8192246}"/>
              </a:ext>
            </a:extLst>
          </p:cNvPr>
          <p:cNvCxnSpPr>
            <a:cxnSpLocks/>
          </p:cNvCxnSpPr>
          <p:nvPr/>
        </p:nvCxnSpPr>
        <p:spPr>
          <a:xfrm flipH="1">
            <a:off x="2700898" y="3470119"/>
            <a:ext cx="345144" cy="2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853152E-C72D-4F4D-B41D-DA4AA0C4EFF5}"/>
              </a:ext>
            </a:extLst>
          </p:cNvPr>
          <p:cNvCxnSpPr>
            <a:cxnSpLocks/>
          </p:cNvCxnSpPr>
          <p:nvPr/>
        </p:nvCxnSpPr>
        <p:spPr>
          <a:xfrm>
            <a:off x="2553156" y="2761911"/>
            <a:ext cx="350129" cy="30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7EFFC70-A8FA-4A5D-A687-BCBC9D002AA8}"/>
              </a:ext>
            </a:extLst>
          </p:cNvPr>
          <p:cNvCxnSpPr>
            <a:cxnSpLocks/>
            <a:stCxn id="11" idx="5"/>
            <a:endCxn id="12" idx="1"/>
          </p:cNvCxnSpPr>
          <p:nvPr/>
        </p:nvCxnSpPr>
        <p:spPr>
          <a:xfrm>
            <a:off x="3342897" y="3528534"/>
            <a:ext cx="485654" cy="31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DE992BA0-5238-48EB-9E8C-4AEE249EACB6}"/>
              </a:ext>
            </a:extLst>
          </p:cNvPr>
          <p:cNvSpPr/>
          <p:nvPr/>
        </p:nvSpPr>
        <p:spPr>
          <a:xfrm>
            <a:off x="6770477" y="2155160"/>
            <a:ext cx="690287" cy="654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endParaRPr lang="zh-CN" altLang="en-US" sz="1771" dirty="0"/>
          </a:p>
        </p:txBody>
      </p:sp>
      <p:sp>
        <p:nvSpPr>
          <p:cNvPr id="36" name="椭圆 35">
            <a:extLst>
              <a:ext uri="{FF2B5EF4-FFF2-40B4-BE49-F238E27FC236}">
                <a16:creationId xmlns:a16="http://schemas.microsoft.com/office/drawing/2014/main" id="{F9ED1205-5289-4D81-A3C3-C65DB3BE8433}"/>
              </a:ext>
            </a:extLst>
          </p:cNvPr>
          <p:cNvSpPr/>
          <p:nvPr/>
        </p:nvSpPr>
        <p:spPr>
          <a:xfrm>
            <a:off x="5801474" y="3045309"/>
            <a:ext cx="777889" cy="58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sp>
        <p:nvSpPr>
          <p:cNvPr id="37" name="椭圆 36">
            <a:extLst>
              <a:ext uri="{FF2B5EF4-FFF2-40B4-BE49-F238E27FC236}">
                <a16:creationId xmlns:a16="http://schemas.microsoft.com/office/drawing/2014/main" id="{F47664ED-668A-4080-9EC5-3AB82BFBBEFC}"/>
              </a:ext>
            </a:extLst>
          </p:cNvPr>
          <p:cNvSpPr/>
          <p:nvPr/>
        </p:nvSpPr>
        <p:spPr>
          <a:xfrm>
            <a:off x="7578935" y="2979965"/>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38" name="椭圆 37">
            <a:extLst>
              <a:ext uri="{FF2B5EF4-FFF2-40B4-BE49-F238E27FC236}">
                <a16:creationId xmlns:a16="http://schemas.microsoft.com/office/drawing/2014/main" id="{0E8AA57A-0C53-4884-B5B5-94DA412F2523}"/>
              </a:ext>
            </a:extLst>
          </p:cNvPr>
          <p:cNvSpPr/>
          <p:nvPr/>
        </p:nvSpPr>
        <p:spPr>
          <a:xfrm>
            <a:off x="8498541" y="3749635"/>
            <a:ext cx="613702"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no</a:t>
            </a:r>
            <a:endParaRPr lang="zh-CN" altLang="en-US" sz="1771" dirty="0"/>
          </a:p>
        </p:txBody>
      </p:sp>
      <p:sp>
        <p:nvSpPr>
          <p:cNvPr id="39" name="椭圆 38">
            <a:extLst>
              <a:ext uri="{FF2B5EF4-FFF2-40B4-BE49-F238E27FC236}">
                <a16:creationId xmlns:a16="http://schemas.microsoft.com/office/drawing/2014/main" id="{23AB1D87-C077-47B5-AF63-C3FBA096878D}"/>
              </a:ext>
            </a:extLst>
          </p:cNvPr>
          <p:cNvSpPr/>
          <p:nvPr/>
        </p:nvSpPr>
        <p:spPr>
          <a:xfrm>
            <a:off x="7115620" y="3744033"/>
            <a:ext cx="690287" cy="64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1" dirty="0"/>
              <a:t>yes</a:t>
            </a:r>
          </a:p>
        </p:txBody>
      </p:sp>
      <p:cxnSp>
        <p:nvCxnSpPr>
          <p:cNvPr id="42" name="直接箭头连接符 41">
            <a:extLst>
              <a:ext uri="{FF2B5EF4-FFF2-40B4-BE49-F238E27FC236}">
                <a16:creationId xmlns:a16="http://schemas.microsoft.com/office/drawing/2014/main" id="{9A826350-A34C-4DA0-B9D3-B26CCE80970D}"/>
              </a:ext>
            </a:extLst>
          </p:cNvPr>
          <p:cNvCxnSpPr>
            <a:stCxn id="35" idx="3"/>
            <a:endCxn id="36" idx="7"/>
          </p:cNvCxnSpPr>
          <p:nvPr/>
        </p:nvCxnSpPr>
        <p:spPr>
          <a:xfrm flipH="1">
            <a:off x="6465444" y="2713734"/>
            <a:ext cx="406123" cy="41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8DC89A6-EB3D-4A2D-AF46-85CF7D2AC705}"/>
              </a:ext>
            </a:extLst>
          </p:cNvPr>
          <p:cNvCxnSpPr>
            <a:cxnSpLocks/>
          </p:cNvCxnSpPr>
          <p:nvPr/>
        </p:nvCxnSpPr>
        <p:spPr>
          <a:xfrm flipH="1">
            <a:off x="7460763" y="3475722"/>
            <a:ext cx="345144" cy="2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13A327DA-BDA4-4829-B11F-C5EEAFFBB759}"/>
              </a:ext>
            </a:extLst>
          </p:cNvPr>
          <p:cNvCxnSpPr>
            <a:cxnSpLocks/>
          </p:cNvCxnSpPr>
          <p:nvPr/>
        </p:nvCxnSpPr>
        <p:spPr>
          <a:xfrm>
            <a:off x="7313022" y="2767514"/>
            <a:ext cx="350129" cy="30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B965C6B-4F4E-45EF-84CF-0C4AC433BF16}"/>
              </a:ext>
            </a:extLst>
          </p:cNvPr>
          <p:cNvCxnSpPr>
            <a:cxnSpLocks/>
            <a:stCxn id="37" idx="5"/>
            <a:endCxn id="38" idx="1"/>
          </p:cNvCxnSpPr>
          <p:nvPr/>
        </p:nvCxnSpPr>
        <p:spPr>
          <a:xfrm>
            <a:off x="8102762" y="3534137"/>
            <a:ext cx="485654" cy="31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箭头: 右 47">
            <a:extLst>
              <a:ext uri="{FF2B5EF4-FFF2-40B4-BE49-F238E27FC236}">
                <a16:creationId xmlns:a16="http://schemas.microsoft.com/office/drawing/2014/main" id="{61427AA4-DD6B-4344-BF2D-BEE2E62ACF63}"/>
              </a:ext>
            </a:extLst>
          </p:cNvPr>
          <p:cNvSpPr/>
          <p:nvPr/>
        </p:nvSpPr>
        <p:spPr>
          <a:xfrm>
            <a:off x="4479853" y="2608883"/>
            <a:ext cx="589748" cy="516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0" name="椭圆 29">
            <a:extLst>
              <a:ext uri="{FF2B5EF4-FFF2-40B4-BE49-F238E27FC236}">
                <a16:creationId xmlns:a16="http://schemas.microsoft.com/office/drawing/2014/main" id="{D6A61E98-3E49-44E0-9A14-B49E06E5F009}"/>
              </a:ext>
            </a:extLst>
          </p:cNvPr>
          <p:cNvSpPr/>
          <p:nvPr/>
        </p:nvSpPr>
        <p:spPr>
          <a:xfrm>
            <a:off x="-779" y="2660988"/>
            <a:ext cx="2209888" cy="2449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Tree>
    <p:extLst>
      <p:ext uri="{BB962C8B-B14F-4D97-AF65-F5344CB8AC3E}">
        <p14:creationId xmlns:p14="http://schemas.microsoft.com/office/powerpoint/2010/main" val="374893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6619251" y="258337"/>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5007119" cy="459335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48034" y="1503282"/>
                <a:ext cx="3995966" cy="2031325"/>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定义一：什么是间隔（</a:t>
                </a:r>
                <a:r>
                  <a:rPr lang="en-US" altLang="zh-CN" dirty="0">
                    <a:latin typeface="宋体" panose="02010600030101010101" pitchFamily="2" charset="-122"/>
                    <a:ea typeface="宋体" panose="02010600030101010101" pitchFamily="2" charset="-122"/>
                  </a:rPr>
                  <a:t>margin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用途：体现两类数据的差异大小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假设超平面的方程为：</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=0</m:t>
                    </m:r>
                  </m:oMath>
                </a14:m>
                <a:endParaRPr lang="zh-CN" altLang="zh-CN" dirty="0"/>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假定曲线</a:t>
                </a:r>
                <a14:m>
                  <m:oMath xmlns:m="http://schemas.openxmlformats.org/officeDocument/2006/math">
                    <m:r>
                      <a:rPr lang="zh-CN" altLang="en-US"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b="0" i="1" smtClean="0">
                        <a:latin typeface="Cambria Math" panose="02040503050406030204" pitchFamily="18" charset="0"/>
                      </a:rPr>
                      <m:t>=0</m:t>
                    </m:r>
                  </m:oMath>
                </a14:m>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48034" y="1503282"/>
                <a:ext cx="3995966" cy="2031325"/>
              </a:xfrm>
              <a:prstGeom prst="rect">
                <a:avLst/>
              </a:prstGeom>
              <a:blipFill>
                <a:blip r:embed="rId5"/>
                <a:stretch>
                  <a:fillRect l="-1220" t="-1802" b="-330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719A97B6-21E7-4C36-B91F-72323684FEC6}"/>
              </a:ext>
            </a:extLst>
          </p:cNvPr>
          <p:cNvSpPr/>
          <p:nvPr/>
        </p:nvSpPr>
        <p:spPr>
          <a:xfrm>
            <a:off x="5329155" y="4762957"/>
            <a:ext cx="3814846" cy="830997"/>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求任意一点（</a:t>
            </a:r>
            <a:r>
              <a:rPr lang="en-US" altLang="zh-CN" sz="2400" dirty="0">
                <a:latin typeface="宋体" panose="02010600030101010101" pitchFamily="2" charset="-122"/>
                <a:ea typeface="宋体" panose="02010600030101010101" pitchFamily="2" charset="-122"/>
              </a:rPr>
              <a:t>x1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x2</a:t>
            </a:r>
            <a:r>
              <a:rPr lang="zh-CN" altLang="en-US" sz="2400" dirty="0">
                <a:latin typeface="宋体" panose="02010600030101010101" pitchFamily="2" charset="-122"/>
                <a:ea typeface="宋体" panose="02010600030101010101" pitchFamily="2" charset="-122"/>
              </a:rPr>
              <a:t>）到曲线的距离</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9517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5007119" cy="459335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16275" y="1745794"/>
                <a:ext cx="3865674"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假定曲线</a:t>
                </a:r>
                <a14:m>
                  <m:oMath xmlns:m="http://schemas.openxmlformats.org/officeDocument/2006/math">
                    <m:r>
                      <a:rPr lang="zh-CN" altLang="en-US"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b="0" i="1" smtClean="0">
                        <a:latin typeface="Cambria Math" panose="02040503050406030204" pitchFamily="18" charset="0"/>
                      </a:rPr>
                      <m:t>=0</m:t>
                    </m:r>
                  </m:oMath>
                </a14:m>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16275" y="1745794"/>
                <a:ext cx="3865674" cy="369332"/>
              </a:xfrm>
              <a:prstGeom prst="rect">
                <a:avLst/>
              </a:prstGeom>
              <a:blipFill>
                <a:blip r:embed="rId5"/>
                <a:stretch>
                  <a:fillRect l="-1262" t="-11475" b="-213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B9DD8C6-A970-4B00-A759-1F18D4161B1E}"/>
              </a:ext>
            </a:extLst>
          </p:cNvPr>
          <p:cNvPicPr>
            <a:picLocks noChangeAspect="1"/>
          </p:cNvPicPr>
          <p:nvPr/>
        </p:nvPicPr>
        <p:blipFill>
          <a:blip r:embed="rId6"/>
          <a:stretch>
            <a:fillRect/>
          </a:stretch>
        </p:blipFill>
        <p:spPr>
          <a:xfrm>
            <a:off x="5338440" y="3200893"/>
            <a:ext cx="2561622" cy="731892"/>
          </a:xfrm>
          <a:prstGeom prst="rect">
            <a:avLst/>
          </a:prstGeom>
        </p:spPr>
      </p:pic>
      <p:sp>
        <p:nvSpPr>
          <p:cNvPr id="6" name="矩形 5">
            <a:extLst>
              <a:ext uri="{FF2B5EF4-FFF2-40B4-BE49-F238E27FC236}">
                <a16:creationId xmlns:a16="http://schemas.microsoft.com/office/drawing/2014/main" id="{6EC85E25-748D-4FD4-9840-1452F4AF380F}"/>
              </a:ext>
            </a:extLst>
          </p:cNvPr>
          <p:cNvSpPr/>
          <p:nvPr/>
        </p:nvSpPr>
        <p:spPr>
          <a:xfrm>
            <a:off x="5054129" y="2449627"/>
            <a:ext cx="1800493"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点到直线的公式</a:t>
            </a:r>
            <a:endParaRPr lang="zh-CN" altLang="en-US" dirty="0"/>
          </a:p>
        </p:txBody>
      </p:sp>
      <p:sp>
        <p:nvSpPr>
          <p:cNvPr id="9" name="箭头: 下 8">
            <a:extLst>
              <a:ext uri="{FF2B5EF4-FFF2-40B4-BE49-F238E27FC236}">
                <a16:creationId xmlns:a16="http://schemas.microsoft.com/office/drawing/2014/main" id="{BC9E9241-1EC5-4511-B7BC-A4F922942A4C}"/>
              </a:ext>
            </a:extLst>
          </p:cNvPr>
          <p:cNvSpPr/>
          <p:nvPr/>
        </p:nvSpPr>
        <p:spPr>
          <a:xfrm>
            <a:off x="5935591" y="2803172"/>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221F6763-E43D-4BC0-91D1-89E4A0726C7E}"/>
              </a:ext>
            </a:extLst>
          </p:cNvPr>
          <p:cNvSpPr/>
          <p:nvPr/>
        </p:nvSpPr>
        <p:spPr>
          <a:xfrm>
            <a:off x="5935591" y="4044320"/>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E62E158-D99A-49A7-8B00-E36A9F238B15}"/>
                  </a:ext>
                </a:extLst>
              </p:cNvPr>
              <p:cNvSpPr/>
              <p:nvPr/>
            </p:nvSpPr>
            <p:spPr>
              <a:xfrm>
                <a:off x="5232912" y="4746302"/>
                <a:ext cx="2120068"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𝑟</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b="0" i="0">
                                  <a:latin typeface="Cambria Math" panose="02040503050406030204" pitchFamily="18" charset="0"/>
                                </a:rPr>
                                <m:t>T</m:t>
                              </m:r>
                            </m:sup>
                          </m:sSup>
                          <m:r>
                            <a:rPr lang="zh-CN" altLang="en-US" sz="2400" b="1" i="1">
                              <a:latin typeface="Cambria Math" panose="02040503050406030204" pitchFamily="18" charset="0"/>
                            </a:rPr>
                            <m:t>𝒙</m:t>
                          </m:r>
                          <m:r>
                            <a:rPr lang="zh-CN" altLang="en-US" sz="2400" b="0" i="0">
                              <a:latin typeface="Cambria Math" panose="02040503050406030204" pitchFamily="18" charset="0"/>
                            </a:rPr>
                            <m:t>+</m:t>
                          </m:r>
                          <m:r>
                            <a:rPr lang="zh-CN" altLang="en-US" sz="2400" b="0" i="1">
                              <a:latin typeface="Cambria Math" panose="02040503050406030204" pitchFamily="18" charset="0"/>
                            </a:rPr>
                            <m:t>𝑏</m:t>
                          </m:r>
                          <m:r>
                            <a:rPr lang="zh-CN" altLang="en-US" sz="2400" b="0" i="0">
                              <a:latin typeface="Cambria Math" panose="02040503050406030204" pitchFamily="18" charset="0"/>
                            </a:rPr>
                            <m:t>|</m:t>
                          </m:r>
                        </m:num>
                        <m:den>
                          <m:r>
                            <a:rPr lang="zh-CN" altLang="en-US" sz="2400" b="0" i="0">
                              <a:latin typeface="Cambria Math" panose="02040503050406030204" pitchFamily="18" charset="0"/>
                            </a:rPr>
                            <m:t>||</m:t>
                          </m:r>
                          <m:r>
                            <a:rPr lang="zh-CN" altLang="en-US" sz="2400" b="1" i="1">
                              <a:latin typeface="Cambria Math" panose="02040503050406030204" pitchFamily="18" charset="0"/>
                            </a:rPr>
                            <m:t>𝒘</m:t>
                          </m:r>
                          <m:r>
                            <a:rPr lang="zh-CN" altLang="en-US" sz="2400" b="0" i="0">
                              <a:latin typeface="Cambria Math" panose="02040503050406030204" pitchFamily="18" charset="0"/>
                            </a:rPr>
                            <m:t>||</m:t>
                          </m:r>
                        </m:den>
                      </m:f>
                    </m:oMath>
                  </m:oMathPara>
                </a14:m>
                <a:endParaRPr lang="zh-CN" altLang="en-US" sz="2400" dirty="0"/>
              </a:p>
            </p:txBody>
          </p:sp>
        </mc:Choice>
        <mc:Fallback xmlns="">
          <p:sp>
            <p:nvSpPr>
              <p:cNvPr id="10" name="矩形 9">
                <a:extLst>
                  <a:ext uri="{FF2B5EF4-FFF2-40B4-BE49-F238E27FC236}">
                    <a16:creationId xmlns:a16="http://schemas.microsoft.com/office/drawing/2014/main" id="{EE62E158-D99A-49A7-8B00-E36A9F238B15}"/>
                  </a:ext>
                </a:extLst>
              </p:cNvPr>
              <p:cNvSpPr>
                <a:spLocks noRot="1" noChangeAspect="1" noMove="1" noResize="1" noEditPoints="1" noAdjustHandles="1" noChangeArrowheads="1" noChangeShapeType="1" noTextEdit="1"/>
              </p:cNvSpPr>
              <p:nvPr/>
            </p:nvSpPr>
            <p:spPr>
              <a:xfrm>
                <a:off x="5232912" y="4746302"/>
                <a:ext cx="2120068" cy="90332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16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3833147" cy="351639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16275" y="1745794"/>
                <a:ext cx="3865674"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假定曲线</a:t>
                </a:r>
                <a14:m>
                  <m:oMath xmlns:m="http://schemas.openxmlformats.org/officeDocument/2006/math">
                    <m:r>
                      <a:rPr lang="zh-CN" altLang="en-US"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b="0" i="1" smtClean="0">
                        <a:latin typeface="Cambria Math" panose="02040503050406030204" pitchFamily="18" charset="0"/>
                      </a:rPr>
                      <m:t>=0</m:t>
                    </m:r>
                  </m:oMath>
                </a14:m>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16275" y="1745794"/>
                <a:ext cx="3865674" cy="369332"/>
              </a:xfrm>
              <a:prstGeom prst="rect">
                <a:avLst/>
              </a:prstGeom>
              <a:blipFill>
                <a:blip r:embed="rId5"/>
                <a:stretch>
                  <a:fillRect l="-1262" t="-11475" b="-213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B9DD8C6-A970-4B00-A759-1F18D4161B1E}"/>
              </a:ext>
            </a:extLst>
          </p:cNvPr>
          <p:cNvPicPr>
            <a:picLocks noChangeAspect="1"/>
          </p:cNvPicPr>
          <p:nvPr/>
        </p:nvPicPr>
        <p:blipFill>
          <a:blip r:embed="rId6"/>
          <a:stretch>
            <a:fillRect/>
          </a:stretch>
        </p:blipFill>
        <p:spPr>
          <a:xfrm>
            <a:off x="5338440" y="3227511"/>
            <a:ext cx="2561622" cy="731892"/>
          </a:xfrm>
          <a:prstGeom prst="rect">
            <a:avLst/>
          </a:prstGeom>
        </p:spPr>
      </p:pic>
      <p:sp>
        <p:nvSpPr>
          <p:cNvPr id="6" name="矩形 5">
            <a:extLst>
              <a:ext uri="{FF2B5EF4-FFF2-40B4-BE49-F238E27FC236}">
                <a16:creationId xmlns:a16="http://schemas.microsoft.com/office/drawing/2014/main" id="{6EC85E25-748D-4FD4-9840-1452F4AF380F}"/>
              </a:ext>
            </a:extLst>
          </p:cNvPr>
          <p:cNvSpPr/>
          <p:nvPr/>
        </p:nvSpPr>
        <p:spPr>
          <a:xfrm>
            <a:off x="5054129" y="2449627"/>
            <a:ext cx="1800493"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点到直线的公式</a:t>
            </a:r>
            <a:endParaRPr lang="zh-CN" altLang="en-US" dirty="0"/>
          </a:p>
        </p:txBody>
      </p:sp>
      <p:sp>
        <p:nvSpPr>
          <p:cNvPr id="9" name="箭头: 下 8">
            <a:extLst>
              <a:ext uri="{FF2B5EF4-FFF2-40B4-BE49-F238E27FC236}">
                <a16:creationId xmlns:a16="http://schemas.microsoft.com/office/drawing/2014/main" id="{BC9E9241-1EC5-4511-B7BC-A4F922942A4C}"/>
              </a:ext>
            </a:extLst>
          </p:cNvPr>
          <p:cNvSpPr/>
          <p:nvPr/>
        </p:nvSpPr>
        <p:spPr>
          <a:xfrm>
            <a:off x="5935591" y="2803172"/>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221F6763-E43D-4BC0-91D1-89E4A0726C7E}"/>
              </a:ext>
            </a:extLst>
          </p:cNvPr>
          <p:cNvSpPr/>
          <p:nvPr/>
        </p:nvSpPr>
        <p:spPr>
          <a:xfrm>
            <a:off x="5935591" y="4044320"/>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E62E158-D99A-49A7-8B00-E36A9F238B15}"/>
                  </a:ext>
                </a:extLst>
              </p:cNvPr>
              <p:cNvSpPr/>
              <p:nvPr/>
            </p:nvSpPr>
            <p:spPr>
              <a:xfrm>
                <a:off x="0" y="5098478"/>
                <a:ext cx="4890057"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如果</m:t>
                      </m:r>
                      <m:r>
                        <a:rPr lang="zh-CN" altLang="en-US" sz="2400" i="1">
                          <a:latin typeface="Cambria Math" panose="02040503050406030204" pitchFamily="18" charset="0"/>
                        </a:rPr>
                        <m:t>为</m:t>
                      </m:r>
                      <m:r>
                        <a:rPr lang="zh-CN" altLang="en-US" sz="2400" i="1" smtClean="0">
                          <a:latin typeface="Cambria Math" panose="02040503050406030204" pitchFamily="18" charset="0"/>
                        </a:rPr>
                        <m:t>正</m:t>
                      </m:r>
                      <m:r>
                        <a:rPr lang="zh-CN" altLang="en-US" sz="2400" i="1">
                          <a:latin typeface="Cambria Math" panose="02040503050406030204" pitchFamily="18" charset="0"/>
                        </a:rPr>
                        <m:t>类</m:t>
                      </m:r>
                      <m:r>
                        <a:rPr lang="zh-CN" altLang="en-US" sz="2400" i="1" smtClean="0">
                          <a:latin typeface="Cambria Math" panose="02040503050406030204" pitchFamily="18" charset="0"/>
                        </a:rPr>
                        <m:t>则</m:t>
                      </m:r>
                      <m:r>
                        <a:rPr lang="zh-CN" altLang="en-US" sz="2400" i="1">
                          <a:latin typeface="Cambria Math" panose="02040503050406030204" pitchFamily="18" charset="0"/>
                        </a:rPr>
                        <m:t>距离</m:t>
                      </m:r>
                      <m:r>
                        <a:rPr lang="zh-CN" altLang="en-US" sz="2400" i="1" smtClean="0">
                          <a:latin typeface="Cambria Math" panose="02040503050406030204" pitchFamily="18" charset="0"/>
                        </a:rPr>
                        <m:t>为</m:t>
                      </m:r>
                      <m:r>
                        <a:rPr lang="zh-CN" altLang="en-US" sz="2400" i="1">
                          <a:latin typeface="Cambria Math" panose="02040503050406030204" pitchFamily="18" charset="0"/>
                        </a:rPr>
                        <m:t>𝑟</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b="0" i="0">
                                  <a:latin typeface="Cambria Math" panose="02040503050406030204" pitchFamily="18" charset="0"/>
                                </a:rPr>
                                <m:t>T</m:t>
                              </m:r>
                            </m:sup>
                          </m:sSup>
                          <m:r>
                            <a:rPr lang="zh-CN" altLang="en-US" sz="2400" b="1" i="1">
                              <a:latin typeface="Cambria Math" panose="02040503050406030204" pitchFamily="18" charset="0"/>
                            </a:rPr>
                            <m:t>𝒙</m:t>
                          </m:r>
                          <m:r>
                            <a:rPr lang="zh-CN" altLang="en-US" sz="2400" b="0" i="0">
                              <a:latin typeface="Cambria Math" panose="02040503050406030204" pitchFamily="18" charset="0"/>
                            </a:rPr>
                            <m:t>+</m:t>
                          </m:r>
                          <m:r>
                            <a:rPr lang="zh-CN" altLang="en-US" sz="2400" b="0" i="1">
                              <a:latin typeface="Cambria Math" panose="02040503050406030204" pitchFamily="18" charset="0"/>
                            </a:rPr>
                            <m:t>𝑏</m:t>
                          </m:r>
                          <m:r>
                            <a:rPr lang="zh-CN" altLang="en-US" sz="2400" b="0" i="0">
                              <a:latin typeface="Cambria Math" panose="02040503050406030204" pitchFamily="18" charset="0"/>
                            </a:rPr>
                            <m:t>|</m:t>
                          </m:r>
                        </m:num>
                        <m:den>
                          <m:r>
                            <a:rPr lang="zh-CN" altLang="en-US" sz="2400" b="0" i="0">
                              <a:latin typeface="Cambria Math" panose="02040503050406030204" pitchFamily="18" charset="0"/>
                            </a:rPr>
                            <m:t>||</m:t>
                          </m:r>
                          <m:r>
                            <a:rPr lang="zh-CN" altLang="en-US" sz="2400" b="1" i="1">
                              <a:latin typeface="Cambria Math" panose="02040503050406030204" pitchFamily="18" charset="0"/>
                            </a:rPr>
                            <m:t>𝒘</m:t>
                          </m:r>
                          <m:r>
                            <a:rPr lang="zh-CN" altLang="en-US" sz="2400" b="0" i="0">
                              <a:latin typeface="Cambria Math" panose="02040503050406030204" pitchFamily="18" charset="0"/>
                            </a:rPr>
                            <m:t>||</m:t>
                          </m:r>
                        </m:den>
                      </m:f>
                    </m:oMath>
                  </m:oMathPara>
                </a14:m>
                <a:endParaRPr lang="zh-CN" altLang="en-US" sz="2400" dirty="0"/>
              </a:p>
            </p:txBody>
          </p:sp>
        </mc:Choice>
        <mc:Fallback xmlns="">
          <p:sp>
            <p:nvSpPr>
              <p:cNvPr id="10" name="矩形 9">
                <a:extLst>
                  <a:ext uri="{FF2B5EF4-FFF2-40B4-BE49-F238E27FC236}">
                    <a16:creationId xmlns:a16="http://schemas.microsoft.com/office/drawing/2014/main" id="{EE62E158-D99A-49A7-8B00-E36A9F238B15}"/>
                  </a:ext>
                </a:extLst>
              </p:cNvPr>
              <p:cNvSpPr>
                <a:spLocks noRot="1" noChangeAspect="1" noMove="1" noResize="1" noEditPoints="1" noAdjustHandles="1" noChangeArrowheads="1" noChangeShapeType="1" noTextEdit="1"/>
              </p:cNvSpPr>
              <p:nvPr/>
            </p:nvSpPr>
            <p:spPr>
              <a:xfrm>
                <a:off x="0" y="5098478"/>
                <a:ext cx="4890057" cy="903324"/>
              </a:xfrm>
              <a:prstGeom prst="rect">
                <a:avLst/>
              </a:prstGeom>
              <a:blipFill>
                <a:blip r:embed="rId7"/>
                <a:stretch>
                  <a:fillRect/>
                </a:stretch>
              </a:blipFill>
            </p:spPr>
            <p:txBody>
              <a:bodyPr/>
              <a:lstStyle/>
              <a:p>
                <a:r>
                  <a:rPr lang="zh-CN" altLang="en-US">
                    <a:noFill/>
                  </a:rPr>
                  <a:t> </a:t>
                </a:r>
              </a:p>
            </p:txBody>
          </p:sp>
        </mc:Fallback>
      </mc:AlternateContent>
      <p:sp>
        <p:nvSpPr>
          <p:cNvPr id="2" name="加号 1">
            <a:extLst>
              <a:ext uri="{FF2B5EF4-FFF2-40B4-BE49-F238E27FC236}">
                <a16:creationId xmlns:a16="http://schemas.microsoft.com/office/drawing/2014/main" id="{FAEDEC6F-2304-4E71-A9A9-EC50BB70DA1C}"/>
              </a:ext>
            </a:extLst>
          </p:cNvPr>
          <p:cNvSpPr/>
          <p:nvPr/>
        </p:nvSpPr>
        <p:spPr>
          <a:xfrm>
            <a:off x="2629416" y="2275807"/>
            <a:ext cx="349189" cy="34420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5CBA6014-2A6D-4521-A8F9-A4681A757A60}"/>
              </a:ext>
            </a:extLst>
          </p:cNvPr>
          <p:cNvSpPr/>
          <p:nvPr/>
        </p:nvSpPr>
        <p:spPr>
          <a:xfrm>
            <a:off x="906146" y="4073031"/>
            <a:ext cx="369649" cy="31190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6B9A829-7358-4A63-8C05-5E4EFBA7CBAA}"/>
                  </a:ext>
                </a:extLst>
              </p:cNvPr>
              <p:cNvSpPr/>
              <p:nvPr/>
            </p:nvSpPr>
            <p:spPr>
              <a:xfrm>
                <a:off x="0" y="5895281"/>
                <a:ext cx="4992649"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如果</m:t>
                      </m:r>
                      <m:r>
                        <a:rPr lang="zh-CN" altLang="en-US" sz="2400" i="1">
                          <a:latin typeface="Cambria Math" panose="02040503050406030204" pitchFamily="18" charset="0"/>
                        </a:rPr>
                        <m:t>为</m:t>
                      </m:r>
                      <m:r>
                        <a:rPr lang="zh-CN" altLang="en-US" sz="2400" i="1" smtClean="0">
                          <a:latin typeface="Cambria Math" panose="02040503050406030204" pitchFamily="18" charset="0"/>
                        </a:rPr>
                        <m:t>负</m:t>
                      </m:r>
                      <m:r>
                        <a:rPr lang="zh-CN" altLang="en-US" sz="2400" i="1">
                          <a:latin typeface="Cambria Math" panose="02040503050406030204" pitchFamily="18" charset="0"/>
                        </a:rPr>
                        <m:t>类</m:t>
                      </m:r>
                      <m:r>
                        <a:rPr lang="zh-CN" altLang="en-US" sz="2400" i="1" smtClean="0">
                          <a:latin typeface="Cambria Math" panose="02040503050406030204" pitchFamily="18" charset="0"/>
                        </a:rPr>
                        <m:t>则</m:t>
                      </m:r>
                      <m:r>
                        <a:rPr lang="zh-CN" altLang="en-US" sz="2400" i="1">
                          <a:latin typeface="Cambria Math" panose="02040503050406030204" pitchFamily="18" charset="0"/>
                        </a:rPr>
                        <m:t>距离</m:t>
                      </m:r>
                      <m:r>
                        <a:rPr lang="zh-CN" altLang="en-US" sz="2400" i="1" smtClean="0">
                          <a:latin typeface="Cambria Math" panose="02040503050406030204" pitchFamily="18" charset="0"/>
                        </a:rPr>
                        <m:t>为</m:t>
                      </m:r>
                      <m:r>
                        <a:rPr lang="en-US" altLang="zh-CN" sz="2400" i="1">
                          <a:latin typeface="Cambria Math" panose="02040503050406030204" pitchFamily="18" charset="0"/>
                        </a:rPr>
                        <m:t>−</m:t>
                      </m:r>
                      <m:r>
                        <a:rPr lang="zh-CN" altLang="en-US" sz="2400" i="1">
                          <a:latin typeface="Cambria Math" panose="02040503050406030204" pitchFamily="18" charset="0"/>
                        </a:rPr>
                        <m:t>𝑟</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b="0" i="0">
                                  <a:latin typeface="Cambria Math" panose="02040503050406030204" pitchFamily="18" charset="0"/>
                                </a:rPr>
                                <m:t>T</m:t>
                              </m:r>
                            </m:sup>
                          </m:sSup>
                          <m:r>
                            <a:rPr lang="zh-CN" altLang="en-US" sz="2400" b="1" i="1">
                              <a:latin typeface="Cambria Math" panose="02040503050406030204" pitchFamily="18" charset="0"/>
                            </a:rPr>
                            <m:t>𝒙</m:t>
                          </m:r>
                          <m:r>
                            <a:rPr lang="zh-CN" altLang="en-US" sz="2400" b="0" i="0">
                              <a:latin typeface="Cambria Math" panose="02040503050406030204" pitchFamily="18" charset="0"/>
                            </a:rPr>
                            <m:t>+</m:t>
                          </m:r>
                          <m:r>
                            <a:rPr lang="zh-CN" altLang="en-US" sz="2400" b="0" i="1">
                              <a:latin typeface="Cambria Math" panose="02040503050406030204" pitchFamily="18" charset="0"/>
                            </a:rPr>
                            <m:t>𝑏</m:t>
                          </m:r>
                          <m:r>
                            <a:rPr lang="zh-CN" altLang="en-US" sz="2400" b="0" i="0">
                              <a:latin typeface="Cambria Math" panose="02040503050406030204" pitchFamily="18" charset="0"/>
                            </a:rPr>
                            <m:t>|</m:t>
                          </m:r>
                        </m:num>
                        <m:den>
                          <m:r>
                            <a:rPr lang="zh-CN" altLang="en-US" sz="2400" b="0" i="0">
                              <a:latin typeface="Cambria Math" panose="02040503050406030204" pitchFamily="18" charset="0"/>
                            </a:rPr>
                            <m:t>||</m:t>
                          </m:r>
                          <m:r>
                            <a:rPr lang="zh-CN" altLang="en-US" sz="2400" b="1" i="1">
                              <a:latin typeface="Cambria Math" panose="02040503050406030204" pitchFamily="18" charset="0"/>
                            </a:rPr>
                            <m:t>𝒘</m:t>
                          </m:r>
                          <m:r>
                            <a:rPr lang="zh-CN" altLang="en-US" sz="2400" b="0" i="0">
                              <a:latin typeface="Cambria Math" panose="02040503050406030204" pitchFamily="18" charset="0"/>
                            </a:rPr>
                            <m:t>||</m:t>
                          </m:r>
                        </m:den>
                      </m:f>
                    </m:oMath>
                  </m:oMathPara>
                </a14:m>
                <a:endParaRPr lang="zh-CN" altLang="en-US" sz="2400" dirty="0"/>
              </a:p>
            </p:txBody>
          </p:sp>
        </mc:Choice>
        <mc:Fallback xmlns="">
          <p:sp>
            <p:nvSpPr>
              <p:cNvPr id="14" name="矩形 13">
                <a:extLst>
                  <a:ext uri="{FF2B5EF4-FFF2-40B4-BE49-F238E27FC236}">
                    <a16:creationId xmlns:a16="http://schemas.microsoft.com/office/drawing/2014/main" id="{E6B9A829-7358-4A63-8C05-5E4EFBA7CBAA}"/>
                  </a:ext>
                </a:extLst>
              </p:cNvPr>
              <p:cNvSpPr>
                <a:spLocks noRot="1" noChangeAspect="1" noMove="1" noResize="1" noEditPoints="1" noAdjustHandles="1" noChangeArrowheads="1" noChangeShapeType="1" noTextEdit="1"/>
              </p:cNvSpPr>
              <p:nvPr/>
            </p:nvSpPr>
            <p:spPr>
              <a:xfrm>
                <a:off x="0" y="5895281"/>
                <a:ext cx="4992649" cy="90332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9372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3833147" cy="351639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321069D-9353-4BE6-BB30-99DE805FC3F4}"/>
                  </a:ext>
                </a:extLst>
              </p:cNvPr>
              <p:cNvSpPr/>
              <p:nvPr/>
            </p:nvSpPr>
            <p:spPr>
              <a:xfrm>
                <a:off x="5116275" y="1745794"/>
                <a:ext cx="3865674"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假定曲线</a:t>
                </a:r>
                <a14:m>
                  <m:oMath xmlns:m="http://schemas.openxmlformats.org/officeDocument/2006/math">
                    <m:r>
                      <a:rPr lang="zh-CN" altLang="en-US"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b="0" i="1" smtClean="0">
                        <a:latin typeface="Cambria Math" panose="02040503050406030204" pitchFamily="18" charset="0"/>
                      </a:rPr>
                      <m:t>=0</m:t>
                    </m:r>
                  </m:oMath>
                </a14:m>
                <a:endParaRPr lang="en-US"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321069D-9353-4BE6-BB30-99DE805FC3F4}"/>
                  </a:ext>
                </a:extLst>
              </p:cNvPr>
              <p:cNvSpPr>
                <a:spLocks noRot="1" noChangeAspect="1" noMove="1" noResize="1" noEditPoints="1" noAdjustHandles="1" noChangeArrowheads="1" noChangeShapeType="1" noTextEdit="1"/>
              </p:cNvSpPr>
              <p:nvPr/>
            </p:nvSpPr>
            <p:spPr>
              <a:xfrm>
                <a:off x="5116275" y="1745794"/>
                <a:ext cx="3865674" cy="369332"/>
              </a:xfrm>
              <a:prstGeom prst="rect">
                <a:avLst/>
              </a:prstGeom>
              <a:blipFill>
                <a:blip r:embed="rId5"/>
                <a:stretch>
                  <a:fillRect l="-1262" t="-11475" b="-213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B9DD8C6-A970-4B00-A759-1F18D4161B1E}"/>
              </a:ext>
            </a:extLst>
          </p:cNvPr>
          <p:cNvPicPr>
            <a:picLocks noChangeAspect="1"/>
          </p:cNvPicPr>
          <p:nvPr/>
        </p:nvPicPr>
        <p:blipFill>
          <a:blip r:embed="rId6"/>
          <a:stretch>
            <a:fillRect/>
          </a:stretch>
        </p:blipFill>
        <p:spPr>
          <a:xfrm>
            <a:off x="5338440" y="3227511"/>
            <a:ext cx="2561622" cy="731892"/>
          </a:xfrm>
          <a:prstGeom prst="rect">
            <a:avLst/>
          </a:prstGeom>
        </p:spPr>
      </p:pic>
      <p:sp>
        <p:nvSpPr>
          <p:cNvPr id="6" name="矩形 5">
            <a:extLst>
              <a:ext uri="{FF2B5EF4-FFF2-40B4-BE49-F238E27FC236}">
                <a16:creationId xmlns:a16="http://schemas.microsoft.com/office/drawing/2014/main" id="{6EC85E25-748D-4FD4-9840-1452F4AF380F}"/>
              </a:ext>
            </a:extLst>
          </p:cNvPr>
          <p:cNvSpPr/>
          <p:nvPr/>
        </p:nvSpPr>
        <p:spPr>
          <a:xfrm>
            <a:off x="5054129" y="2449627"/>
            <a:ext cx="1800493"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点到直线的公式</a:t>
            </a:r>
            <a:endParaRPr lang="zh-CN" altLang="en-US" dirty="0"/>
          </a:p>
        </p:txBody>
      </p:sp>
      <p:sp>
        <p:nvSpPr>
          <p:cNvPr id="9" name="箭头: 下 8">
            <a:extLst>
              <a:ext uri="{FF2B5EF4-FFF2-40B4-BE49-F238E27FC236}">
                <a16:creationId xmlns:a16="http://schemas.microsoft.com/office/drawing/2014/main" id="{BC9E9241-1EC5-4511-B7BC-A4F922942A4C}"/>
              </a:ext>
            </a:extLst>
          </p:cNvPr>
          <p:cNvSpPr/>
          <p:nvPr/>
        </p:nvSpPr>
        <p:spPr>
          <a:xfrm>
            <a:off x="5935591" y="2803172"/>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221F6763-E43D-4BC0-91D1-89E4A0726C7E}"/>
              </a:ext>
            </a:extLst>
          </p:cNvPr>
          <p:cNvSpPr/>
          <p:nvPr/>
        </p:nvSpPr>
        <p:spPr>
          <a:xfrm>
            <a:off x="5935591" y="4044320"/>
            <a:ext cx="23368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E62E158-D99A-49A7-8B00-E36A9F238B15}"/>
                  </a:ext>
                </a:extLst>
              </p:cNvPr>
              <p:cNvSpPr/>
              <p:nvPr/>
            </p:nvSpPr>
            <p:spPr>
              <a:xfrm>
                <a:off x="0" y="5098478"/>
                <a:ext cx="4890057"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如果</m:t>
                      </m:r>
                      <m:r>
                        <a:rPr lang="zh-CN" altLang="en-US" sz="2400" i="1">
                          <a:latin typeface="Cambria Math" panose="02040503050406030204" pitchFamily="18" charset="0"/>
                        </a:rPr>
                        <m:t>为</m:t>
                      </m:r>
                      <m:r>
                        <a:rPr lang="zh-CN" altLang="en-US" sz="2400" i="1" smtClean="0">
                          <a:latin typeface="Cambria Math" panose="02040503050406030204" pitchFamily="18" charset="0"/>
                        </a:rPr>
                        <m:t>正</m:t>
                      </m:r>
                      <m:r>
                        <a:rPr lang="zh-CN" altLang="en-US" sz="2400" i="1">
                          <a:latin typeface="Cambria Math" panose="02040503050406030204" pitchFamily="18" charset="0"/>
                        </a:rPr>
                        <m:t>类</m:t>
                      </m:r>
                      <m:r>
                        <a:rPr lang="zh-CN" altLang="en-US" sz="2400" i="1" smtClean="0">
                          <a:latin typeface="Cambria Math" panose="02040503050406030204" pitchFamily="18" charset="0"/>
                        </a:rPr>
                        <m:t>则</m:t>
                      </m:r>
                      <m:r>
                        <a:rPr lang="zh-CN" altLang="en-US" sz="2400" i="1">
                          <a:latin typeface="Cambria Math" panose="02040503050406030204" pitchFamily="18" charset="0"/>
                        </a:rPr>
                        <m:t>距离</m:t>
                      </m:r>
                      <m:r>
                        <a:rPr lang="zh-CN" altLang="en-US" sz="2400" i="1" smtClean="0">
                          <a:latin typeface="Cambria Math" panose="02040503050406030204" pitchFamily="18" charset="0"/>
                        </a:rPr>
                        <m:t>为</m:t>
                      </m:r>
                      <m:r>
                        <a:rPr lang="zh-CN" altLang="en-US" sz="2400" i="1">
                          <a:latin typeface="Cambria Math" panose="02040503050406030204" pitchFamily="18" charset="0"/>
                        </a:rPr>
                        <m:t>𝑟</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b="0" i="0">
                                  <a:latin typeface="Cambria Math" panose="02040503050406030204" pitchFamily="18" charset="0"/>
                                </a:rPr>
                                <m:t>T</m:t>
                              </m:r>
                            </m:sup>
                          </m:sSup>
                          <m:r>
                            <a:rPr lang="zh-CN" altLang="en-US" sz="2400" b="1" i="1">
                              <a:latin typeface="Cambria Math" panose="02040503050406030204" pitchFamily="18" charset="0"/>
                            </a:rPr>
                            <m:t>𝒙</m:t>
                          </m:r>
                          <m:r>
                            <a:rPr lang="zh-CN" altLang="en-US" sz="2400" b="0" i="0">
                              <a:latin typeface="Cambria Math" panose="02040503050406030204" pitchFamily="18" charset="0"/>
                            </a:rPr>
                            <m:t>+</m:t>
                          </m:r>
                          <m:r>
                            <a:rPr lang="zh-CN" altLang="en-US" sz="2400" b="0" i="1">
                              <a:latin typeface="Cambria Math" panose="02040503050406030204" pitchFamily="18" charset="0"/>
                            </a:rPr>
                            <m:t>𝑏</m:t>
                          </m:r>
                          <m:r>
                            <a:rPr lang="zh-CN" altLang="en-US" sz="2400" b="0" i="0">
                              <a:latin typeface="Cambria Math" panose="02040503050406030204" pitchFamily="18" charset="0"/>
                            </a:rPr>
                            <m:t>|</m:t>
                          </m:r>
                        </m:num>
                        <m:den>
                          <m:r>
                            <a:rPr lang="zh-CN" altLang="en-US" sz="2400" b="0" i="0">
                              <a:latin typeface="Cambria Math" panose="02040503050406030204" pitchFamily="18" charset="0"/>
                            </a:rPr>
                            <m:t>||</m:t>
                          </m:r>
                          <m:r>
                            <a:rPr lang="zh-CN" altLang="en-US" sz="2400" b="1" i="1">
                              <a:latin typeface="Cambria Math" panose="02040503050406030204" pitchFamily="18" charset="0"/>
                            </a:rPr>
                            <m:t>𝒘</m:t>
                          </m:r>
                          <m:r>
                            <a:rPr lang="zh-CN" altLang="en-US" sz="2400" b="0" i="0">
                              <a:latin typeface="Cambria Math" panose="02040503050406030204" pitchFamily="18" charset="0"/>
                            </a:rPr>
                            <m:t>||</m:t>
                          </m:r>
                        </m:den>
                      </m:f>
                    </m:oMath>
                  </m:oMathPara>
                </a14:m>
                <a:endParaRPr lang="zh-CN" altLang="en-US" sz="2400" dirty="0"/>
              </a:p>
            </p:txBody>
          </p:sp>
        </mc:Choice>
        <mc:Fallback xmlns="">
          <p:sp>
            <p:nvSpPr>
              <p:cNvPr id="10" name="矩形 9">
                <a:extLst>
                  <a:ext uri="{FF2B5EF4-FFF2-40B4-BE49-F238E27FC236}">
                    <a16:creationId xmlns:a16="http://schemas.microsoft.com/office/drawing/2014/main" id="{EE62E158-D99A-49A7-8B00-E36A9F238B15}"/>
                  </a:ext>
                </a:extLst>
              </p:cNvPr>
              <p:cNvSpPr>
                <a:spLocks noRot="1" noChangeAspect="1" noMove="1" noResize="1" noEditPoints="1" noAdjustHandles="1" noChangeArrowheads="1" noChangeShapeType="1" noTextEdit="1"/>
              </p:cNvSpPr>
              <p:nvPr/>
            </p:nvSpPr>
            <p:spPr>
              <a:xfrm>
                <a:off x="0" y="5098478"/>
                <a:ext cx="4890057" cy="903324"/>
              </a:xfrm>
              <a:prstGeom prst="rect">
                <a:avLst/>
              </a:prstGeom>
              <a:blipFill>
                <a:blip r:embed="rId7"/>
                <a:stretch>
                  <a:fillRect/>
                </a:stretch>
              </a:blipFill>
            </p:spPr>
            <p:txBody>
              <a:bodyPr/>
              <a:lstStyle/>
              <a:p>
                <a:r>
                  <a:rPr lang="zh-CN" altLang="en-US">
                    <a:noFill/>
                  </a:rPr>
                  <a:t> </a:t>
                </a:r>
              </a:p>
            </p:txBody>
          </p:sp>
        </mc:Fallback>
      </mc:AlternateContent>
      <p:sp>
        <p:nvSpPr>
          <p:cNvPr id="2" name="加号 1">
            <a:extLst>
              <a:ext uri="{FF2B5EF4-FFF2-40B4-BE49-F238E27FC236}">
                <a16:creationId xmlns:a16="http://schemas.microsoft.com/office/drawing/2014/main" id="{FAEDEC6F-2304-4E71-A9A9-EC50BB70DA1C}"/>
              </a:ext>
            </a:extLst>
          </p:cNvPr>
          <p:cNvSpPr/>
          <p:nvPr/>
        </p:nvSpPr>
        <p:spPr>
          <a:xfrm>
            <a:off x="2629416" y="2275807"/>
            <a:ext cx="349189" cy="34420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5CBA6014-2A6D-4521-A8F9-A4681A757A60}"/>
              </a:ext>
            </a:extLst>
          </p:cNvPr>
          <p:cNvSpPr/>
          <p:nvPr/>
        </p:nvSpPr>
        <p:spPr>
          <a:xfrm>
            <a:off x="906146" y="4073031"/>
            <a:ext cx="369649" cy="31190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6B9A829-7358-4A63-8C05-5E4EFBA7CBAA}"/>
                  </a:ext>
                </a:extLst>
              </p:cNvPr>
              <p:cNvSpPr/>
              <p:nvPr/>
            </p:nvSpPr>
            <p:spPr>
              <a:xfrm>
                <a:off x="0" y="5895281"/>
                <a:ext cx="5043945"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如果</m:t>
                      </m:r>
                      <m:r>
                        <a:rPr lang="zh-CN" altLang="en-US" sz="2400" i="1">
                          <a:latin typeface="Cambria Math" panose="02040503050406030204" pitchFamily="18" charset="0"/>
                        </a:rPr>
                        <m:t>为</m:t>
                      </m:r>
                      <m:r>
                        <a:rPr lang="zh-CN" altLang="en-US" sz="2400" i="1" smtClean="0">
                          <a:latin typeface="Cambria Math" panose="02040503050406030204" pitchFamily="18" charset="0"/>
                        </a:rPr>
                        <m:t>负</m:t>
                      </m:r>
                      <m:r>
                        <a:rPr lang="zh-CN" altLang="en-US" sz="2400" i="1">
                          <a:latin typeface="Cambria Math" panose="02040503050406030204" pitchFamily="18" charset="0"/>
                        </a:rPr>
                        <m:t>类</m:t>
                      </m:r>
                      <m:r>
                        <a:rPr lang="zh-CN" altLang="en-US" sz="2400" i="1" smtClean="0">
                          <a:latin typeface="Cambria Math" panose="02040503050406030204" pitchFamily="18" charset="0"/>
                        </a:rPr>
                        <m:t>则</m:t>
                      </m:r>
                      <m:r>
                        <a:rPr lang="zh-CN" altLang="en-US" sz="2400" i="1">
                          <a:latin typeface="Cambria Math" panose="02040503050406030204" pitchFamily="18" charset="0"/>
                        </a:rPr>
                        <m:t>距离</m:t>
                      </m:r>
                      <m:r>
                        <a:rPr lang="zh-CN" altLang="en-US" sz="2400" i="1" smtClean="0">
                          <a:latin typeface="Cambria Math" panose="02040503050406030204" pitchFamily="18" charset="0"/>
                        </a:rPr>
                        <m:t>为</m:t>
                      </m:r>
                      <m:r>
                        <a:rPr lang="zh-CN" altLang="en-US" sz="2400" i="1">
                          <a:latin typeface="Cambria Math" panose="02040503050406030204" pitchFamily="18" charset="0"/>
                        </a:rPr>
                        <m:t>𝑟</m:t>
                      </m:r>
                      <m:r>
                        <a:rPr lang="zh-CN" altLang="en-US" sz="2400" i="0">
                          <a:latin typeface="Cambria Math" panose="02040503050406030204" pitchFamily="18" charset="0"/>
                        </a:rPr>
                        <m:t>=</m:t>
                      </m:r>
                      <m:r>
                        <a:rPr lang="en-US" altLang="zh-CN" sz="240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b="0" i="0">
                                  <a:latin typeface="Cambria Math" panose="02040503050406030204" pitchFamily="18" charset="0"/>
                                </a:rPr>
                                <m:t>T</m:t>
                              </m:r>
                            </m:sup>
                          </m:sSup>
                          <m:r>
                            <a:rPr lang="zh-CN" altLang="en-US" sz="2400" b="1" i="1">
                              <a:latin typeface="Cambria Math" panose="02040503050406030204" pitchFamily="18" charset="0"/>
                            </a:rPr>
                            <m:t>𝒙</m:t>
                          </m:r>
                          <m:r>
                            <a:rPr lang="zh-CN" altLang="en-US" sz="2400" b="0" i="0">
                              <a:latin typeface="Cambria Math" panose="02040503050406030204" pitchFamily="18" charset="0"/>
                            </a:rPr>
                            <m:t>+</m:t>
                          </m:r>
                          <m:r>
                            <a:rPr lang="zh-CN" altLang="en-US" sz="2400" b="0" i="1">
                              <a:latin typeface="Cambria Math" panose="02040503050406030204" pitchFamily="18" charset="0"/>
                            </a:rPr>
                            <m:t>𝑏</m:t>
                          </m:r>
                          <m:r>
                            <a:rPr lang="zh-CN" altLang="en-US" sz="2400" b="0" i="0">
                              <a:latin typeface="Cambria Math" panose="02040503050406030204" pitchFamily="18" charset="0"/>
                            </a:rPr>
                            <m:t>|</m:t>
                          </m:r>
                        </m:num>
                        <m:den>
                          <m:r>
                            <a:rPr lang="zh-CN" altLang="en-US" sz="2400" b="0" i="0">
                              <a:latin typeface="Cambria Math" panose="02040503050406030204" pitchFamily="18" charset="0"/>
                            </a:rPr>
                            <m:t>||</m:t>
                          </m:r>
                          <m:r>
                            <a:rPr lang="zh-CN" altLang="en-US" sz="2400" b="1" i="1">
                              <a:latin typeface="Cambria Math" panose="02040503050406030204" pitchFamily="18" charset="0"/>
                            </a:rPr>
                            <m:t>𝒘</m:t>
                          </m:r>
                          <m:r>
                            <a:rPr lang="zh-CN" altLang="en-US" sz="2400" b="0" i="0">
                              <a:latin typeface="Cambria Math" panose="02040503050406030204" pitchFamily="18" charset="0"/>
                            </a:rPr>
                            <m:t>||</m:t>
                          </m:r>
                        </m:den>
                      </m:f>
                    </m:oMath>
                  </m:oMathPara>
                </a14:m>
                <a:endParaRPr lang="zh-CN" altLang="en-US" sz="2400" dirty="0"/>
              </a:p>
            </p:txBody>
          </p:sp>
        </mc:Choice>
        <mc:Fallback xmlns="">
          <p:sp>
            <p:nvSpPr>
              <p:cNvPr id="14" name="矩形 13">
                <a:extLst>
                  <a:ext uri="{FF2B5EF4-FFF2-40B4-BE49-F238E27FC236}">
                    <a16:creationId xmlns:a16="http://schemas.microsoft.com/office/drawing/2014/main" id="{E6B9A829-7358-4A63-8C05-5E4EFBA7CBAA}"/>
                  </a:ext>
                </a:extLst>
              </p:cNvPr>
              <p:cNvSpPr>
                <a:spLocks noRot="1" noChangeAspect="1" noMove="1" noResize="1" noEditPoints="1" noAdjustHandles="1" noChangeArrowheads="1" noChangeShapeType="1" noTextEdit="1"/>
              </p:cNvSpPr>
              <p:nvPr/>
            </p:nvSpPr>
            <p:spPr>
              <a:xfrm>
                <a:off x="0" y="5895281"/>
                <a:ext cx="5043945" cy="903324"/>
              </a:xfrm>
              <a:prstGeom prst="rect">
                <a:avLst/>
              </a:prstGeom>
              <a:blipFill>
                <a:blip r:embed="rId8"/>
                <a:stretch>
                  <a:fillRect/>
                </a:stretch>
              </a:blipFill>
            </p:spPr>
            <p:txBody>
              <a:bodyPr/>
              <a:lstStyle/>
              <a:p>
                <a:r>
                  <a:rPr lang="zh-CN" altLang="en-US">
                    <a:noFill/>
                  </a:rPr>
                  <a:t> </a:t>
                </a:r>
              </a:p>
            </p:txBody>
          </p:sp>
        </mc:Fallback>
      </mc:AlternateContent>
      <p:sp>
        <p:nvSpPr>
          <p:cNvPr id="15" name="箭头: 下 14">
            <a:extLst>
              <a:ext uri="{FF2B5EF4-FFF2-40B4-BE49-F238E27FC236}">
                <a16:creationId xmlns:a16="http://schemas.microsoft.com/office/drawing/2014/main" id="{08A65122-2E87-41E3-91FB-E11E863449C7}"/>
              </a:ext>
            </a:extLst>
          </p:cNvPr>
          <p:cNvSpPr/>
          <p:nvPr/>
        </p:nvSpPr>
        <p:spPr>
          <a:xfrm rot="16200000">
            <a:off x="5096928" y="5710614"/>
            <a:ext cx="408027"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B29AA20-5378-4F81-A225-7847148CDD7A}"/>
                  </a:ext>
                </a:extLst>
              </p:cNvPr>
              <p:cNvSpPr/>
              <p:nvPr/>
            </p:nvSpPr>
            <p:spPr>
              <a:xfrm>
                <a:off x="5485608" y="4535771"/>
                <a:ext cx="2541208" cy="90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r</m:t>
                          </m:r>
                        </m:e>
                        <m:sub>
                          <m:r>
                            <a:rPr lang="en-US" altLang="zh-CN" sz="2400" i="1">
                              <a:latin typeface="Cambria Math" panose="02040503050406030204" pitchFamily="18" charset="0"/>
                            </a:rPr>
                            <m:t>𝑖</m:t>
                          </m:r>
                        </m:sub>
                      </m:sSub>
                      <m:r>
                        <a:rPr lang="zh-CN" altLang="en-US" sz="240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f>
                        <m:fPr>
                          <m:ctrlPr>
                            <a:rPr lang="zh-CN" altLang="en-US" sz="2400" i="1" smtClean="0">
                              <a:latin typeface="Cambria Math" panose="02040503050406030204" pitchFamily="18" charset="0"/>
                            </a:rPr>
                          </m:ctrlPr>
                        </m:fPr>
                        <m:num>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𝒘</m:t>
                              </m:r>
                            </m:e>
                            <m:sup>
                              <m:r>
                                <m:rPr>
                                  <m:sty m:val="p"/>
                                </m:rPr>
                                <a:rPr lang="zh-CN" altLang="en-US" sz="2400">
                                  <a:latin typeface="Cambria Math" panose="02040503050406030204" pitchFamily="18" charset="0"/>
                                </a:rPr>
                                <m:t>T</m:t>
                              </m:r>
                            </m:sup>
                          </m:sSup>
                          <m:r>
                            <a:rPr lang="zh-CN" altLang="en-US" sz="2400" b="1" i="1">
                              <a:latin typeface="Cambria Math" panose="02040503050406030204" pitchFamily="18" charset="0"/>
                            </a:rPr>
                            <m:t>𝒙</m:t>
                          </m:r>
                          <m:r>
                            <a:rPr lang="zh-CN" altLang="en-US" sz="2400">
                              <a:latin typeface="Cambria Math" panose="02040503050406030204" pitchFamily="18" charset="0"/>
                            </a:rPr>
                            <m:t>+</m:t>
                          </m:r>
                          <m:r>
                            <a:rPr lang="zh-CN" altLang="en-US" sz="2400" i="1">
                              <a:latin typeface="Cambria Math" panose="02040503050406030204" pitchFamily="18" charset="0"/>
                            </a:rPr>
                            <m:t>𝑏</m:t>
                          </m:r>
                          <m:r>
                            <a:rPr lang="zh-CN" altLang="en-US" sz="2400">
                              <a:latin typeface="Cambria Math" panose="02040503050406030204" pitchFamily="18" charset="0"/>
                            </a:rPr>
                            <m:t>|</m:t>
                          </m:r>
                        </m:num>
                        <m:den>
                          <m:r>
                            <a:rPr lang="zh-CN" altLang="en-US" sz="2400">
                              <a:latin typeface="Cambria Math" panose="02040503050406030204" pitchFamily="18" charset="0"/>
                            </a:rPr>
                            <m:t>||</m:t>
                          </m:r>
                          <m:r>
                            <a:rPr lang="zh-CN" altLang="en-US" sz="2400" b="1" i="1">
                              <a:latin typeface="Cambria Math" panose="02040503050406030204" pitchFamily="18" charset="0"/>
                            </a:rPr>
                            <m:t>𝒘</m:t>
                          </m:r>
                          <m:r>
                            <a:rPr lang="zh-CN" altLang="en-US" sz="2400">
                              <a:latin typeface="Cambria Math" panose="02040503050406030204" pitchFamily="18" charset="0"/>
                            </a:rPr>
                            <m:t>||</m:t>
                          </m:r>
                        </m:den>
                      </m:f>
                    </m:oMath>
                  </m:oMathPara>
                </a14:m>
                <a:endParaRPr lang="zh-CN" altLang="en-US" dirty="0"/>
              </a:p>
            </p:txBody>
          </p:sp>
        </mc:Choice>
        <mc:Fallback xmlns="">
          <p:sp>
            <p:nvSpPr>
              <p:cNvPr id="13" name="矩形 12">
                <a:extLst>
                  <a:ext uri="{FF2B5EF4-FFF2-40B4-BE49-F238E27FC236}">
                    <a16:creationId xmlns:a16="http://schemas.microsoft.com/office/drawing/2014/main" id="{6B29AA20-5378-4F81-A225-7847148CDD7A}"/>
                  </a:ext>
                </a:extLst>
              </p:cNvPr>
              <p:cNvSpPr>
                <a:spLocks noRot="1" noChangeAspect="1" noMove="1" noResize="1" noEditPoints="1" noAdjustHandles="1" noChangeArrowheads="1" noChangeShapeType="1" noTextEdit="1"/>
              </p:cNvSpPr>
              <p:nvPr/>
            </p:nvSpPr>
            <p:spPr>
              <a:xfrm>
                <a:off x="5485608" y="4535771"/>
                <a:ext cx="2541208" cy="903324"/>
              </a:xfrm>
              <a:prstGeom prst="rect">
                <a:avLst/>
              </a:prstGeom>
              <a:blipFill>
                <a:blip r:embed="rId9"/>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2818905-9A38-43DA-AE95-0AF77F4BF81B}"/>
              </a:ext>
            </a:extLst>
          </p:cNvPr>
          <p:cNvSpPr txBox="1"/>
          <p:nvPr/>
        </p:nvSpPr>
        <p:spPr>
          <a:xfrm>
            <a:off x="8050821" y="5257722"/>
            <a:ext cx="436880" cy="1200329"/>
          </a:xfrm>
          <a:prstGeom prst="rect">
            <a:avLst/>
          </a:prstGeom>
          <a:noFill/>
        </p:spPr>
        <p:txBody>
          <a:bodyPr wrap="square" rtlCol="0">
            <a:spAutoFit/>
          </a:bodyPr>
          <a:lstStyle/>
          <a:p>
            <a:r>
              <a:rPr lang="zh-CN" altLang="en-US" dirty="0"/>
              <a:t>几何距离</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4F4B711-4C76-4E61-9F12-8216E7A1B8C5}"/>
                  </a:ext>
                </a:extLst>
              </p:cNvPr>
              <p:cNvSpPr/>
              <p:nvPr/>
            </p:nvSpPr>
            <p:spPr>
              <a:xfrm>
                <a:off x="5917624" y="5857887"/>
                <a:ext cx="1492845" cy="513282"/>
              </a:xfrm>
              <a:prstGeom prst="rect">
                <a:avLst/>
              </a:prstGeom>
            </p:spPr>
            <p:txBody>
              <a:bodyPr wrap="none">
                <a:spAutoFit/>
              </a:bodyPr>
              <a:lstStyle/>
              <a:p>
                <a:r>
                  <a:rPr lang="en-US" altLang="zh-CN" sz="2400" dirty="0"/>
                  <a:t>r</a:t>
                </a:r>
                <a14:m>
                  <m:oMath xmlns:m="http://schemas.openxmlformats.org/officeDocument/2006/math">
                    <m:r>
                      <a:rPr lang="en-US" altLang="zh-CN" sz="28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b="0" i="0" smtClean="0">
                            <a:latin typeface="Cambria Math" panose="02040503050406030204" pitchFamily="18" charset="0"/>
                          </a:rPr>
                          <m:t>min</m:t>
                        </m:r>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r</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oMath>
                </a14:m>
                <a:endParaRPr lang="zh-CN" altLang="en-US" dirty="0"/>
              </a:p>
            </p:txBody>
          </p:sp>
        </mc:Choice>
        <mc:Fallback xmlns="">
          <p:sp>
            <p:nvSpPr>
              <p:cNvPr id="18" name="矩形 17">
                <a:extLst>
                  <a:ext uri="{FF2B5EF4-FFF2-40B4-BE49-F238E27FC236}">
                    <a16:creationId xmlns:a16="http://schemas.microsoft.com/office/drawing/2014/main" id="{44F4B711-4C76-4E61-9F12-8216E7A1B8C5}"/>
                  </a:ext>
                </a:extLst>
              </p:cNvPr>
              <p:cNvSpPr>
                <a:spLocks noRot="1" noChangeAspect="1" noMove="1" noResize="1" noEditPoints="1" noAdjustHandles="1" noChangeArrowheads="1" noChangeShapeType="1" noTextEdit="1"/>
              </p:cNvSpPr>
              <p:nvPr/>
            </p:nvSpPr>
            <p:spPr>
              <a:xfrm>
                <a:off x="5917624" y="5857887"/>
                <a:ext cx="1492845" cy="513282"/>
              </a:xfrm>
              <a:prstGeom prst="rect">
                <a:avLst/>
              </a:prstGeom>
              <a:blipFill>
                <a:blip r:embed="rId10"/>
                <a:stretch>
                  <a:fillRect l="-6531" b="-26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821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3833147" cy="3516397"/>
          </a:xfrm>
          <a:prstGeom prst="rect">
            <a:avLst/>
          </a:prstGeom>
        </p:spPr>
      </p:pic>
      <p:sp>
        <p:nvSpPr>
          <p:cNvPr id="2" name="加号 1">
            <a:extLst>
              <a:ext uri="{FF2B5EF4-FFF2-40B4-BE49-F238E27FC236}">
                <a16:creationId xmlns:a16="http://schemas.microsoft.com/office/drawing/2014/main" id="{FAEDEC6F-2304-4E71-A9A9-EC50BB70DA1C}"/>
              </a:ext>
            </a:extLst>
          </p:cNvPr>
          <p:cNvSpPr/>
          <p:nvPr/>
        </p:nvSpPr>
        <p:spPr>
          <a:xfrm>
            <a:off x="2629416" y="2275807"/>
            <a:ext cx="349189" cy="34420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5CBA6014-2A6D-4521-A8F9-A4681A757A60}"/>
              </a:ext>
            </a:extLst>
          </p:cNvPr>
          <p:cNvSpPr/>
          <p:nvPr/>
        </p:nvSpPr>
        <p:spPr>
          <a:xfrm>
            <a:off x="906146" y="4073031"/>
            <a:ext cx="369649" cy="31190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D0B5A062-41C7-49F4-BB41-4A504FC736CC}"/>
              </a:ext>
            </a:extLst>
          </p:cNvPr>
          <p:cNvSpPr/>
          <p:nvPr/>
        </p:nvSpPr>
        <p:spPr>
          <a:xfrm>
            <a:off x="3907962" y="1565785"/>
            <a:ext cx="5109201" cy="5078313"/>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支持向量机学习的基本想法是求解能够正确划分训练数据集并且几何间隔最大的分离超平面，</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对线性可分的训练数据集而言，线性可分分离超平面有无穷多个</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但是几何间隔最大的分离超平面是唯一的。</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这里的间隔最大化又称为硬间隔最大化</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这里面最小的间隔也就支持向量（</a:t>
            </a:r>
            <a:r>
              <a:rPr lang="en-US" altLang="zh-CN" dirty="0">
                <a:latin typeface="宋体" panose="02010600030101010101" pitchFamily="2" charset="-122"/>
                <a:ea typeface="宋体" panose="02010600030101010101" pitchFamily="2" charset="-122"/>
              </a:rPr>
              <a:t>support vector</a:t>
            </a:r>
            <a:r>
              <a:rPr lang="zh-CN" altLang="en-US"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54188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3833147" cy="3516397"/>
          </a:xfrm>
          <a:prstGeom prst="rect">
            <a:avLst/>
          </a:prstGeom>
        </p:spPr>
      </p:pic>
      <p:sp>
        <p:nvSpPr>
          <p:cNvPr id="2" name="加号 1">
            <a:extLst>
              <a:ext uri="{FF2B5EF4-FFF2-40B4-BE49-F238E27FC236}">
                <a16:creationId xmlns:a16="http://schemas.microsoft.com/office/drawing/2014/main" id="{FAEDEC6F-2304-4E71-A9A9-EC50BB70DA1C}"/>
              </a:ext>
            </a:extLst>
          </p:cNvPr>
          <p:cNvSpPr/>
          <p:nvPr/>
        </p:nvSpPr>
        <p:spPr>
          <a:xfrm>
            <a:off x="2629416" y="2275807"/>
            <a:ext cx="349189" cy="34420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5CBA6014-2A6D-4521-A8F9-A4681A757A60}"/>
              </a:ext>
            </a:extLst>
          </p:cNvPr>
          <p:cNvSpPr/>
          <p:nvPr/>
        </p:nvSpPr>
        <p:spPr>
          <a:xfrm>
            <a:off x="906146" y="4073031"/>
            <a:ext cx="369649" cy="31190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B91A5336-93A5-4385-9266-A15D37ED57F9}"/>
              </a:ext>
            </a:extLst>
          </p:cNvPr>
          <p:cNvSpPr/>
          <p:nvPr/>
        </p:nvSpPr>
        <p:spPr>
          <a:xfrm>
            <a:off x="3864905" y="1536342"/>
            <a:ext cx="5247335" cy="923330"/>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下面考虑如何求得一个几何间隔最大的分离超平面，即最大间隔分离超平面，具体地，这个问题可以表示为下面的约束最优化问题:</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13D196-B459-4D52-8A47-FC21968D2BA0}"/>
                  </a:ext>
                </a:extLst>
              </p:cNvPr>
              <p:cNvSpPr/>
              <p:nvPr/>
            </p:nvSpPr>
            <p:spPr>
              <a:xfrm>
                <a:off x="4001817" y="2620012"/>
                <a:ext cx="1403846"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en-US" altLang="zh-CN" sz="2400" b="0" i="1" smtClean="0">
                              <a:latin typeface="Cambria Math" panose="02040503050406030204" pitchFamily="18" charset="0"/>
                            </a:rPr>
                            <m:t>𝑚𝑎𝑥</m:t>
                          </m:r>
                        </m:e>
                        <m:sub>
                          <m:r>
                            <a:rPr lang="zh-CN" altLang="en-US" sz="2400" i="1">
                              <a:latin typeface="Cambria Math" panose="02040503050406030204" pitchFamily="18" charset="0"/>
                            </a:rPr>
                            <m:t>𝑤</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1">
                          <a:latin typeface="Cambria Math" panose="02040503050406030204" pitchFamily="18" charset="0"/>
                        </a:rPr>
                        <m:t>𝛾</m:t>
                      </m:r>
                    </m:oMath>
                  </m:oMathPara>
                </a14:m>
                <a:endParaRPr lang="zh-CN" altLang="en-US" sz="2400" dirty="0"/>
              </a:p>
            </p:txBody>
          </p:sp>
        </mc:Choice>
        <mc:Fallback xmlns="">
          <p:sp>
            <p:nvSpPr>
              <p:cNvPr id="5" name="矩形 4">
                <a:extLst>
                  <a:ext uri="{FF2B5EF4-FFF2-40B4-BE49-F238E27FC236}">
                    <a16:creationId xmlns:a16="http://schemas.microsoft.com/office/drawing/2014/main" id="{E713D196-B459-4D52-8A47-FC21968D2BA0}"/>
                  </a:ext>
                </a:extLst>
              </p:cNvPr>
              <p:cNvSpPr>
                <a:spLocks noRot="1" noChangeAspect="1" noMove="1" noResize="1" noEditPoints="1" noAdjustHandles="1" noChangeArrowheads="1" noChangeShapeType="1" noTextEdit="1"/>
              </p:cNvSpPr>
              <p:nvPr/>
            </p:nvSpPr>
            <p:spPr>
              <a:xfrm>
                <a:off x="4001817" y="2620012"/>
                <a:ext cx="1403846" cy="477888"/>
              </a:xfrm>
              <a:prstGeom prst="rect">
                <a:avLst/>
              </a:prstGeom>
              <a:blipFill>
                <a:blip r:embed="rId5"/>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E064F9-C897-4188-9C6B-6B882FB10E78}"/>
                  </a:ext>
                </a:extLst>
              </p:cNvPr>
              <p:cNvSpPr/>
              <p:nvPr/>
            </p:nvSpPr>
            <p:spPr>
              <a:xfrm>
                <a:off x="4126973" y="5909194"/>
                <a:ext cx="460081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𝑤</m:t>
                              </m:r>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𝑏</m:t>
                              </m:r>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e>
                      </m:d>
                      <m:r>
                        <a:rPr lang="zh-CN" altLang="en-US" i="0">
                          <a:latin typeface="Cambria Math" panose="02040503050406030204" pitchFamily="18" charset="0"/>
                        </a:rPr>
                        <m:t>⩾</m:t>
                      </m:r>
                      <m:r>
                        <a:rPr lang="zh-CN" altLang="en-US" i="1">
                          <a:latin typeface="Cambria Math" panose="02040503050406030204" pitchFamily="18" charset="0"/>
                        </a:rPr>
                        <m:t>𝛾</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6" name="矩形 5">
                <a:extLst>
                  <a:ext uri="{FF2B5EF4-FFF2-40B4-BE49-F238E27FC236}">
                    <a16:creationId xmlns:a16="http://schemas.microsoft.com/office/drawing/2014/main" id="{39E064F9-C897-4188-9C6B-6B882FB10E78}"/>
                  </a:ext>
                </a:extLst>
              </p:cNvPr>
              <p:cNvSpPr>
                <a:spLocks noRot="1" noChangeAspect="1" noMove="1" noResize="1" noEditPoints="1" noAdjustHandles="1" noChangeArrowheads="1" noChangeShapeType="1" noTextEdit="1"/>
              </p:cNvSpPr>
              <p:nvPr/>
            </p:nvSpPr>
            <p:spPr>
              <a:xfrm>
                <a:off x="4126973" y="5909194"/>
                <a:ext cx="4600811" cy="714683"/>
              </a:xfrm>
              <a:prstGeom prst="rect">
                <a:avLst/>
              </a:prstGeom>
              <a:blipFill>
                <a:blip r:embed="rId6"/>
                <a:stretch>
                  <a:fillRect/>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87FC6E5-77B0-4A3B-BF2E-35FEC7B1AEEA}"/>
              </a:ext>
            </a:extLst>
          </p:cNvPr>
          <p:cNvSpPr/>
          <p:nvPr/>
        </p:nvSpPr>
        <p:spPr>
          <a:xfrm>
            <a:off x="5388927" y="4027204"/>
            <a:ext cx="447473" cy="7146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2FE53DD-8321-4071-A955-410815B0F9AD}"/>
                  </a:ext>
                </a:extLst>
              </p:cNvPr>
              <p:cNvSpPr/>
              <p:nvPr/>
            </p:nvSpPr>
            <p:spPr>
              <a:xfrm>
                <a:off x="4127748" y="5001474"/>
                <a:ext cx="1261179" cy="640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𝑚𝑎𝑥</m:t>
                          </m:r>
                        </m:e>
                        <m:lim>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𝑏</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𝛾</m:t>
                              </m:r>
                            </m:e>
                          </m:acc>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oMath>
                  </m:oMathPara>
                </a14:m>
                <a:endParaRPr lang="zh-CN" altLang="en-US" dirty="0"/>
              </a:p>
            </p:txBody>
          </p:sp>
        </mc:Choice>
        <mc:Fallback xmlns="">
          <p:sp>
            <p:nvSpPr>
              <p:cNvPr id="10" name="矩形 9">
                <a:extLst>
                  <a:ext uri="{FF2B5EF4-FFF2-40B4-BE49-F238E27FC236}">
                    <a16:creationId xmlns:a16="http://schemas.microsoft.com/office/drawing/2014/main" id="{02FE53DD-8321-4071-A955-410815B0F9AD}"/>
                  </a:ext>
                </a:extLst>
              </p:cNvPr>
              <p:cNvSpPr>
                <a:spLocks noRot="1" noChangeAspect="1" noMove="1" noResize="1" noEditPoints="1" noAdjustHandles="1" noChangeArrowheads="1" noChangeShapeType="1" noTextEdit="1"/>
              </p:cNvSpPr>
              <p:nvPr/>
            </p:nvSpPr>
            <p:spPr>
              <a:xfrm>
                <a:off x="4127748" y="5001474"/>
                <a:ext cx="1261179" cy="6403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4381159-9C5E-43D7-AF9D-EB364D86B565}"/>
                  </a:ext>
                </a:extLst>
              </p:cNvPr>
              <p:cNvSpPr/>
              <p:nvPr/>
            </p:nvSpPr>
            <p:spPr>
              <a:xfrm>
                <a:off x="4001817" y="3237443"/>
                <a:ext cx="371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𝛾</m:t>
                          </m:r>
                        </m:e>
                      </m:acc>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13" name="矩形 12">
                <a:extLst>
                  <a:ext uri="{FF2B5EF4-FFF2-40B4-BE49-F238E27FC236}">
                    <a16:creationId xmlns:a16="http://schemas.microsoft.com/office/drawing/2014/main" id="{04381159-9C5E-43D7-AF9D-EB364D86B565}"/>
                  </a:ext>
                </a:extLst>
              </p:cNvPr>
              <p:cNvSpPr>
                <a:spLocks noRot="1" noChangeAspect="1" noMove="1" noResize="1" noEditPoints="1" noAdjustHandles="1" noChangeArrowheads="1" noChangeShapeType="1" noTextEdit="1"/>
              </p:cNvSpPr>
              <p:nvPr/>
            </p:nvSpPr>
            <p:spPr>
              <a:xfrm>
                <a:off x="4001817" y="3237443"/>
                <a:ext cx="3710759" cy="369332"/>
              </a:xfrm>
              <a:prstGeom prst="rect">
                <a:avLst/>
              </a:prstGeom>
              <a:blipFill>
                <a:blip r:embed="rId8"/>
                <a:stretch>
                  <a:fillRect t="-6557"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515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pic>
        <p:nvPicPr>
          <p:cNvPr id="4" name="图片 3" descr="6">
            <a:extLst>
              <a:ext uri="{FF2B5EF4-FFF2-40B4-BE49-F238E27FC236}">
                <a16:creationId xmlns:a16="http://schemas.microsoft.com/office/drawing/2014/main" id="{69359DAB-3E7F-0772-7C0F-A7578C5E27FD}"/>
              </a:ext>
            </a:extLst>
          </p:cNvPr>
          <p:cNvPicPr>
            <a:picLocks noChangeAspect="1"/>
          </p:cNvPicPr>
          <p:nvPr/>
        </p:nvPicPr>
        <p:blipFill>
          <a:blip r:embed="rId3">
            <a:alphaModFix amt="62000"/>
          </a:blip>
          <a:srcRect t="35866" r="1004" b="6087"/>
          <a:stretch>
            <a:fillRect/>
          </a:stretch>
        </p:blipFill>
        <p:spPr>
          <a:xfrm>
            <a:off x="31755" y="1021056"/>
            <a:ext cx="9080487" cy="5836947"/>
          </a:xfrm>
          <a:prstGeom prst="rect">
            <a:avLst/>
          </a:prstGeom>
        </p:spPr>
      </p:pic>
      <p:sp>
        <p:nvSpPr>
          <p:cNvPr id="2" name="矩形 1"/>
          <p:cNvSpPr/>
          <p:nvPr/>
        </p:nvSpPr>
        <p:spPr>
          <a:xfrm>
            <a:off x="2019810" y="2506396"/>
            <a:ext cx="5104379" cy="880695"/>
          </a:xfrm>
          <a:prstGeom prst="rect">
            <a:avLst/>
          </a:prstGeom>
          <a:noFill/>
        </p:spPr>
        <p:txBody>
          <a:bodyPr lIns="0" tIns="0" rIns="0" bIns="0">
            <a:noAutofit/>
          </a:bodyPr>
          <a:lstStyle/>
          <a:p>
            <a:pPr algn="ctr">
              <a:spcAft>
                <a:spcPts val="3788"/>
              </a:spcAft>
            </a:pPr>
            <a:r>
              <a:rPr lang="zh-TW" altLang="en-US" sz="4329" b="1" dirty="0">
                <a:latin typeface="Microsoft YaHei" panose="020B0503020204020204" pitchFamily="34" charset="-122"/>
                <a:ea typeface="Microsoft YaHei" panose="020B0503020204020204" pitchFamily="34" charset="-122"/>
              </a:rPr>
              <a:t>机器学习</a:t>
            </a:r>
            <a:r>
              <a:rPr lang="zh-CN" altLang="en-US" sz="4329" b="1" dirty="0">
                <a:latin typeface="Microsoft YaHei" panose="020B0503020204020204" pitchFamily="34" charset="-122"/>
                <a:ea typeface="Microsoft YaHei" panose="020B0503020204020204" pitchFamily="34" charset="-122"/>
              </a:rPr>
              <a:t>与模式识别</a:t>
            </a:r>
            <a:endParaRPr lang="zh-TW" altLang="en-US" sz="4329" b="1"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F5BBC795-D486-468E-4B01-3C0975B666EE}"/>
              </a:ext>
            </a:extLst>
          </p:cNvPr>
          <p:cNvSpPr/>
          <p:nvPr/>
        </p:nvSpPr>
        <p:spPr>
          <a:xfrm>
            <a:off x="2451811" y="3351279"/>
            <a:ext cx="4240372" cy="880695"/>
          </a:xfrm>
          <a:prstGeom prst="rect">
            <a:avLst/>
          </a:prstGeom>
          <a:noFill/>
        </p:spPr>
        <p:txBody>
          <a:bodyPr lIns="0" tIns="0" rIns="0" bIns="0">
            <a:noAutofit/>
          </a:bodyPr>
          <a:lstStyle/>
          <a:p>
            <a:pPr algn="ctr">
              <a:spcAft>
                <a:spcPts val="3788"/>
              </a:spcAft>
            </a:pPr>
            <a:r>
              <a:rPr lang="en-US" altLang="zh-CN" sz="3543" b="1" dirty="0">
                <a:solidFill>
                  <a:srgbClr val="FF0000"/>
                </a:solidFill>
                <a:latin typeface="Microsoft YaHei" panose="020B0503020204020204" pitchFamily="34" charset="-122"/>
                <a:ea typeface="Microsoft YaHei" panose="020B0503020204020204" pitchFamily="34" charset="-122"/>
              </a:rPr>
              <a:t>06-</a:t>
            </a:r>
            <a:r>
              <a:rPr lang="zh-CN" altLang="en-US" sz="3543" b="1" dirty="0">
                <a:solidFill>
                  <a:srgbClr val="FF0000"/>
                </a:solidFill>
                <a:latin typeface="Microsoft YaHei" panose="020B0503020204020204" pitchFamily="34" charset="-122"/>
                <a:ea typeface="Microsoft YaHei" panose="020B0503020204020204" pitchFamily="34" charset="-122"/>
              </a:rPr>
              <a:t>支持向量机</a:t>
            </a:r>
            <a:endParaRPr lang="en-US" altLang="zh-CN" sz="3543" b="1" dirty="0">
              <a:solidFill>
                <a:srgbClr val="FF0000"/>
              </a:solidFill>
              <a:latin typeface="Microsoft YaHei" panose="020B0503020204020204" pitchFamily="34" charset="-122"/>
              <a:ea typeface="Microsoft YaHei" panose="020B0503020204020204" pitchFamily="34" charset="-122"/>
            </a:endParaRPr>
          </a:p>
          <a:p>
            <a:pPr algn="ctr">
              <a:spcAft>
                <a:spcPts val="3788"/>
              </a:spcAft>
            </a:pPr>
            <a:r>
              <a:rPr lang="zh-CN" altLang="en-US" sz="3543" b="1" dirty="0">
                <a:latin typeface="Microsoft YaHei" panose="020B0503020204020204" pitchFamily="34" charset="-122"/>
                <a:ea typeface="Microsoft YaHei" panose="020B0503020204020204" pitchFamily="34" charset="-122"/>
              </a:rPr>
              <a:t>吴鹏程</a:t>
            </a:r>
            <a:endParaRPr lang="en-US" altLang="zh-CN" sz="3543"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8E2B7419-0A44-7471-DFCB-EC33AD387C8F}"/>
              </a:ext>
            </a:extLst>
          </p:cNvPr>
          <p:cNvSpPr txBox="1"/>
          <p:nvPr/>
        </p:nvSpPr>
        <p:spPr>
          <a:xfrm>
            <a:off x="2263926" y="5076856"/>
            <a:ext cx="5104379" cy="455638"/>
          </a:xfrm>
          <a:prstGeom prst="rect">
            <a:avLst/>
          </a:prstGeom>
          <a:noFill/>
        </p:spPr>
        <p:txBody>
          <a:bodyPr wrap="square">
            <a:spAutoFit/>
          </a:bodyPr>
          <a:lstStyle/>
          <a:p>
            <a:pPr algn="ctr">
              <a:spcAft>
                <a:spcPts val="3788"/>
              </a:spcAft>
            </a:pPr>
            <a:r>
              <a:rPr lang="en-US" altLang="zh-CN" sz="2361" b="1" dirty="0">
                <a:latin typeface="Microsoft YaHei" panose="020B0503020204020204" pitchFamily="34" charset="-122"/>
                <a:ea typeface="Microsoft YaHei" panose="020B0503020204020204" pitchFamily="34" charset="-122"/>
              </a:rPr>
              <a:t>wupengcheng_mech@163.com</a:t>
            </a:r>
            <a:endParaRPr lang="zh-TW" altLang="en-US" sz="2361"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2811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127011" y="1136232"/>
            <a:ext cx="249299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线性可分支持向量机</a:t>
            </a:r>
          </a:p>
        </p:txBody>
      </p:sp>
      <p:pic>
        <p:nvPicPr>
          <p:cNvPr id="4" name="图片 3">
            <a:extLst>
              <a:ext uri="{FF2B5EF4-FFF2-40B4-BE49-F238E27FC236}">
                <a16:creationId xmlns:a16="http://schemas.microsoft.com/office/drawing/2014/main" id="{07AF23B7-A8FC-48D8-80A2-6404B822F8AA}"/>
              </a:ext>
            </a:extLst>
          </p:cNvPr>
          <p:cNvPicPr>
            <a:picLocks noChangeAspect="1"/>
          </p:cNvPicPr>
          <p:nvPr/>
        </p:nvPicPr>
        <p:blipFill>
          <a:blip r:embed="rId4"/>
          <a:stretch>
            <a:fillRect/>
          </a:stretch>
        </p:blipFill>
        <p:spPr>
          <a:xfrm>
            <a:off x="31759" y="1583923"/>
            <a:ext cx="3833147" cy="3516397"/>
          </a:xfrm>
          <a:prstGeom prst="rect">
            <a:avLst/>
          </a:prstGeom>
        </p:spPr>
      </p:pic>
      <p:sp>
        <p:nvSpPr>
          <p:cNvPr id="2" name="加号 1">
            <a:extLst>
              <a:ext uri="{FF2B5EF4-FFF2-40B4-BE49-F238E27FC236}">
                <a16:creationId xmlns:a16="http://schemas.microsoft.com/office/drawing/2014/main" id="{FAEDEC6F-2304-4E71-A9A9-EC50BB70DA1C}"/>
              </a:ext>
            </a:extLst>
          </p:cNvPr>
          <p:cNvSpPr/>
          <p:nvPr/>
        </p:nvSpPr>
        <p:spPr>
          <a:xfrm>
            <a:off x="2629416" y="2275807"/>
            <a:ext cx="349189" cy="34420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5CBA6014-2A6D-4521-A8F9-A4681A757A60}"/>
              </a:ext>
            </a:extLst>
          </p:cNvPr>
          <p:cNvSpPr/>
          <p:nvPr/>
        </p:nvSpPr>
        <p:spPr>
          <a:xfrm>
            <a:off x="906146" y="4073031"/>
            <a:ext cx="369649" cy="31190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B91A5336-93A5-4385-9266-A15D37ED57F9}"/>
              </a:ext>
            </a:extLst>
          </p:cNvPr>
          <p:cNvSpPr/>
          <p:nvPr/>
        </p:nvSpPr>
        <p:spPr>
          <a:xfrm>
            <a:off x="3864905" y="1536342"/>
            <a:ext cx="5247335" cy="923330"/>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下面考虑如何求得一个几何间隔最大的分离超平面，即最大间隔分离超平面，具体地，这个问题可以表示为下面的约束最优化问题:</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13D196-B459-4D52-8A47-FC21968D2BA0}"/>
                  </a:ext>
                </a:extLst>
              </p:cNvPr>
              <p:cNvSpPr/>
              <p:nvPr/>
            </p:nvSpPr>
            <p:spPr>
              <a:xfrm>
                <a:off x="4001817" y="2620012"/>
                <a:ext cx="1403846"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en-US" altLang="zh-CN" sz="2400" b="0" i="1" smtClean="0">
                              <a:latin typeface="Cambria Math" panose="02040503050406030204" pitchFamily="18" charset="0"/>
                            </a:rPr>
                            <m:t>𝑚𝑎𝑥</m:t>
                          </m:r>
                        </m:e>
                        <m:sub>
                          <m:r>
                            <a:rPr lang="zh-CN" altLang="en-US" sz="2400" i="1">
                              <a:latin typeface="Cambria Math" panose="02040503050406030204" pitchFamily="18" charset="0"/>
                            </a:rPr>
                            <m:t>𝑤</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1">
                          <a:latin typeface="Cambria Math" panose="02040503050406030204" pitchFamily="18" charset="0"/>
                        </a:rPr>
                        <m:t>𝛾</m:t>
                      </m:r>
                    </m:oMath>
                  </m:oMathPara>
                </a14:m>
                <a:endParaRPr lang="zh-CN" altLang="en-US" sz="2400" dirty="0"/>
              </a:p>
            </p:txBody>
          </p:sp>
        </mc:Choice>
        <mc:Fallback xmlns="">
          <p:sp>
            <p:nvSpPr>
              <p:cNvPr id="5" name="矩形 4">
                <a:extLst>
                  <a:ext uri="{FF2B5EF4-FFF2-40B4-BE49-F238E27FC236}">
                    <a16:creationId xmlns:a16="http://schemas.microsoft.com/office/drawing/2014/main" id="{E713D196-B459-4D52-8A47-FC21968D2BA0}"/>
                  </a:ext>
                </a:extLst>
              </p:cNvPr>
              <p:cNvSpPr>
                <a:spLocks noRot="1" noChangeAspect="1" noMove="1" noResize="1" noEditPoints="1" noAdjustHandles="1" noChangeArrowheads="1" noChangeShapeType="1" noTextEdit="1"/>
              </p:cNvSpPr>
              <p:nvPr/>
            </p:nvSpPr>
            <p:spPr>
              <a:xfrm>
                <a:off x="4001817" y="2620012"/>
                <a:ext cx="1403846" cy="477888"/>
              </a:xfrm>
              <a:prstGeom prst="rect">
                <a:avLst/>
              </a:prstGeom>
              <a:blipFill>
                <a:blip r:embed="rId5"/>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E064F9-C897-4188-9C6B-6B882FB10E78}"/>
                  </a:ext>
                </a:extLst>
              </p:cNvPr>
              <p:cNvSpPr/>
              <p:nvPr/>
            </p:nvSpPr>
            <p:spPr>
              <a:xfrm>
                <a:off x="4084398" y="4332968"/>
                <a:ext cx="460081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𝑤</m:t>
                              </m:r>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𝑏</m:t>
                              </m:r>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e>
                      </m:d>
                      <m:r>
                        <a:rPr lang="zh-CN" altLang="en-US" i="0">
                          <a:latin typeface="Cambria Math" panose="02040503050406030204" pitchFamily="18" charset="0"/>
                        </a:rPr>
                        <m:t>⩾</m:t>
                      </m:r>
                      <m:r>
                        <a:rPr lang="zh-CN" altLang="en-US" i="1">
                          <a:latin typeface="Cambria Math" panose="02040503050406030204" pitchFamily="18" charset="0"/>
                        </a:rPr>
                        <m:t>𝛾</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6" name="矩形 5">
                <a:extLst>
                  <a:ext uri="{FF2B5EF4-FFF2-40B4-BE49-F238E27FC236}">
                    <a16:creationId xmlns:a16="http://schemas.microsoft.com/office/drawing/2014/main" id="{39E064F9-C897-4188-9C6B-6B882FB10E78}"/>
                  </a:ext>
                </a:extLst>
              </p:cNvPr>
              <p:cNvSpPr>
                <a:spLocks noRot="1" noChangeAspect="1" noMove="1" noResize="1" noEditPoints="1" noAdjustHandles="1" noChangeArrowheads="1" noChangeShapeType="1" noTextEdit="1"/>
              </p:cNvSpPr>
              <p:nvPr/>
            </p:nvSpPr>
            <p:spPr>
              <a:xfrm>
                <a:off x="4084398" y="4332968"/>
                <a:ext cx="4600811" cy="714683"/>
              </a:xfrm>
              <a:prstGeom prst="rect">
                <a:avLst/>
              </a:prstGeom>
              <a:blipFill>
                <a:blip r:embed="rId6"/>
                <a:stretch>
                  <a:fillRect/>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87FC6E5-77B0-4A3B-BF2E-35FEC7B1AEEA}"/>
              </a:ext>
            </a:extLst>
          </p:cNvPr>
          <p:cNvSpPr/>
          <p:nvPr/>
        </p:nvSpPr>
        <p:spPr>
          <a:xfrm>
            <a:off x="5409723" y="3643451"/>
            <a:ext cx="447473" cy="369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2FE53DD-8321-4071-A955-410815B0F9AD}"/>
                  </a:ext>
                </a:extLst>
              </p:cNvPr>
              <p:cNvSpPr/>
              <p:nvPr/>
            </p:nvSpPr>
            <p:spPr>
              <a:xfrm>
                <a:off x="4084398" y="3692600"/>
                <a:ext cx="1261179" cy="640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𝑚𝑎𝑥</m:t>
                          </m:r>
                        </m:e>
                        <m:lim>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𝑏</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𝛾</m:t>
                              </m:r>
                            </m:e>
                          </m:acc>
                        </m:num>
                        <m:den>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den>
                      </m:f>
                    </m:oMath>
                  </m:oMathPara>
                </a14:m>
                <a:endParaRPr lang="zh-CN" altLang="en-US" dirty="0"/>
              </a:p>
            </p:txBody>
          </p:sp>
        </mc:Choice>
        <mc:Fallback xmlns="">
          <p:sp>
            <p:nvSpPr>
              <p:cNvPr id="10" name="矩形 9">
                <a:extLst>
                  <a:ext uri="{FF2B5EF4-FFF2-40B4-BE49-F238E27FC236}">
                    <a16:creationId xmlns:a16="http://schemas.microsoft.com/office/drawing/2014/main" id="{02FE53DD-8321-4071-A955-410815B0F9AD}"/>
                  </a:ext>
                </a:extLst>
              </p:cNvPr>
              <p:cNvSpPr>
                <a:spLocks noRot="1" noChangeAspect="1" noMove="1" noResize="1" noEditPoints="1" noAdjustHandles="1" noChangeArrowheads="1" noChangeShapeType="1" noTextEdit="1"/>
              </p:cNvSpPr>
              <p:nvPr/>
            </p:nvSpPr>
            <p:spPr>
              <a:xfrm>
                <a:off x="4084398" y="3692600"/>
                <a:ext cx="1261179" cy="6403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4381159-9C5E-43D7-AF9D-EB364D86B565}"/>
                  </a:ext>
                </a:extLst>
              </p:cNvPr>
              <p:cNvSpPr/>
              <p:nvPr/>
            </p:nvSpPr>
            <p:spPr>
              <a:xfrm>
                <a:off x="4001817" y="3237443"/>
                <a:ext cx="371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𝛾</m:t>
                          </m:r>
                        </m:e>
                      </m:acc>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13" name="矩形 12">
                <a:extLst>
                  <a:ext uri="{FF2B5EF4-FFF2-40B4-BE49-F238E27FC236}">
                    <a16:creationId xmlns:a16="http://schemas.microsoft.com/office/drawing/2014/main" id="{04381159-9C5E-43D7-AF9D-EB364D86B565}"/>
                  </a:ext>
                </a:extLst>
              </p:cNvPr>
              <p:cNvSpPr>
                <a:spLocks noRot="1" noChangeAspect="1" noMove="1" noResize="1" noEditPoints="1" noAdjustHandles="1" noChangeArrowheads="1" noChangeShapeType="1" noTextEdit="1"/>
              </p:cNvSpPr>
              <p:nvPr/>
            </p:nvSpPr>
            <p:spPr>
              <a:xfrm>
                <a:off x="4001817" y="3237443"/>
                <a:ext cx="3710759" cy="369332"/>
              </a:xfrm>
              <a:prstGeom prst="rect">
                <a:avLst/>
              </a:prstGeom>
              <a:blipFill>
                <a:blip r:embed="rId8"/>
                <a:stretch>
                  <a:fillRect t="-655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DCCAB4D-9F0B-46A1-B92A-E2464F8D6965}"/>
                  </a:ext>
                </a:extLst>
              </p:cNvPr>
              <p:cNvSpPr/>
              <p:nvPr/>
            </p:nvSpPr>
            <p:spPr>
              <a:xfrm>
                <a:off x="4084398" y="5480071"/>
                <a:ext cx="4064381" cy="90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𝑏</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e>
                        <m:e>
                          <m:r>
                            <a:rPr lang="zh-CN" altLang="en-US" i="0">
                              <a:latin typeface="Cambria Math" panose="02040503050406030204" pitchFamily="18" charset="0"/>
                            </a:rPr>
                            <m:t>&amp;</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e>
                      </m:eqArr>
                    </m:oMath>
                  </m:oMathPara>
                </a14:m>
                <a:endParaRPr lang="zh-CN" altLang="en-US" dirty="0"/>
              </a:p>
            </p:txBody>
          </p:sp>
        </mc:Choice>
        <mc:Fallback xmlns="">
          <p:sp>
            <p:nvSpPr>
              <p:cNvPr id="12" name="矩形 11">
                <a:extLst>
                  <a:ext uri="{FF2B5EF4-FFF2-40B4-BE49-F238E27FC236}">
                    <a16:creationId xmlns:a16="http://schemas.microsoft.com/office/drawing/2014/main" id="{5DCCAB4D-9F0B-46A1-B92A-E2464F8D6965}"/>
                  </a:ext>
                </a:extLst>
              </p:cNvPr>
              <p:cNvSpPr>
                <a:spLocks noRot="1" noChangeAspect="1" noMove="1" noResize="1" noEditPoints="1" noAdjustHandles="1" noChangeArrowheads="1" noChangeShapeType="1" noTextEdit="1"/>
              </p:cNvSpPr>
              <p:nvPr/>
            </p:nvSpPr>
            <p:spPr>
              <a:xfrm>
                <a:off x="4084398" y="5480071"/>
                <a:ext cx="4064381" cy="908262"/>
              </a:xfrm>
              <a:prstGeom prst="rect">
                <a:avLst/>
              </a:prstGeom>
              <a:blipFill>
                <a:blip r:embed="rId9"/>
                <a:stretch>
                  <a:fillRect/>
                </a:stretch>
              </a:blipFill>
            </p:spPr>
            <p:txBody>
              <a:bodyPr/>
              <a:lstStyle/>
              <a:p>
                <a:r>
                  <a:rPr lang="zh-CN" altLang="en-US">
                    <a:noFill/>
                  </a:rPr>
                  <a:t> </a:t>
                </a:r>
              </a:p>
            </p:txBody>
          </p:sp>
        </mc:Fallback>
      </mc:AlternateContent>
      <p:sp>
        <p:nvSpPr>
          <p:cNvPr id="15" name="箭头: 下 14">
            <a:extLst>
              <a:ext uri="{FF2B5EF4-FFF2-40B4-BE49-F238E27FC236}">
                <a16:creationId xmlns:a16="http://schemas.microsoft.com/office/drawing/2014/main" id="{9D3DE18E-715A-4594-8D2A-3F7A27FE1746}"/>
              </a:ext>
            </a:extLst>
          </p:cNvPr>
          <p:cNvSpPr/>
          <p:nvPr/>
        </p:nvSpPr>
        <p:spPr>
          <a:xfrm>
            <a:off x="5409723" y="5188677"/>
            <a:ext cx="447473" cy="369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2652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6BAEE5-1E91-4311-A9FC-0E02EE64C1F5}"/>
              </a:ext>
            </a:extLst>
          </p:cNvPr>
          <p:cNvPicPr>
            <a:picLocks noChangeAspect="1"/>
          </p:cNvPicPr>
          <p:nvPr/>
        </p:nvPicPr>
        <p:blipFill>
          <a:blip r:embed="rId2"/>
          <a:stretch>
            <a:fillRect/>
          </a:stretch>
        </p:blipFill>
        <p:spPr>
          <a:xfrm>
            <a:off x="0" y="1144881"/>
            <a:ext cx="9144000" cy="4568237"/>
          </a:xfrm>
          <a:prstGeom prst="rect">
            <a:avLst/>
          </a:prstGeom>
        </p:spPr>
      </p:pic>
      <p:pic>
        <p:nvPicPr>
          <p:cNvPr id="3" name="图片 2" descr="素材G">
            <a:extLst>
              <a:ext uri="{FF2B5EF4-FFF2-40B4-BE49-F238E27FC236}">
                <a16:creationId xmlns:a16="http://schemas.microsoft.com/office/drawing/2014/main" id="{DB60FC17-39D6-4EA2-B64E-D2C42D483799}"/>
              </a:ext>
            </a:extLst>
          </p:cNvPr>
          <p:cNvPicPr>
            <a:picLocks noChangeAspect="1"/>
          </p:cNvPicPr>
          <p:nvPr/>
        </p:nvPicPr>
        <p:blipFill>
          <a:blip r:embed="rId3"/>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7984C169-AB41-49A1-B190-C82EFDD86CC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688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6BAEE5-1E91-4311-A9FC-0E02EE64C1F5}"/>
              </a:ext>
            </a:extLst>
          </p:cNvPr>
          <p:cNvPicPr>
            <a:picLocks noChangeAspect="1"/>
          </p:cNvPicPr>
          <p:nvPr/>
        </p:nvPicPr>
        <p:blipFill>
          <a:blip r:embed="rId2"/>
          <a:stretch>
            <a:fillRect/>
          </a:stretch>
        </p:blipFill>
        <p:spPr>
          <a:xfrm>
            <a:off x="0" y="949079"/>
            <a:ext cx="9144000" cy="4568237"/>
          </a:xfrm>
          <a:prstGeom prst="rect">
            <a:avLst/>
          </a:prstGeom>
        </p:spPr>
      </p:pic>
      <p:pic>
        <p:nvPicPr>
          <p:cNvPr id="3" name="图片 2" descr="素材G">
            <a:extLst>
              <a:ext uri="{FF2B5EF4-FFF2-40B4-BE49-F238E27FC236}">
                <a16:creationId xmlns:a16="http://schemas.microsoft.com/office/drawing/2014/main" id="{DB60FC17-39D6-4EA2-B64E-D2C42D483799}"/>
              </a:ext>
            </a:extLst>
          </p:cNvPr>
          <p:cNvPicPr>
            <a:picLocks noChangeAspect="1"/>
          </p:cNvPicPr>
          <p:nvPr/>
        </p:nvPicPr>
        <p:blipFill>
          <a:blip r:embed="rId3"/>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7984C169-AB41-49A1-B190-C82EFDD86CC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C18A95F8-D35C-4631-B42F-12393D22856B}"/>
              </a:ext>
            </a:extLst>
          </p:cNvPr>
          <p:cNvSpPr/>
          <p:nvPr/>
        </p:nvSpPr>
        <p:spPr>
          <a:xfrm>
            <a:off x="2659379" y="3314699"/>
            <a:ext cx="3992881" cy="37338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0761897-86AD-4946-8B9B-ACEC53125D05}"/>
              </a:ext>
            </a:extLst>
          </p:cNvPr>
          <p:cNvPicPr>
            <a:picLocks noChangeAspect="1"/>
          </p:cNvPicPr>
          <p:nvPr/>
        </p:nvPicPr>
        <p:blipFill>
          <a:blip r:embed="rId4"/>
          <a:stretch>
            <a:fillRect/>
          </a:stretch>
        </p:blipFill>
        <p:spPr>
          <a:xfrm>
            <a:off x="5669280" y="3699542"/>
            <a:ext cx="3442966" cy="3158458"/>
          </a:xfrm>
          <a:prstGeom prst="rect">
            <a:avLst/>
          </a:prstGeom>
        </p:spPr>
      </p:pic>
    </p:spTree>
    <p:extLst>
      <p:ext uri="{BB962C8B-B14F-4D97-AF65-F5344CB8AC3E}">
        <p14:creationId xmlns:p14="http://schemas.microsoft.com/office/powerpoint/2010/main" val="342280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90FEB2-00EE-431C-8DC5-C93A9A109F19}"/>
              </a:ext>
            </a:extLst>
          </p:cNvPr>
          <p:cNvSpPr/>
          <p:nvPr/>
        </p:nvSpPr>
        <p:spPr>
          <a:xfrm>
            <a:off x="142240" y="1132116"/>
            <a:ext cx="8839200"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例 7.1 数据与例 2.1相同.已知一个如图 7.4所示的训练数据集，其正例点是x=(3,3)，x=(4,3)，负例点是x=(1,1)，试求最大间隔分离超平面.</a:t>
            </a:r>
          </a:p>
        </p:txBody>
      </p:sp>
      <p:pic>
        <p:nvPicPr>
          <p:cNvPr id="3" name="图片 2" descr="素材G">
            <a:extLst>
              <a:ext uri="{FF2B5EF4-FFF2-40B4-BE49-F238E27FC236}">
                <a16:creationId xmlns:a16="http://schemas.microsoft.com/office/drawing/2014/main" id="{11CA4049-DE7F-4527-A637-3487951843B0}"/>
              </a:ext>
            </a:extLst>
          </p:cNvPr>
          <p:cNvPicPr>
            <a:picLocks noChangeAspect="1"/>
          </p:cNvPicPr>
          <p:nvPr/>
        </p:nvPicPr>
        <p:blipFill>
          <a:blip r:embed="rId2"/>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36EC4114-6821-437A-AF76-4B162E0D3651}"/>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D36A2A9E-EFD1-485A-8FE6-4786313B44A9}"/>
              </a:ext>
            </a:extLst>
          </p:cNvPr>
          <p:cNvPicPr>
            <a:picLocks noChangeAspect="1"/>
          </p:cNvPicPr>
          <p:nvPr/>
        </p:nvPicPr>
        <p:blipFill>
          <a:blip r:embed="rId3"/>
          <a:stretch>
            <a:fillRect/>
          </a:stretch>
        </p:blipFill>
        <p:spPr>
          <a:xfrm>
            <a:off x="1253410" y="2113209"/>
            <a:ext cx="5378884" cy="3726547"/>
          </a:xfrm>
          <a:prstGeom prst="rect">
            <a:avLst/>
          </a:prstGeom>
        </p:spPr>
      </p:pic>
      <p:sp>
        <p:nvSpPr>
          <p:cNvPr id="7" name="动作按钮: 帮助 6">
            <a:hlinkClick r:id="" action="ppaction://noaction" highlightClick="1"/>
            <a:extLst>
              <a:ext uri="{FF2B5EF4-FFF2-40B4-BE49-F238E27FC236}">
                <a16:creationId xmlns:a16="http://schemas.microsoft.com/office/drawing/2014/main" id="{83CF9C53-CBAD-4A25-8705-1A67B648D694}"/>
              </a:ext>
            </a:extLst>
          </p:cNvPr>
          <p:cNvSpPr/>
          <p:nvPr/>
        </p:nvSpPr>
        <p:spPr>
          <a:xfrm>
            <a:off x="2997843" y="4490977"/>
            <a:ext cx="555585" cy="671332"/>
          </a:xfrm>
          <a:prstGeom prst="actionButtonHelp">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7425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F209AA8D-1850-4A13-8D92-6A7887643D2F}"/>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3C8C057-3317-4ACF-8551-7B43F67722D7}"/>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3DCACE46-22D6-4FE4-B0A8-D4E4AE75C7F2}"/>
              </a:ext>
            </a:extLst>
          </p:cNvPr>
          <p:cNvSpPr/>
          <p:nvPr/>
        </p:nvSpPr>
        <p:spPr>
          <a:xfrm>
            <a:off x="142240" y="1132116"/>
            <a:ext cx="8839200"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例 7.1 数据与例 2.1相同.已知一个如图 7.4所示的训练数据集，其正例点是x=(3,3)，x=(4,3)，负例点是x=(1,1)，试求最大间隔分离超平面.</a:t>
            </a:r>
          </a:p>
        </p:txBody>
      </p:sp>
      <p:pic>
        <p:nvPicPr>
          <p:cNvPr id="7" name="图片 6">
            <a:extLst>
              <a:ext uri="{FF2B5EF4-FFF2-40B4-BE49-F238E27FC236}">
                <a16:creationId xmlns:a16="http://schemas.microsoft.com/office/drawing/2014/main" id="{0821BDDB-7D5A-4125-BB3A-1E13479651B2}"/>
              </a:ext>
            </a:extLst>
          </p:cNvPr>
          <p:cNvPicPr>
            <a:picLocks noChangeAspect="1"/>
          </p:cNvPicPr>
          <p:nvPr/>
        </p:nvPicPr>
        <p:blipFill>
          <a:blip r:embed="rId3"/>
          <a:stretch>
            <a:fillRect/>
          </a:stretch>
        </p:blipFill>
        <p:spPr>
          <a:xfrm>
            <a:off x="142240" y="2275255"/>
            <a:ext cx="5378884" cy="3726547"/>
          </a:xfrm>
          <a:prstGeom prst="rect">
            <a:avLst/>
          </a:prstGeom>
        </p:spPr>
      </p:pic>
      <p:sp>
        <p:nvSpPr>
          <p:cNvPr id="8" name="动作按钮: 帮助 7">
            <a:hlinkClick r:id="" action="ppaction://noaction" highlightClick="1"/>
            <a:extLst>
              <a:ext uri="{FF2B5EF4-FFF2-40B4-BE49-F238E27FC236}">
                <a16:creationId xmlns:a16="http://schemas.microsoft.com/office/drawing/2014/main" id="{FA5A13C5-FC3D-4CC8-9FC3-5792A482EA31}"/>
              </a:ext>
            </a:extLst>
          </p:cNvPr>
          <p:cNvSpPr/>
          <p:nvPr/>
        </p:nvSpPr>
        <p:spPr>
          <a:xfrm>
            <a:off x="1886673" y="4653023"/>
            <a:ext cx="555585" cy="671332"/>
          </a:xfrm>
          <a:prstGeom prst="actionButtonHelp">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4E9BD26-7D87-4D29-814D-518687548DAD}"/>
              </a:ext>
            </a:extLst>
          </p:cNvPr>
          <p:cNvSpPr/>
          <p:nvPr/>
        </p:nvSpPr>
        <p:spPr>
          <a:xfrm>
            <a:off x="5203498" y="2090589"/>
            <a:ext cx="3993401"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根据训练数据集构造约束最优化问题:</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F2EF766-FCAE-42FD-82B3-2A0818BCC0FC}"/>
                  </a:ext>
                </a:extLst>
              </p:cNvPr>
              <p:cNvSpPr/>
              <p:nvPr/>
            </p:nvSpPr>
            <p:spPr>
              <a:xfrm>
                <a:off x="5521124" y="2827075"/>
                <a:ext cx="2521268" cy="2150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limLow>
                            <m:limLowPr>
                              <m:ctrlPr>
                                <a:rPr lang="zh-CN" altLang="en-US" i="1">
                                  <a:latin typeface="Cambria Math" panose="02040503050406030204" pitchFamily="18" charset="0"/>
                                </a:rPr>
                              </m:ctrlPr>
                            </m:limLowPr>
                            <m:e>
                              <m:r>
                                <a:rPr lang="en-US" altLang="zh-CN" i="1">
                                  <a:latin typeface="Cambria Math" panose="02040503050406030204" pitchFamily="18" charset="0"/>
                                </a:rPr>
                                <m:t>𝑚𝑖𝑛</m:t>
                              </m:r>
                            </m:e>
                            <m:lim>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lim>
                          </m:limLow>
                          <m:r>
                            <a:rPr lang="en-US" altLang="zh-CN" i="1">
                              <a:latin typeface="Cambria Math" panose="02040503050406030204" pitchFamily="18" charset="0"/>
                            </a:rPr>
                            <m:t> </m:t>
                          </m:r>
                          <m:f>
                            <m:fPr>
                              <m:ctrlPr>
                                <a:rPr lang="zh-CN" altLang="en-US"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zh-CN" altLang="en-US" i="0">
                              <a:latin typeface="Cambria Math" panose="02040503050406030204" pitchFamily="18" charset="0"/>
                            </a:rPr>
                            <m:t>&amp;</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&amp;4</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qArr>
                    </m:oMath>
                  </m:oMathPara>
                </a14:m>
                <a:endParaRPr lang="zh-CN" altLang="en-US" dirty="0"/>
              </a:p>
            </p:txBody>
          </p:sp>
        </mc:Choice>
        <mc:Fallback xmlns="">
          <p:sp>
            <p:nvSpPr>
              <p:cNvPr id="11" name="矩形 10">
                <a:extLst>
                  <a:ext uri="{FF2B5EF4-FFF2-40B4-BE49-F238E27FC236}">
                    <a16:creationId xmlns:a16="http://schemas.microsoft.com/office/drawing/2014/main" id="{BF2EF766-FCAE-42FD-82B3-2A0818BCC0FC}"/>
                  </a:ext>
                </a:extLst>
              </p:cNvPr>
              <p:cNvSpPr>
                <a:spLocks noRot="1" noChangeAspect="1" noMove="1" noResize="1" noEditPoints="1" noAdjustHandles="1" noChangeArrowheads="1" noChangeShapeType="1" noTextEdit="1"/>
              </p:cNvSpPr>
              <p:nvPr/>
            </p:nvSpPr>
            <p:spPr>
              <a:xfrm>
                <a:off x="5521124" y="2827075"/>
                <a:ext cx="2521268" cy="215014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1259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F209AA8D-1850-4A13-8D92-6A7887643D2F}"/>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3C8C057-3317-4ACF-8551-7B43F67722D7}"/>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3DCACE46-22D6-4FE4-B0A8-D4E4AE75C7F2}"/>
              </a:ext>
            </a:extLst>
          </p:cNvPr>
          <p:cNvSpPr/>
          <p:nvPr/>
        </p:nvSpPr>
        <p:spPr>
          <a:xfrm>
            <a:off x="142240" y="1132116"/>
            <a:ext cx="8839200"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例 7.1 数据与例 2.1相同.已知一个如图 7.4所示的训练数据集，其正例点是x=(3,3)，x=(4,3)，负例点是x=(1,1)，试求最大间隔分离超平面.</a:t>
            </a:r>
          </a:p>
        </p:txBody>
      </p:sp>
      <p:pic>
        <p:nvPicPr>
          <p:cNvPr id="7" name="图片 6">
            <a:extLst>
              <a:ext uri="{FF2B5EF4-FFF2-40B4-BE49-F238E27FC236}">
                <a16:creationId xmlns:a16="http://schemas.microsoft.com/office/drawing/2014/main" id="{0821BDDB-7D5A-4125-BB3A-1E13479651B2}"/>
              </a:ext>
            </a:extLst>
          </p:cNvPr>
          <p:cNvPicPr>
            <a:picLocks noChangeAspect="1"/>
          </p:cNvPicPr>
          <p:nvPr/>
        </p:nvPicPr>
        <p:blipFill>
          <a:blip r:embed="rId3"/>
          <a:stretch>
            <a:fillRect/>
          </a:stretch>
        </p:blipFill>
        <p:spPr>
          <a:xfrm>
            <a:off x="142240" y="2275255"/>
            <a:ext cx="5378884" cy="3726547"/>
          </a:xfrm>
          <a:prstGeom prst="rect">
            <a:avLst/>
          </a:prstGeom>
        </p:spPr>
      </p:pic>
      <p:sp>
        <p:nvSpPr>
          <p:cNvPr id="8" name="动作按钮: 帮助 7">
            <a:hlinkClick r:id="" action="ppaction://noaction" highlightClick="1"/>
            <a:extLst>
              <a:ext uri="{FF2B5EF4-FFF2-40B4-BE49-F238E27FC236}">
                <a16:creationId xmlns:a16="http://schemas.microsoft.com/office/drawing/2014/main" id="{FA5A13C5-FC3D-4CC8-9FC3-5792A482EA31}"/>
              </a:ext>
            </a:extLst>
          </p:cNvPr>
          <p:cNvSpPr/>
          <p:nvPr/>
        </p:nvSpPr>
        <p:spPr>
          <a:xfrm>
            <a:off x="1886673" y="4653023"/>
            <a:ext cx="555585" cy="671332"/>
          </a:xfrm>
          <a:prstGeom prst="actionButtonHelp">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4E9BD26-7D87-4D29-814D-518687548DAD}"/>
              </a:ext>
            </a:extLst>
          </p:cNvPr>
          <p:cNvSpPr/>
          <p:nvPr/>
        </p:nvSpPr>
        <p:spPr>
          <a:xfrm>
            <a:off x="5203498" y="2090589"/>
            <a:ext cx="3993401"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根据训练数据集构造约束最优化问题:</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F2EF766-FCAE-42FD-82B3-2A0818BCC0FC}"/>
                  </a:ext>
                </a:extLst>
              </p:cNvPr>
              <p:cNvSpPr/>
              <p:nvPr/>
            </p:nvSpPr>
            <p:spPr>
              <a:xfrm>
                <a:off x="5521124" y="2827075"/>
                <a:ext cx="2521268" cy="2150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limLow>
                            <m:limLowPr>
                              <m:ctrlPr>
                                <a:rPr lang="zh-CN" altLang="en-US" i="1">
                                  <a:latin typeface="Cambria Math" panose="02040503050406030204" pitchFamily="18" charset="0"/>
                                </a:rPr>
                              </m:ctrlPr>
                            </m:limLowPr>
                            <m:e>
                              <m:r>
                                <a:rPr lang="en-US" altLang="zh-CN" i="1">
                                  <a:latin typeface="Cambria Math" panose="02040503050406030204" pitchFamily="18" charset="0"/>
                                </a:rPr>
                                <m:t>𝑚𝑖𝑛</m:t>
                              </m:r>
                            </m:e>
                            <m:lim>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lim>
                          </m:limLow>
                          <m:r>
                            <a:rPr lang="en-US" altLang="zh-CN" i="1">
                              <a:latin typeface="Cambria Math" panose="02040503050406030204" pitchFamily="18" charset="0"/>
                            </a:rPr>
                            <m:t> </m:t>
                          </m:r>
                          <m:f>
                            <m:fPr>
                              <m:ctrlPr>
                                <a:rPr lang="zh-CN" altLang="en-US"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zh-CN" altLang="en-US" i="0">
                              <a:latin typeface="Cambria Math" panose="02040503050406030204" pitchFamily="18" charset="0"/>
                            </a:rPr>
                            <m:t>&amp;</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&amp;4</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qArr>
                    </m:oMath>
                  </m:oMathPara>
                </a14:m>
                <a:endParaRPr lang="zh-CN" altLang="en-US" dirty="0"/>
              </a:p>
            </p:txBody>
          </p:sp>
        </mc:Choice>
        <mc:Fallback xmlns="">
          <p:sp>
            <p:nvSpPr>
              <p:cNvPr id="11" name="矩形 10">
                <a:extLst>
                  <a:ext uri="{FF2B5EF4-FFF2-40B4-BE49-F238E27FC236}">
                    <a16:creationId xmlns:a16="http://schemas.microsoft.com/office/drawing/2014/main" id="{BF2EF766-FCAE-42FD-82B3-2A0818BCC0FC}"/>
                  </a:ext>
                </a:extLst>
              </p:cNvPr>
              <p:cNvSpPr>
                <a:spLocks noRot="1" noChangeAspect="1" noMove="1" noResize="1" noEditPoints="1" noAdjustHandles="1" noChangeArrowheads="1" noChangeShapeType="1" noTextEdit="1"/>
              </p:cNvSpPr>
              <p:nvPr/>
            </p:nvSpPr>
            <p:spPr>
              <a:xfrm>
                <a:off x="5521124" y="2827075"/>
                <a:ext cx="2521268" cy="2150140"/>
              </a:xfrm>
              <a:prstGeom prst="rect">
                <a:avLst/>
              </a:prstGeom>
              <a:blipFill>
                <a:blip r:embed="rId4"/>
                <a:stretch>
                  <a:fillRect/>
                </a:stretch>
              </a:blipFill>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7E297D87-EB20-4941-B62F-C087EB0884D8}"/>
              </a:ext>
            </a:extLst>
          </p:cNvPr>
          <p:cNvSpPr/>
          <p:nvPr/>
        </p:nvSpPr>
        <p:spPr>
          <a:xfrm>
            <a:off x="6421835" y="5022581"/>
            <a:ext cx="359923" cy="466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D06D8E2-F165-4004-8ED2-154AF0AEA082}"/>
                  </a:ext>
                </a:extLst>
              </p:cNvPr>
              <p:cNvSpPr/>
              <p:nvPr/>
            </p:nvSpPr>
            <p:spPr>
              <a:xfrm>
                <a:off x="5397652" y="5597691"/>
                <a:ext cx="240828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=−2.</m:t>
                      </m:r>
                    </m:oMath>
                  </m:oMathPara>
                </a14:m>
                <a:endParaRPr lang="zh-CN" altLang="en-US" dirty="0"/>
              </a:p>
            </p:txBody>
          </p:sp>
        </mc:Choice>
        <mc:Fallback xmlns="">
          <p:sp>
            <p:nvSpPr>
              <p:cNvPr id="5" name="矩形 4">
                <a:extLst>
                  <a:ext uri="{FF2B5EF4-FFF2-40B4-BE49-F238E27FC236}">
                    <a16:creationId xmlns:a16="http://schemas.microsoft.com/office/drawing/2014/main" id="{9D06D8E2-F165-4004-8ED2-154AF0AEA082}"/>
                  </a:ext>
                </a:extLst>
              </p:cNvPr>
              <p:cNvSpPr>
                <a:spLocks noRot="1" noChangeAspect="1" noMove="1" noResize="1" noEditPoints="1" noAdjustHandles="1" noChangeArrowheads="1" noChangeShapeType="1" noTextEdit="1"/>
              </p:cNvSpPr>
              <p:nvPr/>
            </p:nvSpPr>
            <p:spPr>
              <a:xfrm>
                <a:off x="5397652" y="5597691"/>
                <a:ext cx="2408287" cy="61093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879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F209AA8D-1850-4A13-8D92-6A7887643D2F}"/>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3C8C057-3317-4ACF-8551-7B43F67722D7}"/>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3DCACE46-22D6-4FE4-B0A8-D4E4AE75C7F2}"/>
              </a:ext>
            </a:extLst>
          </p:cNvPr>
          <p:cNvSpPr/>
          <p:nvPr/>
        </p:nvSpPr>
        <p:spPr>
          <a:xfrm>
            <a:off x="142240" y="1132116"/>
            <a:ext cx="8839200"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例 7.1 数据与例 2.1相同.已知一个如图 7.4所示的训练数据集，其正例点是x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=(3,3)，x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=(4,3)，负例点是x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=(1,1)，试求最大间隔分离超平面.</a:t>
            </a:r>
          </a:p>
        </p:txBody>
      </p:sp>
      <p:pic>
        <p:nvPicPr>
          <p:cNvPr id="7" name="图片 6">
            <a:extLst>
              <a:ext uri="{FF2B5EF4-FFF2-40B4-BE49-F238E27FC236}">
                <a16:creationId xmlns:a16="http://schemas.microsoft.com/office/drawing/2014/main" id="{0821BDDB-7D5A-4125-BB3A-1E13479651B2}"/>
              </a:ext>
            </a:extLst>
          </p:cNvPr>
          <p:cNvPicPr>
            <a:picLocks noChangeAspect="1"/>
          </p:cNvPicPr>
          <p:nvPr/>
        </p:nvPicPr>
        <p:blipFill>
          <a:blip r:embed="rId3"/>
          <a:stretch>
            <a:fillRect/>
          </a:stretch>
        </p:blipFill>
        <p:spPr>
          <a:xfrm>
            <a:off x="142240" y="2275255"/>
            <a:ext cx="5378884" cy="3726547"/>
          </a:xfrm>
          <a:prstGeom prst="rect">
            <a:avLst/>
          </a:prstGeom>
        </p:spPr>
      </p:pic>
      <p:sp>
        <p:nvSpPr>
          <p:cNvPr id="8" name="动作按钮: 帮助 7">
            <a:hlinkClick r:id="" action="ppaction://noaction" highlightClick="1"/>
            <a:extLst>
              <a:ext uri="{FF2B5EF4-FFF2-40B4-BE49-F238E27FC236}">
                <a16:creationId xmlns:a16="http://schemas.microsoft.com/office/drawing/2014/main" id="{FA5A13C5-FC3D-4CC8-9FC3-5792A482EA31}"/>
              </a:ext>
            </a:extLst>
          </p:cNvPr>
          <p:cNvSpPr/>
          <p:nvPr/>
        </p:nvSpPr>
        <p:spPr>
          <a:xfrm>
            <a:off x="1886673" y="4653023"/>
            <a:ext cx="555585" cy="671332"/>
          </a:xfrm>
          <a:prstGeom prst="actionButtonHelp">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4E9BD26-7D87-4D29-814D-518687548DAD}"/>
              </a:ext>
            </a:extLst>
          </p:cNvPr>
          <p:cNvSpPr/>
          <p:nvPr/>
        </p:nvSpPr>
        <p:spPr>
          <a:xfrm>
            <a:off x="5118845" y="1851832"/>
            <a:ext cx="3993401"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根据训练数据集构造约束最优化问题:</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F2EF766-FCAE-42FD-82B3-2A0818BCC0FC}"/>
                  </a:ext>
                </a:extLst>
              </p:cNvPr>
              <p:cNvSpPr/>
              <p:nvPr/>
            </p:nvSpPr>
            <p:spPr>
              <a:xfrm>
                <a:off x="5341161" y="2223539"/>
                <a:ext cx="2521268" cy="2150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limLow>
                            <m:limLowPr>
                              <m:ctrlPr>
                                <a:rPr lang="zh-CN" altLang="en-US" i="1">
                                  <a:latin typeface="Cambria Math" panose="02040503050406030204" pitchFamily="18" charset="0"/>
                                </a:rPr>
                              </m:ctrlPr>
                            </m:limLowPr>
                            <m:e>
                              <m:r>
                                <a:rPr lang="en-US" altLang="zh-CN" i="1">
                                  <a:latin typeface="Cambria Math" panose="02040503050406030204" pitchFamily="18" charset="0"/>
                                </a:rPr>
                                <m:t>𝑚𝑖𝑛</m:t>
                              </m:r>
                            </m:e>
                            <m:lim>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lim>
                          </m:limLow>
                          <m:r>
                            <a:rPr lang="en-US" altLang="zh-CN" i="1">
                              <a:latin typeface="Cambria Math" panose="02040503050406030204" pitchFamily="18" charset="0"/>
                            </a:rPr>
                            <m:t> </m:t>
                          </m:r>
                          <m:f>
                            <m:fPr>
                              <m:ctrlPr>
                                <a:rPr lang="zh-CN" altLang="en-US"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sup>
                              <m:r>
                                <a:rPr lang="en-US" altLang="zh-CN" i="1">
                                  <a:latin typeface="Cambria Math" panose="02040503050406030204" pitchFamily="18" charset="0"/>
                                </a:rPr>
                                <m:t>2</m:t>
                              </m:r>
                            </m:sup>
                          </m:sSup>
                          <m:r>
                            <a:rPr lang="en-US" altLang="zh-CN" i="1">
                              <a:latin typeface="Cambria Math" panose="02040503050406030204" pitchFamily="18" charset="0"/>
                            </a:rPr>
                            <m:t>)</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en-US" altLang="zh-CN" b="0" i="1" smtClean="0">
                              <a:latin typeface="Cambria Math" panose="02040503050406030204" pitchFamily="18" charset="0"/>
                            </a:rPr>
                            <m:t> </m:t>
                          </m:r>
                        </m:e>
                        <m:e>
                          <m:r>
                            <a:rPr lang="zh-CN" altLang="en-US" i="0">
                              <a:latin typeface="Cambria Math" panose="02040503050406030204" pitchFamily="18" charset="0"/>
                            </a:rPr>
                            <m:t>&amp;</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&amp;4</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+3</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e>
                      </m:eqArr>
                    </m:oMath>
                  </m:oMathPara>
                </a14:m>
                <a:endParaRPr lang="zh-CN" altLang="en-US" dirty="0"/>
              </a:p>
            </p:txBody>
          </p:sp>
        </mc:Choice>
        <mc:Fallback xmlns="">
          <p:sp>
            <p:nvSpPr>
              <p:cNvPr id="11" name="矩形 10">
                <a:extLst>
                  <a:ext uri="{FF2B5EF4-FFF2-40B4-BE49-F238E27FC236}">
                    <a16:creationId xmlns:a16="http://schemas.microsoft.com/office/drawing/2014/main" id="{BF2EF766-FCAE-42FD-82B3-2A0818BCC0FC}"/>
                  </a:ext>
                </a:extLst>
              </p:cNvPr>
              <p:cNvSpPr>
                <a:spLocks noRot="1" noChangeAspect="1" noMove="1" noResize="1" noEditPoints="1" noAdjustHandles="1" noChangeArrowheads="1" noChangeShapeType="1" noTextEdit="1"/>
              </p:cNvSpPr>
              <p:nvPr/>
            </p:nvSpPr>
            <p:spPr>
              <a:xfrm>
                <a:off x="5341161" y="2223539"/>
                <a:ext cx="2521268" cy="2150140"/>
              </a:xfrm>
              <a:prstGeom prst="rect">
                <a:avLst/>
              </a:prstGeom>
              <a:blipFill>
                <a:blip r:embed="rId4"/>
                <a:stretch>
                  <a:fillRect/>
                </a:stretch>
              </a:blipFill>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7E297D87-EB20-4941-B62F-C087EB0884D8}"/>
              </a:ext>
            </a:extLst>
          </p:cNvPr>
          <p:cNvSpPr/>
          <p:nvPr/>
        </p:nvSpPr>
        <p:spPr>
          <a:xfrm>
            <a:off x="6331853" y="4419559"/>
            <a:ext cx="359923" cy="466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D06D8E2-F165-4004-8ED2-154AF0AEA082}"/>
                  </a:ext>
                </a:extLst>
              </p:cNvPr>
              <p:cNvSpPr/>
              <p:nvPr/>
            </p:nvSpPr>
            <p:spPr>
              <a:xfrm>
                <a:off x="5341161" y="4911778"/>
                <a:ext cx="240828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=−2.</m:t>
                      </m:r>
                    </m:oMath>
                  </m:oMathPara>
                </a14:m>
                <a:endParaRPr lang="zh-CN" altLang="en-US" dirty="0"/>
              </a:p>
            </p:txBody>
          </p:sp>
        </mc:Choice>
        <mc:Fallback xmlns="">
          <p:sp>
            <p:nvSpPr>
              <p:cNvPr id="5" name="矩形 4">
                <a:extLst>
                  <a:ext uri="{FF2B5EF4-FFF2-40B4-BE49-F238E27FC236}">
                    <a16:creationId xmlns:a16="http://schemas.microsoft.com/office/drawing/2014/main" id="{9D06D8E2-F165-4004-8ED2-154AF0AEA082}"/>
                  </a:ext>
                </a:extLst>
              </p:cNvPr>
              <p:cNvSpPr>
                <a:spLocks noRot="1" noChangeAspect="1" noMove="1" noResize="1" noEditPoints="1" noAdjustHandles="1" noChangeArrowheads="1" noChangeShapeType="1" noTextEdit="1"/>
              </p:cNvSpPr>
              <p:nvPr/>
            </p:nvSpPr>
            <p:spPr>
              <a:xfrm>
                <a:off x="5341161" y="4911778"/>
                <a:ext cx="2408287" cy="610936"/>
              </a:xfrm>
              <a:prstGeom prst="rect">
                <a:avLst/>
              </a:prstGeom>
              <a:blipFill>
                <a:blip r:embed="rId5"/>
                <a:stretch>
                  <a:fillRect/>
                </a:stretch>
              </a:blipFill>
            </p:spPr>
            <p:txBody>
              <a:bodyPr/>
              <a:lstStyle/>
              <a:p>
                <a:r>
                  <a:rPr lang="zh-CN" altLang="en-US">
                    <a:noFill/>
                  </a:rPr>
                  <a:t> </a:t>
                </a:r>
              </a:p>
            </p:txBody>
          </p:sp>
        </mc:Fallback>
      </mc:AlternateContent>
      <p:sp>
        <p:nvSpPr>
          <p:cNvPr id="12" name="箭头: 下 11">
            <a:extLst>
              <a:ext uri="{FF2B5EF4-FFF2-40B4-BE49-F238E27FC236}">
                <a16:creationId xmlns:a16="http://schemas.microsoft.com/office/drawing/2014/main" id="{05E2E612-F0E8-4711-B8D2-E79AF84B4785}"/>
              </a:ext>
            </a:extLst>
          </p:cNvPr>
          <p:cNvSpPr/>
          <p:nvPr/>
        </p:nvSpPr>
        <p:spPr>
          <a:xfrm>
            <a:off x="6331853" y="5593886"/>
            <a:ext cx="359923" cy="466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18FC035-E882-40E5-8A20-75C01BBF4A24}"/>
                  </a:ext>
                </a:extLst>
              </p:cNvPr>
              <p:cNvSpPr/>
              <p:nvPr/>
            </p:nvSpPr>
            <p:spPr>
              <a:xfrm>
                <a:off x="5341161" y="6055893"/>
                <a:ext cx="2723823"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支持</m:t>
                    </m:r>
                    <m:r>
                      <a:rPr lang="zh-CN" altLang="en-US" i="1">
                        <a:latin typeface="Cambria Math" panose="02040503050406030204" pitchFamily="18" charset="0"/>
                      </a:rPr>
                      <m:t>向量</m:t>
                    </m:r>
                  </m:oMath>
                </a14:m>
                <a:r>
                  <a:rPr lang="zh-CN" altLang="en-US" dirty="0">
                    <a:latin typeface="宋体" panose="02010600030101010101" pitchFamily="2" charset="-122"/>
                    <a:ea typeface="宋体" panose="02010600030101010101" pitchFamily="2" charset="-122"/>
                  </a:rPr>
                  <a:t>为(3,3)，(1,1)</a:t>
                </a:r>
              </a:p>
            </p:txBody>
          </p:sp>
        </mc:Choice>
        <mc:Fallback xmlns="">
          <p:sp>
            <p:nvSpPr>
              <p:cNvPr id="13" name="矩形 12">
                <a:extLst>
                  <a:ext uri="{FF2B5EF4-FFF2-40B4-BE49-F238E27FC236}">
                    <a16:creationId xmlns:a16="http://schemas.microsoft.com/office/drawing/2014/main" id="{D18FC035-E882-40E5-8A20-75C01BBF4A24}"/>
                  </a:ext>
                </a:extLst>
              </p:cNvPr>
              <p:cNvSpPr>
                <a:spLocks noRot="1" noChangeAspect="1" noMove="1" noResize="1" noEditPoints="1" noAdjustHandles="1" noChangeArrowheads="1" noChangeShapeType="1" noTextEdit="1"/>
              </p:cNvSpPr>
              <p:nvPr/>
            </p:nvSpPr>
            <p:spPr>
              <a:xfrm>
                <a:off x="5341161" y="6055893"/>
                <a:ext cx="2723823" cy="369332"/>
              </a:xfrm>
              <a:prstGeom prst="rect">
                <a:avLst/>
              </a:prstGeom>
              <a:blipFill>
                <a:blip r:embed="rId6"/>
                <a:stretch>
                  <a:fillRect l="-671" t="-11475" r="-1566"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798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3874202-9AE2-40D3-B011-912425148152}"/>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3C7BF659-2AF5-4B6B-9811-C217BD1BD0DE}"/>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F2143BD2-2FC8-4E28-BD4D-C8E65E90E885}"/>
              </a:ext>
            </a:extLst>
          </p:cNvPr>
          <p:cNvPicPr>
            <a:picLocks noChangeAspect="1"/>
          </p:cNvPicPr>
          <p:nvPr/>
        </p:nvPicPr>
        <p:blipFill>
          <a:blip r:embed="rId3"/>
          <a:stretch>
            <a:fillRect/>
          </a:stretch>
        </p:blipFill>
        <p:spPr>
          <a:xfrm>
            <a:off x="650240" y="1096584"/>
            <a:ext cx="7985760" cy="5761416"/>
          </a:xfrm>
          <a:prstGeom prst="rect">
            <a:avLst/>
          </a:prstGeom>
        </p:spPr>
      </p:pic>
    </p:spTree>
    <p:extLst>
      <p:ext uri="{BB962C8B-B14F-4D97-AF65-F5344CB8AC3E}">
        <p14:creationId xmlns:p14="http://schemas.microsoft.com/office/powerpoint/2010/main" val="281558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A8A4707-C87A-489C-AD92-C9156C392296}"/>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58702572-7C6D-4D88-840A-2D759402426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D8A37519-DEED-44A9-8855-396B46708AF2}"/>
              </a:ext>
            </a:extLst>
          </p:cNvPr>
          <p:cNvSpPr/>
          <p:nvPr/>
        </p:nvSpPr>
        <p:spPr>
          <a:xfrm>
            <a:off x="0" y="1072245"/>
            <a:ext cx="9080487"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训练数据与例 7.1相同.如图 7.4所示,正例点是x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=(3,3),x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=(4,3)负例点是x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=(1,1)，试用算法，求线性可分支持向量机.</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E33A368-9DFD-44BF-88B0-EF17CCD1049F}"/>
                  </a:ext>
                </a:extLst>
              </p:cNvPr>
              <p:cNvSpPr/>
              <p:nvPr/>
            </p:nvSpPr>
            <p:spPr>
              <a:xfrm>
                <a:off x="974202" y="1718576"/>
                <a:ext cx="7132081" cy="193681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𝛼</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en-US" altLang="zh-CN" i="1" smtClean="0">
                          <a:latin typeface="Cambria Math" panose="02040503050406030204" pitchFamily="18" charset="0"/>
                        </a:rPr>
                        <m:t>=</m:t>
                      </m:r>
                    </m:oMath>
                  </m:oMathPara>
                </a14:m>
                <a:endParaRPr lang="en-US" altLang="zh-CN" dirty="0"/>
              </a:p>
              <a:p>
                <a:pPr algn="just"/>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(18</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+25</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+42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−12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−14</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oMath>
                  </m:oMathPara>
                </a14:m>
                <a:endParaRPr lang="zh-CN" altLang="zh-CN" dirty="0"/>
              </a:p>
              <a:p>
                <a:pPr algn="just"/>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s</m:t>
                            </m:r>
                            <m:r>
                              <a:rPr lang="en-US" altLang="zh-CN" i="1">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=0</m:t>
                            </m:r>
                          </m:e>
                        </m:mr>
                        <m: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⩾0,</m:t>
                            </m:r>
                            <m:r>
                              <a:rPr lang="en-US" altLang="zh-CN" i="1">
                                <a:latin typeface="Cambria Math" panose="02040503050406030204" pitchFamily="18" charset="0"/>
                              </a:rPr>
                              <m:t>𝑖</m:t>
                            </m:r>
                            <m:r>
                              <a:rPr lang="en-US" altLang="zh-CN" i="1">
                                <a:latin typeface="Cambria Math" panose="02040503050406030204" pitchFamily="18" charset="0"/>
                              </a:rPr>
                              <m:t>=1,2,3</m:t>
                            </m:r>
                          </m:e>
                        </m:mr>
                      </m:m>
                    </m:oMath>
                  </m:oMathPara>
                </a14:m>
                <a:endParaRPr lang="zh-CN" altLang="zh-CN" dirty="0"/>
              </a:p>
            </p:txBody>
          </p:sp>
        </mc:Choice>
        <mc:Fallback xmlns="">
          <p:sp>
            <p:nvSpPr>
              <p:cNvPr id="5" name="矩形 4">
                <a:extLst>
                  <a:ext uri="{FF2B5EF4-FFF2-40B4-BE49-F238E27FC236}">
                    <a16:creationId xmlns:a16="http://schemas.microsoft.com/office/drawing/2014/main" id="{CE33A368-9DFD-44BF-88B0-EF17CCD1049F}"/>
                  </a:ext>
                </a:extLst>
              </p:cNvPr>
              <p:cNvSpPr>
                <a:spLocks noRot="1" noChangeAspect="1" noMove="1" noResize="1" noEditPoints="1" noAdjustHandles="1" noChangeArrowheads="1" noChangeShapeType="1" noTextEdit="1"/>
              </p:cNvSpPr>
              <p:nvPr/>
            </p:nvSpPr>
            <p:spPr>
              <a:xfrm>
                <a:off x="974202" y="1718576"/>
                <a:ext cx="7132081" cy="19368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39EB72-548C-43A5-9F4B-F8DDB853D501}"/>
                  </a:ext>
                </a:extLst>
              </p:cNvPr>
              <p:cNvSpPr/>
              <p:nvPr/>
            </p:nvSpPr>
            <p:spPr>
              <a:xfrm>
                <a:off x="2204720" y="4601439"/>
                <a:ext cx="543560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)=4</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1</m:t>
                          </m:r>
                        </m:sub>
                        <m:sup>
                          <m:r>
                            <a:rPr lang="zh-CN" altLang="en-US" i="0">
                              <a:latin typeface="Cambria Math" panose="02040503050406030204" pitchFamily="18" charset="0"/>
                            </a:rPr>
                            <m:t>2</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13</m:t>
                          </m:r>
                        </m:num>
                        <m:den>
                          <m:r>
                            <a:rPr lang="zh-CN" altLang="en-US" i="0">
                              <a:latin typeface="Cambria Math" panose="02040503050406030204" pitchFamily="18" charset="0"/>
                            </a:rPr>
                            <m:t>2</m:t>
                          </m:r>
                        </m:den>
                      </m:f>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+10</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oMath>
                  </m:oMathPara>
                </a14:m>
                <a:endParaRPr lang="zh-CN" altLang="en-US" dirty="0"/>
              </a:p>
            </p:txBody>
          </p:sp>
        </mc:Choice>
        <mc:Fallback xmlns="">
          <p:sp>
            <p:nvSpPr>
              <p:cNvPr id="7" name="矩形 6">
                <a:extLst>
                  <a:ext uri="{FF2B5EF4-FFF2-40B4-BE49-F238E27FC236}">
                    <a16:creationId xmlns:a16="http://schemas.microsoft.com/office/drawing/2014/main" id="{5239EB72-548C-43A5-9F4B-F8DDB853D501}"/>
                  </a:ext>
                </a:extLst>
              </p:cNvPr>
              <p:cNvSpPr>
                <a:spLocks noRot="1" noChangeAspect="1" noMove="1" noResize="1" noEditPoints="1" noAdjustHandles="1" noChangeArrowheads="1" noChangeShapeType="1" noTextEdit="1"/>
              </p:cNvSpPr>
              <p:nvPr/>
            </p:nvSpPr>
            <p:spPr>
              <a:xfrm>
                <a:off x="2204720" y="4601439"/>
                <a:ext cx="5435600" cy="610936"/>
              </a:xfrm>
              <a:prstGeom prst="rect">
                <a:avLst/>
              </a:prstGeom>
              <a:blipFill>
                <a:blip r:embed="rId4"/>
                <a:stretch>
                  <a:fillRect/>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9B62D1E4-7F9A-448C-B09B-955359DFF1A4}"/>
              </a:ext>
            </a:extLst>
          </p:cNvPr>
          <p:cNvSpPr/>
          <p:nvPr/>
        </p:nvSpPr>
        <p:spPr>
          <a:xfrm>
            <a:off x="4221480" y="4001999"/>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4178DBFE-6482-4B77-87CB-CCD37030CC76}"/>
              </a:ext>
            </a:extLst>
          </p:cNvPr>
          <p:cNvSpPr/>
          <p:nvPr/>
        </p:nvSpPr>
        <p:spPr>
          <a:xfrm>
            <a:off x="4221480" y="5247770"/>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9DF21F9-F87E-4939-97F4-A9CD709F1AFC}"/>
              </a:ext>
            </a:extLst>
          </p:cNvPr>
          <p:cNvSpPr txBox="1"/>
          <p:nvPr/>
        </p:nvSpPr>
        <p:spPr>
          <a:xfrm>
            <a:off x="5212080" y="5354320"/>
            <a:ext cx="1696720" cy="369332"/>
          </a:xfrm>
          <a:prstGeom prst="rect">
            <a:avLst/>
          </a:prstGeom>
          <a:noFill/>
        </p:spPr>
        <p:txBody>
          <a:bodyPr wrap="square" rtlCol="0">
            <a:spAutoFit/>
          </a:bodyPr>
          <a:lstStyle/>
          <a:p>
            <a:r>
              <a:rPr lang="zh-CN" altLang="en-US" dirty="0"/>
              <a:t>求导，等于</a:t>
            </a:r>
            <a:r>
              <a:rPr lang="en-US" altLang="zh-CN" dirty="0"/>
              <a:t>0</a:t>
            </a: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4700C93-1DB7-4EF2-AB44-4460863B3868}"/>
                  </a:ext>
                </a:extLst>
              </p:cNvPr>
              <p:cNvSpPr/>
              <p:nvPr/>
            </p:nvSpPr>
            <p:spPr>
              <a:xfrm>
                <a:off x="4082222" y="5882605"/>
                <a:ext cx="1175578" cy="775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a:latin typeface="Cambria Math" panose="02040503050406030204" pitchFamily="18" charset="0"/>
                                    </a:rPr>
                                    <m:t>3</m:t>
                                  </m:r>
                                </m:num>
                                <m:den>
                                  <m:r>
                                    <a:rPr lang="zh-CN" altLang="en-US" i="0">
                                      <a:latin typeface="Cambria Math" panose="02040503050406030204" pitchFamily="18" charset="0"/>
                                    </a:rPr>
                                    <m:t>2</m:t>
                                  </m:r>
                                </m:den>
                              </m:f>
                              <m:r>
                                <a:rPr lang="zh-CN" altLang="en-US" i="0">
                                  <a:latin typeface="Cambria Math" panose="02040503050406030204" pitchFamily="18" charset="0"/>
                                </a:rPr>
                                <m:t>,−1</m:t>
                              </m:r>
                            </m:e>
                          </m:d>
                        </m:e>
                        <m:sup>
                          <m:r>
                            <m:rPr>
                              <m:sty m:val="p"/>
                            </m:rPr>
                            <a:rPr lang="zh-CN" altLang="en-US" i="0">
                              <a:latin typeface="Cambria Math" panose="02040503050406030204" pitchFamily="18" charset="0"/>
                            </a:rPr>
                            <m:t>T</m:t>
                          </m:r>
                        </m:sup>
                      </m:sSup>
                    </m:oMath>
                  </m:oMathPara>
                </a14:m>
                <a:endParaRPr lang="zh-CN" altLang="en-US" dirty="0"/>
              </a:p>
            </p:txBody>
          </p:sp>
        </mc:Choice>
        <mc:Fallback xmlns="">
          <p:sp>
            <p:nvSpPr>
              <p:cNvPr id="11" name="矩形 10">
                <a:extLst>
                  <a:ext uri="{FF2B5EF4-FFF2-40B4-BE49-F238E27FC236}">
                    <a16:creationId xmlns:a16="http://schemas.microsoft.com/office/drawing/2014/main" id="{34700C93-1DB7-4EF2-AB44-4460863B3868}"/>
                  </a:ext>
                </a:extLst>
              </p:cNvPr>
              <p:cNvSpPr>
                <a:spLocks noRot="1" noChangeAspect="1" noMove="1" noResize="1" noEditPoints="1" noAdjustHandles="1" noChangeArrowheads="1" noChangeShapeType="1" noTextEdit="1"/>
              </p:cNvSpPr>
              <p:nvPr/>
            </p:nvSpPr>
            <p:spPr>
              <a:xfrm>
                <a:off x="4082222" y="5882605"/>
                <a:ext cx="1175578" cy="7751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354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A8A4707-C87A-489C-AD92-C9156C392296}"/>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58702572-7C6D-4D88-840A-2D759402426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D8A37519-DEED-44A9-8855-396B46708AF2}"/>
              </a:ext>
            </a:extLst>
          </p:cNvPr>
          <p:cNvSpPr/>
          <p:nvPr/>
        </p:nvSpPr>
        <p:spPr>
          <a:xfrm>
            <a:off x="0" y="1072245"/>
            <a:ext cx="9080487"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训练数据，正例点是x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=(3,3),x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=(4,3)负例点是x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=(1,1)，试用算法，求线性可分支持向量机.</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E33A368-9DFD-44BF-88B0-EF17CCD1049F}"/>
                  </a:ext>
                </a:extLst>
              </p:cNvPr>
              <p:cNvSpPr/>
              <p:nvPr/>
            </p:nvSpPr>
            <p:spPr>
              <a:xfrm>
                <a:off x="974202" y="1718576"/>
                <a:ext cx="7132081" cy="193681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𝛼</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en-US" altLang="zh-CN" i="1" smtClean="0">
                          <a:latin typeface="Cambria Math" panose="02040503050406030204" pitchFamily="18" charset="0"/>
                        </a:rPr>
                        <m:t>=</m:t>
                      </m:r>
                    </m:oMath>
                  </m:oMathPara>
                </a14:m>
                <a:endParaRPr lang="en-US" altLang="zh-CN" dirty="0"/>
              </a:p>
              <a:p>
                <a:pPr algn="just"/>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(18</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+25</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+42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−12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−14</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oMath>
                  </m:oMathPara>
                </a14:m>
                <a:endParaRPr lang="zh-CN" altLang="zh-CN" dirty="0"/>
              </a:p>
              <a:p>
                <a:pPr algn="just"/>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s</m:t>
                            </m:r>
                            <m:r>
                              <a:rPr lang="en-US" altLang="zh-CN" i="1">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=0</m:t>
                            </m:r>
                          </m:e>
                        </m:mr>
                        <m:mr>
                          <m:e/>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=1,2,3</m:t>
                            </m:r>
                          </m:e>
                        </m:mr>
                      </m:m>
                    </m:oMath>
                  </m:oMathPara>
                </a14:m>
                <a:endParaRPr lang="zh-CN" altLang="zh-CN" dirty="0"/>
              </a:p>
            </p:txBody>
          </p:sp>
        </mc:Choice>
        <mc:Fallback xmlns="">
          <p:sp>
            <p:nvSpPr>
              <p:cNvPr id="5" name="矩形 4">
                <a:extLst>
                  <a:ext uri="{FF2B5EF4-FFF2-40B4-BE49-F238E27FC236}">
                    <a16:creationId xmlns:a16="http://schemas.microsoft.com/office/drawing/2014/main" id="{CE33A368-9DFD-44BF-88B0-EF17CCD1049F}"/>
                  </a:ext>
                </a:extLst>
              </p:cNvPr>
              <p:cNvSpPr>
                <a:spLocks noRot="1" noChangeAspect="1" noMove="1" noResize="1" noEditPoints="1" noAdjustHandles="1" noChangeArrowheads="1" noChangeShapeType="1" noTextEdit="1"/>
              </p:cNvSpPr>
              <p:nvPr/>
            </p:nvSpPr>
            <p:spPr>
              <a:xfrm>
                <a:off x="974202" y="1718576"/>
                <a:ext cx="7132081" cy="19368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39EB72-548C-43A5-9F4B-F8DDB853D501}"/>
                  </a:ext>
                </a:extLst>
              </p:cNvPr>
              <p:cNvSpPr/>
              <p:nvPr/>
            </p:nvSpPr>
            <p:spPr>
              <a:xfrm>
                <a:off x="2204720" y="4601439"/>
                <a:ext cx="543560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)=4</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1</m:t>
                          </m:r>
                        </m:sub>
                        <m:sup>
                          <m:r>
                            <a:rPr lang="zh-CN" altLang="en-US" i="0">
                              <a:latin typeface="Cambria Math" panose="02040503050406030204" pitchFamily="18" charset="0"/>
                            </a:rPr>
                            <m:t>2</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13</m:t>
                          </m:r>
                        </m:num>
                        <m:den>
                          <m:r>
                            <a:rPr lang="zh-CN" altLang="en-US" i="0">
                              <a:latin typeface="Cambria Math" panose="02040503050406030204" pitchFamily="18" charset="0"/>
                            </a:rPr>
                            <m:t>2</m:t>
                          </m:r>
                        </m:den>
                      </m:f>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+10</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oMath>
                  </m:oMathPara>
                </a14:m>
                <a:endParaRPr lang="zh-CN" altLang="en-US" dirty="0"/>
              </a:p>
            </p:txBody>
          </p:sp>
        </mc:Choice>
        <mc:Fallback xmlns="">
          <p:sp>
            <p:nvSpPr>
              <p:cNvPr id="7" name="矩形 6">
                <a:extLst>
                  <a:ext uri="{FF2B5EF4-FFF2-40B4-BE49-F238E27FC236}">
                    <a16:creationId xmlns:a16="http://schemas.microsoft.com/office/drawing/2014/main" id="{5239EB72-548C-43A5-9F4B-F8DDB853D501}"/>
                  </a:ext>
                </a:extLst>
              </p:cNvPr>
              <p:cNvSpPr>
                <a:spLocks noRot="1" noChangeAspect="1" noMove="1" noResize="1" noEditPoints="1" noAdjustHandles="1" noChangeArrowheads="1" noChangeShapeType="1" noTextEdit="1"/>
              </p:cNvSpPr>
              <p:nvPr/>
            </p:nvSpPr>
            <p:spPr>
              <a:xfrm>
                <a:off x="2204720" y="4601439"/>
                <a:ext cx="5435600" cy="610936"/>
              </a:xfrm>
              <a:prstGeom prst="rect">
                <a:avLst/>
              </a:prstGeom>
              <a:blipFill>
                <a:blip r:embed="rId4"/>
                <a:stretch>
                  <a:fillRect/>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9B62D1E4-7F9A-448C-B09B-955359DFF1A4}"/>
              </a:ext>
            </a:extLst>
          </p:cNvPr>
          <p:cNvSpPr/>
          <p:nvPr/>
        </p:nvSpPr>
        <p:spPr>
          <a:xfrm>
            <a:off x="4221480" y="4001999"/>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4178DBFE-6482-4B77-87CB-CCD37030CC76}"/>
              </a:ext>
            </a:extLst>
          </p:cNvPr>
          <p:cNvSpPr/>
          <p:nvPr/>
        </p:nvSpPr>
        <p:spPr>
          <a:xfrm>
            <a:off x="4221480" y="5247770"/>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9DF21F9-F87E-4939-97F4-A9CD709F1AFC}"/>
              </a:ext>
            </a:extLst>
          </p:cNvPr>
          <p:cNvSpPr txBox="1"/>
          <p:nvPr/>
        </p:nvSpPr>
        <p:spPr>
          <a:xfrm>
            <a:off x="5212080" y="5354320"/>
            <a:ext cx="1696720" cy="369332"/>
          </a:xfrm>
          <a:prstGeom prst="rect">
            <a:avLst/>
          </a:prstGeom>
          <a:noFill/>
        </p:spPr>
        <p:txBody>
          <a:bodyPr wrap="square" rtlCol="0">
            <a:spAutoFit/>
          </a:bodyPr>
          <a:lstStyle/>
          <a:p>
            <a:r>
              <a:rPr lang="zh-CN" altLang="en-US" dirty="0"/>
              <a:t>求导，等于</a:t>
            </a:r>
            <a:r>
              <a:rPr lang="en-US" altLang="zh-CN" dirty="0"/>
              <a:t>0</a:t>
            </a: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4700C93-1DB7-4EF2-AB44-4460863B3868}"/>
                  </a:ext>
                </a:extLst>
              </p:cNvPr>
              <p:cNvSpPr/>
              <p:nvPr/>
            </p:nvSpPr>
            <p:spPr>
              <a:xfrm>
                <a:off x="4082222" y="5882605"/>
                <a:ext cx="1175578" cy="775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a:latin typeface="Cambria Math" panose="02040503050406030204" pitchFamily="18" charset="0"/>
                                    </a:rPr>
                                    <m:t>3</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0" smtClean="0">
                                  <a:solidFill>
                                    <a:srgbClr val="FF0000"/>
                                  </a:solidFill>
                                  <a:latin typeface="Cambria Math" panose="02040503050406030204" pitchFamily="18" charset="0"/>
                                </a:rPr>
                                <m:t>−1</m:t>
                              </m:r>
                            </m:e>
                          </m:d>
                        </m:e>
                        <m:sup>
                          <m:r>
                            <m:rPr>
                              <m:sty m:val="p"/>
                            </m:rPr>
                            <a:rPr lang="zh-CN" altLang="en-US" i="0">
                              <a:latin typeface="Cambria Math" panose="02040503050406030204" pitchFamily="18" charset="0"/>
                            </a:rPr>
                            <m:t>T</m:t>
                          </m:r>
                        </m:sup>
                      </m:sSup>
                    </m:oMath>
                  </m:oMathPara>
                </a14:m>
                <a:endParaRPr lang="zh-CN" altLang="en-US" dirty="0"/>
              </a:p>
            </p:txBody>
          </p:sp>
        </mc:Choice>
        <mc:Fallback xmlns="">
          <p:sp>
            <p:nvSpPr>
              <p:cNvPr id="11" name="矩形 10">
                <a:extLst>
                  <a:ext uri="{FF2B5EF4-FFF2-40B4-BE49-F238E27FC236}">
                    <a16:creationId xmlns:a16="http://schemas.microsoft.com/office/drawing/2014/main" id="{34700C93-1DB7-4EF2-AB44-4460863B3868}"/>
                  </a:ext>
                </a:extLst>
              </p:cNvPr>
              <p:cNvSpPr>
                <a:spLocks noRot="1" noChangeAspect="1" noMove="1" noResize="1" noEditPoints="1" noAdjustHandles="1" noChangeArrowheads="1" noChangeShapeType="1" noTextEdit="1"/>
              </p:cNvSpPr>
              <p:nvPr/>
            </p:nvSpPr>
            <p:spPr>
              <a:xfrm>
                <a:off x="4082222" y="5882605"/>
                <a:ext cx="1175578" cy="775149"/>
              </a:xfrm>
              <a:prstGeom prst="rect">
                <a:avLst/>
              </a:prstGeom>
              <a:blipFill>
                <a:blip r:embed="rId5"/>
                <a:stretch>
                  <a:fillRect/>
                </a:stretch>
              </a:blipFill>
            </p:spPr>
            <p:txBody>
              <a:bodyPr/>
              <a:lstStyle/>
              <a:p>
                <a:r>
                  <a:rPr lang="zh-CN" altLang="en-US">
                    <a:noFill/>
                  </a:rPr>
                  <a:t> </a:t>
                </a:r>
              </a:p>
            </p:txBody>
          </p:sp>
        </mc:Fallback>
      </mc:AlternateContent>
      <p:sp>
        <p:nvSpPr>
          <p:cNvPr id="6" name="弧形 5">
            <a:extLst>
              <a:ext uri="{FF2B5EF4-FFF2-40B4-BE49-F238E27FC236}">
                <a16:creationId xmlns:a16="http://schemas.microsoft.com/office/drawing/2014/main" id="{D8640912-62BA-4EC2-A516-981340FEEDBB}"/>
              </a:ext>
            </a:extLst>
          </p:cNvPr>
          <p:cNvSpPr/>
          <p:nvPr/>
        </p:nvSpPr>
        <p:spPr>
          <a:xfrm>
            <a:off x="5056424" y="3429000"/>
            <a:ext cx="1175578" cy="2964180"/>
          </a:xfrm>
          <a:prstGeom prst="arc">
            <a:avLst>
              <a:gd name="adj1" fmla="val 16200000"/>
              <a:gd name="adj2" fmla="val 50825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F3F1A97-7243-41C8-A35E-3D7F8B44CD7F}"/>
              </a:ext>
            </a:extLst>
          </p:cNvPr>
          <p:cNvSpPr txBox="1"/>
          <p:nvPr/>
        </p:nvSpPr>
        <p:spPr>
          <a:xfrm>
            <a:off x="6301740" y="3710940"/>
            <a:ext cx="1800493" cy="369332"/>
          </a:xfrm>
          <a:prstGeom prst="rect">
            <a:avLst/>
          </a:prstGeom>
          <a:noFill/>
        </p:spPr>
        <p:txBody>
          <a:bodyPr wrap="none" rtlCol="0">
            <a:spAutoFit/>
          </a:bodyPr>
          <a:lstStyle/>
          <a:p>
            <a:r>
              <a:rPr lang="zh-CN" altLang="en-US" dirty="0"/>
              <a:t>是不是冲突了？</a:t>
            </a:r>
          </a:p>
        </p:txBody>
      </p:sp>
    </p:spTree>
    <p:extLst>
      <p:ext uri="{BB962C8B-B14F-4D97-AF65-F5344CB8AC3E}">
        <p14:creationId xmlns:p14="http://schemas.microsoft.com/office/powerpoint/2010/main" val="312533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5" name="文本框 4">
            <a:extLst>
              <a:ext uri="{FF2B5EF4-FFF2-40B4-BE49-F238E27FC236}">
                <a16:creationId xmlns:a16="http://schemas.microsoft.com/office/drawing/2014/main" id="{32DCCFDE-70FB-402C-8993-028F1E66F76A}"/>
              </a:ext>
            </a:extLst>
          </p:cNvPr>
          <p:cNvSpPr txBox="1"/>
          <p:nvPr/>
        </p:nvSpPr>
        <p:spPr>
          <a:xfrm>
            <a:off x="1131909" y="1174506"/>
            <a:ext cx="784580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支持向量机用来做分类用（</a:t>
            </a:r>
            <a:r>
              <a:rPr lang="en-US" altLang="zh-CN" sz="2400" dirty="0">
                <a:latin typeface="宋体" panose="02010600030101010101" pitchFamily="2" charset="-122"/>
                <a:ea typeface="宋体" panose="02010600030101010101" pitchFamily="2" charset="-122"/>
              </a:rPr>
              <a:t>Support Vector Machine</a:t>
            </a:r>
            <a:r>
              <a:rPr lang="zh-CN" altLang="en-US" sz="2400" dirty="0">
                <a:latin typeface="宋体" panose="02010600030101010101" pitchFamily="2" charset="-122"/>
                <a:ea typeface="宋体" panose="02010600030101010101" pitchFamily="2" charset="-122"/>
              </a:rPr>
              <a:t>）</a:t>
            </a:r>
          </a:p>
        </p:txBody>
      </p:sp>
      <p:pic>
        <p:nvPicPr>
          <p:cNvPr id="4" name="图片 3">
            <a:extLst>
              <a:ext uri="{FF2B5EF4-FFF2-40B4-BE49-F238E27FC236}">
                <a16:creationId xmlns:a16="http://schemas.microsoft.com/office/drawing/2014/main" id="{A676B7D7-F355-4289-BEC5-9D112C66E17C}"/>
              </a:ext>
            </a:extLst>
          </p:cNvPr>
          <p:cNvPicPr>
            <a:picLocks noChangeAspect="1"/>
          </p:cNvPicPr>
          <p:nvPr/>
        </p:nvPicPr>
        <p:blipFill>
          <a:blip r:embed="rId3"/>
          <a:stretch>
            <a:fillRect/>
          </a:stretch>
        </p:blipFill>
        <p:spPr>
          <a:xfrm>
            <a:off x="0" y="2174311"/>
            <a:ext cx="4044130" cy="3301174"/>
          </a:xfrm>
          <a:prstGeom prst="rect">
            <a:avLst/>
          </a:prstGeom>
        </p:spPr>
      </p:pic>
      <p:pic>
        <p:nvPicPr>
          <p:cNvPr id="14" name="图片 13">
            <a:extLst>
              <a:ext uri="{FF2B5EF4-FFF2-40B4-BE49-F238E27FC236}">
                <a16:creationId xmlns:a16="http://schemas.microsoft.com/office/drawing/2014/main" id="{736FCF42-9269-441C-89C8-5C5536B150AC}"/>
              </a:ext>
            </a:extLst>
          </p:cNvPr>
          <p:cNvPicPr>
            <a:picLocks noChangeAspect="1"/>
          </p:cNvPicPr>
          <p:nvPr/>
        </p:nvPicPr>
        <p:blipFill>
          <a:blip r:embed="rId3"/>
          <a:stretch>
            <a:fillRect/>
          </a:stretch>
        </p:blipFill>
        <p:spPr>
          <a:xfrm>
            <a:off x="5054810" y="2174311"/>
            <a:ext cx="4044130" cy="3301174"/>
          </a:xfrm>
          <a:prstGeom prst="rect">
            <a:avLst/>
          </a:prstGeom>
        </p:spPr>
      </p:pic>
      <p:sp>
        <p:nvSpPr>
          <p:cNvPr id="8" name="箭头: 右 7">
            <a:extLst>
              <a:ext uri="{FF2B5EF4-FFF2-40B4-BE49-F238E27FC236}">
                <a16:creationId xmlns:a16="http://schemas.microsoft.com/office/drawing/2014/main" id="{F128E3B5-B93E-404D-852C-55FC51E45A00}"/>
              </a:ext>
            </a:extLst>
          </p:cNvPr>
          <p:cNvSpPr/>
          <p:nvPr/>
        </p:nvSpPr>
        <p:spPr>
          <a:xfrm>
            <a:off x="4157289" y="3129371"/>
            <a:ext cx="784362" cy="927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C8C77293-FAE1-4E23-BC00-6066C6646A42}"/>
              </a:ext>
            </a:extLst>
          </p:cNvPr>
          <p:cNvCxnSpPr/>
          <p:nvPr/>
        </p:nvCxnSpPr>
        <p:spPr>
          <a:xfrm>
            <a:off x="6277919" y="2957209"/>
            <a:ext cx="1299928" cy="1809344"/>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8E181FD-F7D0-4A8A-BDE6-4F4D4025FD0B}"/>
              </a:ext>
            </a:extLst>
          </p:cNvPr>
          <p:cNvSpPr txBox="1"/>
          <p:nvPr/>
        </p:nvSpPr>
        <p:spPr>
          <a:xfrm>
            <a:off x="2235572" y="5732350"/>
            <a:ext cx="541215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找到一根最优的线，将两者分开</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AA83186-2FFE-4BEB-A417-89160A0C3D2D}"/>
                  </a:ext>
                </a:extLst>
              </p:cNvPr>
              <p:cNvSpPr/>
              <p:nvPr/>
            </p:nvSpPr>
            <p:spPr>
              <a:xfrm>
                <a:off x="2653785" y="1695578"/>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18" name="矩形 17">
                <a:extLst>
                  <a:ext uri="{FF2B5EF4-FFF2-40B4-BE49-F238E27FC236}">
                    <a16:creationId xmlns:a16="http://schemas.microsoft.com/office/drawing/2014/main" id="{AAA83186-2FFE-4BEB-A417-89160A0C3D2D}"/>
                  </a:ext>
                </a:extLst>
              </p:cNvPr>
              <p:cNvSpPr>
                <a:spLocks noRot="1" noChangeAspect="1" noMove="1" noResize="1" noEditPoints="1" noAdjustHandles="1" noChangeArrowheads="1" noChangeShapeType="1" noTextEdit="1"/>
              </p:cNvSpPr>
              <p:nvPr/>
            </p:nvSpPr>
            <p:spPr>
              <a:xfrm>
                <a:off x="2653785" y="1695578"/>
                <a:ext cx="3624134" cy="369332"/>
              </a:xfrm>
              <a:prstGeom prst="rect">
                <a:avLst/>
              </a:prstGeom>
              <a:blipFill>
                <a:blip r:embed="rId4"/>
                <a:stretch>
                  <a:fillRect t="-126230" r="-14286" b="-188525"/>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5120BF5-5DDA-4A7D-8913-3E0DDA5D48AD}"/>
              </a:ext>
            </a:extLst>
          </p:cNvPr>
          <p:cNvSpPr txBox="1"/>
          <p:nvPr/>
        </p:nvSpPr>
        <p:spPr>
          <a:xfrm>
            <a:off x="7999715" y="2724094"/>
            <a:ext cx="1099225" cy="400110"/>
          </a:xfrm>
          <a:prstGeom prst="rect">
            <a:avLst/>
          </a:prstGeom>
          <a:noFill/>
        </p:spPr>
        <p:txBody>
          <a:bodyPr wrap="square" rtlCol="0">
            <a:spAutoFit/>
          </a:bodyPr>
          <a:lstStyle/>
          <a:p>
            <a:r>
              <a:rPr lang="en-US" altLang="zh-CN" sz="2000" b="1" dirty="0">
                <a:solidFill>
                  <a:srgbClr val="FF0000"/>
                </a:solidFill>
              </a:rPr>
              <a:t>A</a:t>
            </a:r>
            <a:endParaRPr lang="zh-CN" altLang="en-US" sz="2000" b="1" dirty="0">
              <a:solidFill>
                <a:srgbClr val="FF0000"/>
              </a:solidFill>
            </a:endParaRPr>
          </a:p>
        </p:txBody>
      </p:sp>
      <p:sp>
        <p:nvSpPr>
          <p:cNvPr id="20" name="文本框 19">
            <a:extLst>
              <a:ext uri="{FF2B5EF4-FFF2-40B4-BE49-F238E27FC236}">
                <a16:creationId xmlns:a16="http://schemas.microsoft.com/office/drawing/2014/main" id="{53799DD9-27E1-4D2D-AEAF-77B942175D57}"/>
              </a:ext>
            </a:extLst>
          </p:cNvPr>
          <p:cNvSpPr txBox="1"/>
          <p:nvPr/>
        </p:nvSpPr>
        <p:spPr>
          <a:xfrm>
            <a:off x="5977650" y="4566498"/>
            <a:ext cx="1099225" cy="400110"/>
          </a:xfrm>
          <a:prstGeom prst="rect">
            <a:avLst/>
          </a:prstGeom>
          <a:noFill/>
        </p:spPr>
        <p:txBody>
          <a:bodyPr wrap="square" rtlCol="0">
            <a:spAutoFit/>
          </a:bodyPr>
          <a:lstStyle/>
          <a:p>
            <a:r>
              <a:rPr lang="en-US" altLang="zh-CN" sz="2000" b="1" dirty="0">
                <a:solidFill>
                  <a:srgbClr val="FF0000"/>
                </a:solidFill>
              </a:rPr>
              <a:t>B</a:t>
            </a:r>
            <a:endParaRPr lang="zh-CN" altLang="en-US" sz="2000" b="1" dirty="0">
              <a:solidFill>
                <a:srgbClr val="FF0000"/>
              </a:solidFill>
            </a:endParaRPr>
          </a:p>
        </p:txBody>
      </p:sp>
    </p:spTree>
    <p:extLst>
      <p:ext uri="{BB962C8B-B14F-4D97-AF65-F5344CB8AC3E}">
        <p14:creationId xmlns:p14="http://schemas.microsoft.com/office/powerpoint/2010/main" val="2067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A8A4707-C87A-489C-AD92-C9156C392296}"/>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58702572-7C6D-4D88-840A-2D759402426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D8A37519-DEED-44A9-8855-396B46708AF2}"/>
              </a:ext>
            </a:extLst>
          </p:cNvPr>
          <p:cNvSpPr/>
          <p:nvPr/>
        </p:nvSpPr>
        <p:spPr>
          <a:xfrm>
            <a:off x="0" y="1072245"/>
            <a:ext cx="9080487"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训练数据，正例点是x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=(3,3),x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=(4,3)负例点是x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=(1,1)，试用算法，求线性可分支持向量机.</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E33A368-9DFD-44BF-88B0-EF17CCD1049F}"/>
                  </a:ext>
                </a:extLst>
              </p:cNvPr>
              <p:cNvSpPr/>
              <p:nvPr/>
            </p:nvSpPr>
            <p:spPr>
              <a:xfrm>
                <a:off x="974202" y="1718576"/>
                <a:ext cx="7132081" cy="193681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𝛼</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en-US" altLang="zh-CN" i="1" smtClean="0">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(18</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+25</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+42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−12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−14</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oMath>
                  </m:oMathPara>
                </a14:m>
                <a:endParaRPr lang="zh-CN" altLang="zh-CN" dirty="0">
                  <a:latin typeface="宋体" panose="02010600030101010101" pitchFamily="2" charset="-122"/>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s</m:t>
                            </m:r>
                            <m:r>
                              <a:rPr lang="en-US" altLang="zh-CN" i="1">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=0</m:t>
                            </m:r>
                          </m:e>
                        </m:mr>
                        <m:mr>
                          <m:e/>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=1,2,3</m:t>
                            </m:r>
                          </m:e>
                        </m:mr>
                      </m:m>
                    </m:oMath>
                  </m:oMathPara>
                </a14:m>
                <a:endParaRPr lang="zh-CN"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E33A368-9DFD-44BF-88B0-EF17CCD1049F}"/>
                  </a:ext>
                </a:extLst>
              </p:cNvPr>
              <p:cNvSpPr>
                <a:spLocks noRot="1" noChangeAspect="1" noMove="1" noResize="1" noEditPoints="1" noAdjustHandles="1" noChangeArrowheads="1" noChangeShapeType="1" noTextEdit="1"/>
              </p:cNvSpPr>
              <p:nvPr/>
            </p:nvSpPr>
            <p:spPr>
              <a:xfrm>
                <a:off x="974202" y="1718576"/>
                <a:ext cx="7132081" cy="19368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39EB72-548C-43A5-9F4B-F8DDB853D501}"/>
                  </a:ext>
                </a:extLst>
              </p:cNvPr>
              <p:cNvSpPr/>
              <p:nvPr/>
            </p:nvSpPr>
            <p:spPr>
              <a:xfrm>
                <a:off x="2204720" y="4310380"/>
                <a:ext cx="543560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)=4</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1</m:t>
                          </m:r>
                        </m:sub>
                        <m:sup>
                          <m:r>
                            <a:rPr lang="zh-CN" altLang="en-US" i="0">
                              <a:latin typeface="Cambria Math" panose="02040503050406030204" pitchFamily="18" charset="0"/>
                            </a:rPr>
                            <m:t>2</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13</m:t>
                          </m:r>
                        </m:num>
                        <m:den>
                          <m:r>
                            <a:rPr lang="zh-CN" altLang="en-US" i="0">
                              <a:latin typeface="Cambria Math" panose="02040503050406030204" pitchFamily="18" charset="0"/>
                            </a:rPr>
                            <m:t>2</m:t>
                          </m:r>
                        </m:den>
                      </m:f>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𝛼</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+10</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oMath>
                  </m:oMathPara>
                </a14:m>
                <a:endParaRPr lang="zh-CN" altLang="en-US" dirty="0">
                  <a:latin typeface="宋体" panose="02010600030101010101" pitchFamily="2" charset="-122"/>
                  <a:ea typeface="宋体" panose="02010600030101010101" pitchFamily="2" charset="-122"/>
                </a:endParaRPr>
              </a:p>
            </p:txBody>
          </p:sp>
        </mc:Choice>
        <mc:Fallback xmlns="">
          <p:sp>
            <p:nvSpPr>
              <p:cNvPr id="7" name="矩形 6">
                <a:extLst>
                  <a:ext uri="{FF2B5EF4-FFF2-40B4-BE49-F238E27FC236}">
                    <a16:creationId xmlns:a16="http://schemas.microsoft.com/office/drawing/2014/main" id="{5239EB72-548C-43A5-9F4B-F8DDB853D501}"/>
                  </a:ext>
                </a:extLst>
              </p:cNvPr>
              <p:cNvSpPr>
                <a:spLocks noRot="1" noChangeAspect="1" noMove="1" noResize="1" noEditPoints="1" noAdjustHandles="1" noChangeArrowheads="1" noChangeShapeType="1" noTextEdit="1"/>
              </p:cNvSpPr>
              <p:nvPr/>
            </p:nvSpPr>
            <p:spPr>
              <a:xfrm>
                <a:off x="2204720" y="4310380"/>
                <a:ext cx="5435600" cy="610936"/>
              </a:xfrm>
              <a:prstGeom prst="rect">
                <a:avLst/>
              </a:prstGeom>
              <a:blipFill>
                <a:blip r:embed="rId4"/>
                <a:stretch>
                  <a:fillRect/>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9B62D1E4-7F9A-448C-B09B-955359DFF1A4}"/>
              </a:ext>
            </a:extLst>
          </p:cNvPr>
          <p:cNvSpPr/>
          <p:nvPr/>
        </p:nvSpPr>
        <p:spPr>
          <a:xfrm>
            <a:off x="4221480" y="3710940"/>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4700C93-1DB7-4EF2-AB44-4460863B3868}"/>
                  </a:ext>
                </a:extLst>
              </p:cNvPr>
              <p:cNvSpPr/>
              <p:nvPr/>
            </p:nvSpPr>
            <p:spPr>
              <a:xfrm>
                <a:off x="2016756" y="4954759"/>
                <a:ext cx="2338461"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现在</m:t>
                    </m:r>
                  </m:oMath>
                </a14:m>
                <a:r>
                  <a:rPr lang="zh-CN" altLang="en-US" dirty="0">
                    <a:latin typeface="宋体" panose="02010600030101010101" pitchFamily="2" charset="-122"/>
                    <a:ea typeface="宋体" panose="02010600030101010101" pitchFamily="2" charset="-122"/>
                  </a:rPr>
                  <a:t>带入</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a:latin typeface="Cambria Math" panose="02040503050406030204" pitchFamily="18" charset="0"/>
                          </a:rPr>
                          <m:t>1</m:t>
                        </m:r>
                      </m:sub>
                    </m:sSub>
                    <m:r>
                      <a:rPr lang="zh-CN" altLang="en-US" i="1">
                        <a:latin typeface="Cambria Math" panose="02040503050406030204" pitchFamily="18" charset="0"/>
                      </a:rPr>
                      <m:t> </m:t>
                    </m:r>
                  </m:oMath>
                </a14:m>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，求</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a:latin typeface="Cambria Math" panose="02040503050406030204" pitchFamily="18" charset="0"/>
                          </a:rPr>
                          <m:t>2</m:t>
                        </m:r>
                      </m:sub>
                    </m:sSub>
                  </m:oMath>
                </a14:m>
                <a:endParaRPr lang="zh-CN" altLang="en-US" dirty="0">
                  <a:latin typeface="宋体" panose="02010600030101010101" pitchFamily="2" charset="-122"/>
                  <a:ea typeface="宋体" panose="02010600030101010101" pitchFamily="2" charset="-122"/>
                </a:endParaRPr>
              </a:p>
            </p:txBody>
          </p:sp>
        </mc:Choice>
        <mc:Fallback xmlns="">
          <p:sp>
            <p:nvSpPr>
              <p:cNvPr id="11" name="矩形 10">
                <a:extLst>
                  <a:ext uri="{FF2B5EF4-FFF2-40B4-BE49-F238E27FC236}">
                    <a16:creationId xmlns:a16="http://schemas.microsoft.com/office/drawing/2014/main" id="{34700C93-1DB7-4EF2-AB44-4460863B3868}"/>
                  </a:ext>
                </a:extLst>
              </p:cNvPr>
              <p:cNvSpPr>
                <a:spLocks noRot="1" noChangeAspect="1" noMove="1" noResize="1" noEditPoints="1" noAdjustHandles="1" noChangeArrowheads="1" noChangeShapeType="1" noTextEdit="1"/>
              </p:cNvSpPr>
              <p:nvPr/>
            </p:nvSpPr>
            <p:spPr>
              <a:xfrm>
                <a:off x="2016756" y="4954759"/>
                <a:ext cx="2338461" cy="369332"/>
              </a:xfrm>
              <a:prstGeom prst="rect">
                <a:avLst/>
              </a:prstGeom>
              <a:blipFill>
                <a:blip r:embed="rId5"/>
                <a:stretch>
                  <a:fillRect l="-783"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BAC023F-88F2-4CEC-99A3-B9075D0021E5}"/>
                  </a:ext>
                </a:extLst>
              </p:cNvPr>
              <p:cNvSpPr/>
              <p:nvPr/>
            </p:nvSpPr>
            <p:spPr>
              <a:xfrm>
                <a:off x="5867400" y="4954759"/>
                <a:ext cx="2338461" cy="369332"/>
              </a:xfrm>
              <a:prstGeom prst="rect">
                <a:avLst/>
              </a:prstGeom>
            </p:spPr>
            <p:txBody>
              <a:bodyPr wrap="square">
                <a:spAutoFit/>
              </a:bodyPr>
              <a:lstStyle/>
              <a:p>
                <a14:m>
                  <m:oMath xmlns:m="http://schemas.openxmlformats.org/officeDocument/2006/math">
                    <m:r>
                      <a:rPr lang="zh-CN" altLang="en-US" i="1" smtClean="0">
                        <a:latin typeface="Cambria Math" panose="02040503050406030204" pitchFamily="18" charset="0"/>
                      </a:rPr>
                      <m:t>现在</m:t>
                    </m:r>
                  </m:oMath>
                </a14:m>
                <a:r>
                  <a:rPr lang="zh-CN" altLang="en-US" dirty="0">
                    <a:latin typeface="宋体" panose="02010600030101010101" pitchFamily="2" charset="-122"/>
                    <a:ea typeface="宋体" panose="02010600030101010101" pitchFamily="2" charset="-122"/>
                  </a:rPr>
                  <a:t>带入</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a:latin typeface="Cambria Math" panose="02040503050406030204" pitchFamily="18" charset="0"/>
                          </a:rPr>
                          <m:t>2</m:t>
                        </m:r>
                      </m:sub>
                    </m:sSub>
                  </m:oMath>
                </a14:m>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，求</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endParaRPr lang="zh-CN" altLang="en-US" dirty="0">
                  <a:latin typeface="宋体" panose="02010600030101010101" pitchFamily="2" charset="-122"/>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7BAC023F-88F2-4CEC-99A3-B9075D0021E5}"/>
                  </a:ext>
                </a:extLst>
              </p:cNvPr>
              <p:cNvSpPr>
                <a:spLocks noRot="1" noChangeAspect="1" noMove="1" noResize="1" noEditPoints="1" noAdjustHandles="1" noChangeArrowheads="1" noChangeShapeType="1" noTextEdit="1"/>
              </p:cNvSpPr>
              <p:nvPr/>
            </p:nvSpPr>
            <p:spPr>
              <a:xfrm>
                <a:off x="5867400" y="4954759"/>
                <a:ext cx="2338461" cy="369332"/>
              </a:xfrm>
              <a:prstGeom prst="rect">
                <a:avLst/>
              </a:prstGeom>
              <a:blipFill>
                <a:blip r:embed="rId6"/>
                <a:stretch>
                  <a:fillRect l="-783"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EFABA37-2D76-43B8-A34E-AD1E6280079C}"/>
                  </a:ext>
                </a:extLst>
              </p:cNvPr>
              <p:cNvSpPr/>
              <p:nvPr/>
            </p:nvSpPr>
            <p:spPr>
              <a:xfrm>
                <a:off x="2294588" y="5914321"/>
                <a:ext cx="178279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(0,</m:t>
                      </m:r>
                      <m:f>
                        <m:fPr>
                          <m:ctrlPr>
                            <a:rPr lang="zh-CN" altLang="en-US" i="1">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13</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13</m:t>
                          </m:r>
                        </m:den>
                      </m:f>
                    </m:oMath>
                  </m:oMathPara>
                </a14:m>
                <a:endParaRPr lang="zh-CN" altLang="en-US" dirty="0"/>
              </a:p>
            </p:txBody>
          </p:sp>
        </mc:Choice>
        <mc:Fallback xmlns="">
          <p:sp>
            <p:nvSpPr>
              <p:cNvPr id="14" name="矩形 13">
                <a:extLst>
                  <a:ext uri="{FF2B5EF4-FFF2-40B4-BE49-F238E27FC236}">
                    <a16:creationId xmlns:a16="http://schemas.microsoft.com/office/drawing/2014/main" id="{DEFABA37-2D76-43B8-A34E-AD1E6280079C}"/>
                  </a:ext>
                </a:extLst>
              </p:cNvPr>
              <p:cNvSpPr>
                <a:spLocks noRot="1" noChangeAspect="1" noMove="1" noResize="1" noEditPoints="1" noAdjustHandles="1" noChangeArrowheads="1" noChangeShapeType="1" noTextEdit="1"/>
              </p:cNvSpPr>
              <p:nvPr/>
            </p:nvSpPr>
            <p:spPr>
              <a:xfrm>
                <a:off x="2294588" y="5914321"/>
                <a:ext cx="1782796" cy="612732"/>
              </a:xfrm>
              <a:prstGeom prst="rect">
                <a:avLst/>
              </a:prstGeom>
              <a:blipFill>
                <a:blip r:embed="rId7"/>
                <a:stretch>
                  <a:fillRect/>
                </a:stretch>
              </a:blipFill>
            </p:spPr>
            <p:txBody>
              <a:bodyPr/>
              <a:lstStyle/>
              <a:p>
                <a:r>
                  <a:rPr lang="zh-CN" altLang="en-US">
                    <a:noFill/>
                  </a:rPr>
                  <a:t> </a:t>
                </a:r>
              </a:p>
            </p:txBody>
          </p:sp>
        </mc:Fallback>
      </mc:AlternateContent>
      <p:sp>
        <p:nvSpPr>
          <p:cNvPr id="17" name="箭头: 下 16">
            <a:extLst>
              <a:ext uri="{FF2B5EF4-FFF2-40B4-BE49-F238E27FC236}">
                <a16:creationId xmlns:a16="http://schemas.microsoft.com/office/drawing/2014/main" id="{F7A7BA20-A08F-4817-B713-B94CA110C827}"/>
              </a:ext>
            </a:extLst>
          </p:cNvPr>
          <p:cNvSpPr/>
          <p:nvPr/>
        </p:nvSpPr>
        <p:spPr>
          <a:xfrm>
            <a:off x="3010726" y="5357534"/>
            <a:ext cx="471614"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7160A48-B049-4996-B63B-12A6DA333D2B}"/>
                  </a:ext>
                </a:extLst>
              </p:cNvPr>
              <p:cNvSpPr/>
              <p:nvPr/>
            </p:nvSpPr>
            <p:spPr>
              <a:xfrm>
                <a:off x="6301740" y="5914321"/>
                <a:ext cx="172989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r>
                        <a:rPr lang="en-US" altLang="zh-CN" i="1"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rPr>
                        <m:t>4</m:t>
                      </m:r>
                      <m:r>
                        <a:rPr lang="zh-CN" altLang="en-US" i="0">
                          <a:latin typeface="Cambria Math" panose="02040503050406030204" pitchFamily="18" charset="0"/>
                        </a:rPr>
                        <m:t>,</m:t>
                      </m:r>
                      <m:r>
                        <a:rPr lang="en-US" altLang="zh-CN" i="1" smtClean="0">
                          <a:latin typeface="Cambria Math" panose="02040503050406030204" pitchFamily="18" charset="0"/>
                        </a:rPr>
                        <m:t>0</m:t>
                      </m:r>
                      <m:r>
                        <a:rPr lang="zh-CN" altLang="en-US" i="0">
                          <a:latin typeface="Cambria Math" panose="02040503050406030204" pitchFamily="18" charset="0"/>
                        </a:rPr>
                        <m:t>)=−</m:t>
                      </m:r>
                      <m:f>
                        <m:fPr>
                          <m:ctrlPr>
                            <a:rPr lang="zh-CN" altLang="en-US" i="1" smtClean="0">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4</m:t>
                          </m:r>
                        </m:den>
                      </m:f>
                    </m:oMath>
                  </m:oMathPara>
                </a14:m>
                <a:endParaRPr lang="zh-CN" altLang="en-US" dirty="0"/>
              </a:p>
            </p:txBody>
          </p:sp>
        </mc:Choice>
        <mc:Fallback xmlns="">
          <p:sp>
            <p:nvSpPr>
              <p:cNvPr id="18" name="矩形 17">
                <a:extLst>
                  <a:ext uri="{FF2B5EF4-FFF2-40B4-BE49-F238E27FC236}">
                    <a16:creationId xmlns:a16="http://schemas.microsoft.com/office/drawing/2014/main" id="{D7160A48-B049-4996-B63B-12A6DA333D2B}"/>
                  </a:ext>
                </a:extLst>
              </p:cNvPr>
              <p:cNvSpPr>
                <a:spLocks noRot="1" noChangeAspect="1" noMove="1" noResize="1" noEditPoints="1" noAdjustHandles="1" noChangeArrowheads="1" noChangeShapeType="1" noTextEdit="1"/>
              </p:cNvSpPr>
              <p:nvPr/>
            </p:nvSpPr>
            <p:spPr>
              <a:xfrm>
                <a:off x="6301740" y="5914321"/>
                <a:ext cx="1729897" cy="610936"/>
              </a:xfrm>
              <a:prstGeom prst="rect">
                <a:avLst/>
              </a:prstGeom>
              <a:blipFill>
                <a:blip r:embed="rId8"/>
                <a:stretch>
                  <a:fillRect/>
                </a:stretch>
              </a:blipFill>
            </p:spPr>
            <p:txBody>
              <a:bodyPr/>
              <a:lstStyle/>
              <a:p>
                <a:r>
                  <a:rPr lang="zh-CN" altLang="en-US">
                    <a:noFill/>
                  </a:rPr>
                  <a:t> </a:t>
                </a:r>
              </a:p>
            </p:txBody>
          </p:sp>
        </mc:Fallback>
      </mc:AlternateContent>
      <p:sp>
        <p:nvSpPr>
          <p:cNvPr id="19" name="箭头: 下 18">
            <a:extLst>
              <a:ext uri="{FF2B5EF4-FFF2-40B4-BE49-F238E27FC236}">
                <a16:creationId xmlns:a16="http://schemas.microsoft.com/office/drawing/2014/main" id="{0DC6F6DB-749B-4F20-B7D5-4F8BD89F19C1}"/>
              </a:ext>
            </a:extLst>
          </p:cNvPr>
          <p:cNvSpPr/>
          <p:nvPr/>
        </p:nvSpPr>
        <p:spPr>
          <a:xfrm>
            <a:off x="7017878" y="5357534"/>
            <a:ext cx="471614"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92677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3874202-9AE2-40D3-B011-912425148152}"/>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3C7BF659-2AF5-4B6B-9811-C217BD1BD0DE}"/>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F2143BD2-2FC8-4E28-BD4D-C8E65E90E885}"/>
              </a:ext>
            </a:extLst>
          </p:cNvPr>
          <p:cNvPicPr>
            <a:picLocks noChangeAspect="1"/>
          </p:cNvPicPr>
          <p:nvPr/>
        </p:nvPicPr>
        <p:blipFill>
          <a:blip r:embed="rId3"/>
          <a:stretch>
            <a:fillRect/>
          </a:stretch>
        </p:blipFill>
        <p:spPr>
          <a:xfrm>
            <a:off x="650240" y="1096584"/>
            <a:ext cx="7985760" cy="5761416"/>
          </a:xfrm>
          <a:prstGeom prst="rect">
            <a:avLst/>
          </a:prstGeom>
        </p:spPr>
      </p:pic>
    </p:spTree>
    <p:extLst>
      <p:ext uri="{BB962C8B-B14F-4D97-AF65-F5344CB8AC3E}">
        <p14:creationId xmlns:p14="http://schemas.microsoft.com/office/powerpoint/2010/main" val="1407032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1A8A4707-C87A-489C-AD92-C9156C392296}"/>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58702572-7C6D-4D88-840A-2D759402426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D8A37519-DEED-44A9-8855-396B46708AF2}"/>
              </a:ext>
            </a:extLst>
          </p:cNvPr>
          <p:cNvSpPr/>
          <p:nvPr/>
        </p:nvSpPr>
        <p:spPr>
          <a:xfrm>
            <a:off x="0" y="1072245"/>
            <a:ext cx="9080487"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训练数据与例，正例点是x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=(3,3),x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=(4,3)负例点是x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=(1,1)，试用算法，求线性可分支持向量机.</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E33A368-9DFD-44BF-88B0-EF17CCD1049F}"/>
                  </a:ext>
                </a:extLst>
              </p:cNvPr>
              <p:cNvSpPr/>
              <p:nvPr/>
            </p:nvSpPr>
            <p:spPr>
              <a:xfrm>
                <a:off x="974202" y="1718576"/>
                <a:ext cx="7132081" cy="193681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𝛼</m:t>
                          </m:r>
                        </m:lim>
                      </m:limLow>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en-US" altLang="zh-CN" i="1" smtClean="0">
                          <a:latin typeface="Cambria Math" panose="02040503050406030204" pitchFamily="18" charset="0"/>
                        </a:rPr>
                        <m:t>=</m:t>
                      </m:r>
                    </m:oMath>
                  </m:oMathPara>
                </a14:m>
                <a:endParaRPr lang="en-US" altLang="zh-CN" dirty="0">
                  <a:latin typeface="宋体" panose="02010600030101010101" pitchFamily="2" charset="-122"/>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(18</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+25</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𝛼</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+42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−12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−14</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oMath>
                  </m:oMathPara>
                </a14:m>
                <a:endParaRPr lang="zh-CN" altLang="zh-CN" dirty="0">
                  <a:latin typeface="宋体" panose="02010600030101010101" pitchFamily="2" charset="-122"/>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s</m:t>
                            </m:r>
                            <m:r>
                              <a:rPr lang="en-US" altLang="zh-CN" i="1">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r>
                              <a:rPr lang="en-US" altLang="zh-CN" i="1">
                                <a:latin typeface="Cambria Math" panose="02040503050406030204" pitchFamily="18" charset="0"/>
                              </a:rPr>
                              <m:t>=0</m:t>
                            </m:r>
                          </m:e>
                        </m:mr>
                        <m:mr>
                          <m:e/>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=1,2,3</m:t>
                            </m:r>
                          </m:e>
                        </m:mr>
                      </m:m>
                    </m:oMath>
                  </m:oMathPara>
                </a14:m>
                <a:endParaRPr lang="zh-CN" altLang="zh-CN"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CE33A368-9DFD-44BF-88B0-EF17CCD1049F}"/>
                  </a:ext>
                </a:extLst>
              </p:cNvPr>
              <p:cNvSpPr>
                <a:spLocks noRot="1" noChangeAspect="1" noMove="1" noResize="1" noEditPoints="1" noAdjustHandles="1" noChangeArrowheads="1" noChangeShapeType="1" noTextEdit="1"/>
              </p:cNvSpPr>
              <p:nvPr/>
            </p:nvSpPr>
            <p:spPr>
              <a:xfrm>
                <a:off x="974202" y="1718576"/>
                <a:ext cx="7132081" cy="1936812"/>
              </a:xfrm>
              <a:prstGeom prst="rect">
                <a:avLst/>
              </a:prstGeom>
              <a:blipFill>
                <a:blip r:embed="rId3"/>
                <a:stretch>
                  <a:fillRect/>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9B62D1E4-7F9A-448C-B09B-955359DFF1A4}"/>
              </a:ext>
            </a:extLst>
          </p:cNvPr>
          <p:cNvSpPr/>
          <p:nvPr/>
        </p:nvSpPr>
        <p:spPr>
          <a:xfrm>
            <a:off x="3477520" y="3723483"/>
            <a:ext cx="578913" cy="6127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EFABA37-2D76-43B8-A34E-AD1E6280079C}"/>
                  </a:ext>
                </a:extLst>
              </p:cNvPr>
              <p:cNvSpPr/>
              <p:nvPr/>
            </p:nvSpPr>
            <p:spPr>
              <a:xfrm>
                <a:off x="2438684" y="4291946"/>
                <a:ext cx="178279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(0,</m:t>
                      </m:r>
                      <m:f>
                        <m:fPr>
                          <m:ctrlPr>
                            <a:rPr lang="zh-CN" altLang="en-US" i="1">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13</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13</m:t>
                          </m:r>
                        </m:den>
                      </m:f>
                    </m:oMath>
                  </m:oMathPara>
                </a14:m>
                <a:endParaRPr lang="zh-CN" altLang="en-US" dirty="0"/>
              </a:p>
            </p:txBody>
          </p:sp>
        </mc:Choice>
        <mc:Fallback xmlns="">
          <p:sp>
            <p:nvSpPr>
              <p:cNvPr id="14" name="矩形 13">
                <a:extLst>
                  <a:ext uri="{FF2B5EF4-FFF2-40B4-BE49-F238E27FC236}">
                    <a16:creationId xmlns:a16="http://schemas.microsoft.com/office/drawing/2014/main" id="{DEFABA37-2D76-43B8-A34E-AD1E6280079C}"/>
                  </a:ext>
                </a:extLst>
              </p:cNvPr>
              <p:cNvSpPr>
                <a:spLocks noRot="1" noChangeAspect="1" noMove="1" noResize="1" noEditPoints="1" noAdjustHandles="1" noChangeArrowheads="1" noChangeShapeType="1" noTextEdit="1"/>
              </p:cNvSpPr>
              <p:nvPr/>
            </p:nvSpPr>
            <p:spPr>
              <a:xfrm>
                <a:off x="2438684" y="4291946"/>
                <a:ext cx="1782796" cy="6127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7160A48-B049-4996-B63B-12A6DA333D2B}"/>
                  </a:ext>
                </a:extLst>
              </p:cNvPr>
              <p:cNvSpPr/>
              <p:nvPr/>
            </p:nvSpPr>
            <p:spPr>
              <a:xfrm>
                <a:off x="4352449" y="4301719"/>
                <a:ext cx="172989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r>
                        <a:rPr lang="en-US" altLang="zh-CN" i="1"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rPr>
                        <m:t>4</m:t>
                      </m:r>
                      <m:r>
                        <a:rPr lang="zh-CN" altLang="en-US" i="0">
                          <a:latin typeface="Cambria Math" panose="02040503050406030204" pitchFamily="18" charset="0"/>
                        </a:rPr>
                        <m:t>,</m:t>
                      </m:r>
                      <m:r>
                        <a:rPr lang="en-US" altLang="zh-CN" i="1" smtClean="0">
                          <a:latin typeface="Cambria Math" panose="02040503050406030204" pitchFamily="18" charset="0"/>
                        </a:rPr>
                        <m:t>0</m:t>
                      </m:r>
                      <m:r>
                        <a:rPr lang="zh-CN" altLang="en-US" i="0">
                          <a:latin typeface="Cambria Math" panose="02040503050406030204" pitchFamily="18" charset="0"/>
                        </a:rPr>
                        <m:t>)=−</m:t>
                      </m:r>
                      <m:f>
                        <m:fPr>
                          <m:ctrlPr>
                            <a:rPr lang="zh-CN" altLang="en-US" i="1" smtClean="0">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4</m:t>
                          </m:r>
                        </m:den>
                      </m:f>
                    </m:oMath>
                  </m:oMathPara>
                </a14:m>
                <a:endParaRPr lang="zh-CN" altLang="en-US" dirty="0"/>
              </a:p>
            </p:txBody>
          </p:sp>
        </mc:Choice>
        <mc:Fallback xmlns="">
          <p:sp>
            <p:nvSpPr>
              <p:cNvPr id="18" name="矩形 17">
                <a:extLst>
                  <a:ext uri="{FF2B5EF4-FFF2-40B4-BE49-F238E27FC236}">
                    <a16:creationId xmlns:a16="http://schemas.microsoft.com/office/drawing/2014/main" id="{D7160A48-B049-4996-B63B-12A6DA333D2B}"/>
                  </a:ext>
                </a:extLst>
              </p:cNvPr>
              <p:cNvSpPr>
                <a:spLocks noRot="1" noChangeAspect="1" noMove="1" noResize="1" noEditPoints="1" noAdjustHandles="1" noChangeArrowheads="1" noChangeShapeType="1" noTextEdit="1"/>
              </p:cNvSpPr>
              <p:nvPr/>
            </p:nvSpPr>
            <p:spPr>
              <a:xfrm>
                <a:off x="4352449" y="4301719"/>
                <a:ext cx="1729897" cy="610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54C6C94-0BFB-4A6D-8D4A-013BCD9BD6E6}"/>
                  </a:ext>
                </a:extLst>
              </p:cNvPr>
              <p:cNvSpPr/>
              <p:nvPr/>
            </p:nvSpPr>
            <p:spPr>
              <a:xfrm>
                <a:off x="2940899" y="5394337"/>
                <a:ext cx="1519069" cy="850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&amp;=</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0">
                                  <a:latin typeface="Cambria Math" panose="02040503050406030204" pitchFamily="18" charset="0"/>
                                </a:rPr>
                                <m:t>2</m:t>
                              </m:r>
                            </m:sub>
                            <m:sup>
                              <m:r>
                                <a:rPr lang="zh-CN" altLang="en-US" i="0">
                                  <a:latin typeface="Cambria Math" panose="02040503050406030204" pitchFamily="18" charset="0"/>
                                </a:rPr>
                                <m:t>∗</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𝑏</m:t>
                              </m:r>
                            </m:e>
                            <m:sup>
                              <m:r>
                                <a:rPr lang="zh-CN" altLang="en-US" i="0">
                                  <a:latin typeface="Cambria Math" panose="02040503050406030204" pitchFamily="18" charset="0"/>
                                </a:rPr>
                                <m:t>∗</m:t>
                              </m:r>
                            </m:sup>
                          </m:sSup>
                          <m:r>
                            <a:rPr lang="zh-CN" altLang="en-US" i="0">
                              <a:latin typeface="Cambria Math" panose="02040503050406030204" pitchFamily="18" charset="0"/>
                            </a:rPr>
                            <m:t>&amp;=−2</m:t>
                          </m:r>
                        </m:e>
                      </m:eqArr>
                    </m:oMath>
                  </m:oMathPara>
                </a14:m>
                <a:endParaRPr lang="zh-CN" altLang="en-US" dirty="0"/>
              </a:p>
            </p:txBody>
          </p:sp>
        </mc:Choice>
        <mc:Fallback xmlns="">
          <p:sp>
            <p:nvSpPr>
              <p:cNvPr id="6" name="矩形 5">
                <a:extLst>
                  <a:ext uri="{FF2B5EF4-FFF2-40B4-BE49-F238E27FC236}">
                    <a16:creationId xmlns:a16="http://schemas.microsoft.com/office/drawing/2014/main" id="{F54C6C94-0BFB-4A6D-8D4A-013BCD9BD6E6}"/>
                  </a:ext>
                </a:extLst>
              </p:cNvPr>
              <p:cNvSpPr>
                <a:spLocks noRot="1" noChangeAspect="1" noMove="1" noResize="1" noEditPoints="1" noAdjustHandles="1" noChangeArrowheads="1" noChangeShapeType="1" noTextEdit="1"/>
              </p:cNvSpPr>
              <p:nvPr/>
            </p:nvSpPr>
            <p:spPr>
              <a:xfrm>
                <a:off x="2940899" y="5394337"/>
                <a:ext cx="1519069" cy="850105"/>
              </a:xfrm>
              <a:prstGeom prst="rect">
                <a:avLst/>
              </a:prstGeom>
              <a:blipFill>
                <a:blip r:embed="rId6"/>
                <a:stretch>
                  <a:fillRect/>
                </a:stretch>
              </a:blipFill>
            </p:spPr>
            <p:txBody>
              <a:bodyPr/>
              <a:lstStyle/>
              <a:p>
                <a:r>
                  <a:rPr lang="zh-CN" altLang="en-US">
                    <a:noFill/>
                  </a:rPr>
                  <a:t> </a:t>
                </a:r>
              </a:p>
            </p:txBody>
          </p:sp>
        </mc:Fallback>
      </mc:AlternateContent>
      <p:sp>
        <p:nvSpPr>
          <p:cNvPr id="21" name="箭头: 下 20">
            <a:extLst>
              <a:ext uri="{FF2B5EF4-FFF2-40B4-BE49-F238E27FC236}">
                <a16:creationId xmlns:a16="http://schemas.microsoft.com/office/drawing/2014/main" id="{D5193D39-CB9E-4782-9A1E-760B0839ACEB}"/>
              </a:ext>
            </a:extLst>
          </p:cNvPr>
          <p:cNvSpPr/>
          <p:nvPr/>
        </p:nvSpPr>
        <p:spPr>
          <a:xfrm>
            <a:off x="3477521" y="4912654"/>
            <a:ext cx="578913" cy="569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2" name="箭头: 下 21">
            <a:extLst>
              <a:ext uri="{FF2B5EF4-FFF2-40B4-BE49-F238E27FC236}">
                <a16:creationId xmlns:a16="http://schemas.microsoft.com/office/drawing/2014/main" id="{8EACC3BC-C782-438C-8997-31FF64449F09}"/>
              </a:ext>
            </a:extLst>
          </p:cNvPr>
          <p:cNvSpPr/>
          <p:nvPr/>
        </p:nvSpPr>
        <p:spPr>
          <a:xfrm rot="16200000">
            <a:off x="4572000" y="5519669"/>
            <a:ext cx="7010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AD635C5-7362-43E5-93B4-9AD3201A67C0}"/>
                  </a:ext>
                </a:extLst>
              </p:cNvPr>
              <p:cNvSpPr/>
              <p:nvPr/>
            </p:nvSpPr>
            <p:spPr>
              <a:xfrm>
                <a:off x="5385072" y="5394337"/>
                <a:ext cx="340894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m:rPr>
                              <m:sty m:val="p"/>
                            </m:rPr>
                            <a:rPr lang="zh-CN" altLang="en-US" i="0">
                              <a:latin typeface="Cambria Math" panose="02040503050406030204" pitchFamily="18" charset="0"/>
                            </a:rPr>
                            <m:t>sign</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0">
                                      <a:latin typeface="Cambria Math" panose="02040503050406030204" pitchFamily="18" charset="0"/>
                                    </a:rPr>
                                    <m:t>1</m:t>
                                  </m:r>
                                </m:e>
                              </m:d>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0">
                                      <a:latin typeface="Cambria Math" panose="02040503050406030204" pitchFamily="18" charset="0"/>
                                    </a:rPr>
                                    <m:t>2</m:t>
                                  </m:r>
                                </m:e>
                              </m:d>
                            </m:sup>
                          </m:sSup>
                          <m:r>
                            <a:rPr lang="zh-CN" altLang="en-US" i="0">
                              <a:latin typeface="Cambria Math" panose="02040503050406030204" pitchFamily="18" charset="0"/>
                            </a:rPr>
                            <m:t>−2</m:t>
                          </m:r>
                        </m:e>
                      </m:d>
                    </m:oMath>
                  </m:oMathPara>
                </a14:m>
                <a:endParaRPr lang="zh-CN" altLang="en-US" dirty="0"/>
              </a:p>
            </p:txBody>
          </p:sp>
        </mc:Choice>
        <mc:Fallback xmlns="">
          <p:sp>
            <p:nvSpPr>
              <p:cNvPr id="9" name="矩形 8">
                <a:extLst>
                  <a:ext uri="{FF2B5EF4-FFF2-40B4-BE49-F238E27FC236}">
                    <a16:creationId xmlns:a16="http://schemas.microsoft.com/office/drawing/2014/main" id="{AAD635C5-7362-43E5-93B4-9AD3201A67C0}"/>
                  </a:ext>
                </a:extLst>
              </p:cNvPr>
              <p:cNvSpPr>
                <a:spLocks noRot="1" noChangeAspect="1" noMove="1" noResize="1" noEditPoints="1" noAdjustHandles="1" noChangeArrowheads="1" noChangeShapeType="1" noTextEdit="1"/>
              </p:cNvSpPr>
              <p:nvPr/>
            </p:nvSpPr>
            <p:spPr>
              <a:xfrm>
                <a:off x="5385072" y="5394337"/>
                <a:ext cx="3408947" cy="714683"/>
              </a:xfrm>
              <a:prstGeom prst="rect">
                <a:avLst/>
              </a:prstGeom>
              <a:blipFill>
                <a:blip r:embed="rId7"/>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459C903-CDA5-4C42-8D76-B305CB38DD15}"/>
              </a:ext>
            </a:extLst>
          </p:cNvPr>
          <p:cNvSpPr txBox="1"/>
          <p:nvPr/>
        </p:nvSpPr>
        <p:spPr>
          <a:xfrm>
            <a:off x="6536623" y="6169909"/>
            <a:ext cx="1569660"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分类决策函数</a:t>
            </a:r>
          </a:p>
        </p:txBody>
      </p:sp>
    </p:spTree>
    <p:extLst>
      <p:ext uri="{BB962C8B-B14F-4D97-AF65-F5344CB8AC3E}">
        <p14:creationId xmlns:p14="http://schemas.microsoft.com/office/powerpoint/2010/main" val="346778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4D638763-EA28-4BBE-BE3A-2253C3C28A2A}"/>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0059CC77-22CC-4CDD-B4C6-6D46F5DEE351}"/>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F087B67E-AE41-49A6-9AE1-2686FB25A474}"/>
              </a:ext>
            </a:extLst>
          </p:cNvPr>
          <p:cNvSpPr/>
          <p:nvPr/>
        </p:nvSpPr>
        <p:spPr>
          <a:xfrm>
            <a:off x="0" y="1072245"/>
            <a:ext cx="9080487" cy="646331"/>
          </a:xfrm>
          <a:prstGeom prst="rect">
            <a:avLst/>
          </a:prstGeom>
        </p:spPr>
        <p:txBody>
          <a:bodyPr wrap="square">
            <a:spAutoFit/>
          </a:bodyPr>
          <a:lstStyle/>
          <a:p>
            <a:pPr algn="just"/>
            <a:r>
              <a:rPr lang="zh-CN" altLang="en-US" b="1" dirty="0">
                <a:latin typeface="微软雅黑" panose="020B0503020204020204" pitchFamily="34" charset="-122"/>
                <a:ea typeface="微软雅黑" panose="020B0503020204020204" pitchFamily="34" charset="-122"/>
              </a:rPr>
              <a:t>课堂小测验：</a:t>
            </a:r>
            <a:r>
              <a:rPr lang="zh-CN" altLang="en-US" dirty="0">
                <a:latin typeface="宋体" panose="02010600030101010101" pitchFamily="2" charset="-122"/>
                <a:ea typeface="宋体" panose="02010600030101010101" pitchFamily="2" charset="-122"/>
              </a:rPr>
              <a:t>正例点是x</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),x</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)负例点是x</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，试用算法，求线性可分支持向量机.</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1B72A3-8ADA-46B8-9AE6-C620E11755E0}"/>
                  </a:ext>
                </a:extLst>
              </p:cNvPr>
              <p:cNvSpPr/>
              <p:nvPr/>
            </p:nvSpPr>
            <p:spPr>
              <a:xfrm>
                <a:off x="2255857" y="1838153"/>
                <a:ext cx="4126450"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𝛼</m:t>
                          </m:r>
                        </m:lim>
                      </m:limLow>
                      <m:r>
                        <a:rPr lang="zh-CN" altLang="en-US">
                          <a:latin typeface="Cambria Math" panose="02040503050406030204" pitchFamily="18" charset="0"/>
                        </a:rPr>
                        <m:t> </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𝑁</m:t>
                          </m:r>
                        </m:sup>
                        <m:e>
                          <m:r>
                            <a:rPr lang="zh-CN" altLang="en-US">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a:latin typeface="Cambria Math" panose="02040503050406030204" pitchFamily="18" charset="0"/>
                            </a:rPr>
                            <m:t>=1</m:t>
                          </m:r>
                        </m:sub>
                        <m:sup>
                          <m:r>
                            <a:rPr lang="zh-CN" altLang="en-US" i="1">
                              <a:latin typeface="Cambria Math" panose="02040503050406030204" pitchFamily="18" charset="0"/>
                            </a:rPr>
                            <m:t>𝑁</m:t>
                          </m:r>
                        </m:sup>
                        <m:e>
                          <m:r>
                            <a:rPr lang="zh-CN" altLang="en-US">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𝑁</m:t>
                          </m:r>
                        </m:sup>
                        <m:e>
                          <m:r>
                            <a:rPr lang="zh-CN" altLang="en-US">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oMath>
                  </m:oMathPara>
                </a14:m>
                <a:endParaRPr lang="zh-CN" altLang="en-US" dirty="0"/>
              </a:p>
            </p:txBody>
          </p:sp>
        </mc:Choice>
        <mc:Fallback xmlns="">
          <p:sp>
            <p:nvSpPr>
              <p:cNvPr id="5" name="矩形 4">
                <a:extLst>
                  <a:ext uri="{FF2B5EF4-FFF2-40B4-BE49-F238E27FC236}">
                    <a16:creationId xmlns:a16="http://schemas.microsoft.com/office/drawing/2014/main" id="{FE1B72A3-8ADA-46B8-9AE6-C620E11755E0}"/>
                  </a:ext>
                </a:extLst>
              </p:cNvPr>
              <p:cNvSpPr>
                <a:spLocks noRot="1" noChangeAspect="1" noMove="1" noResize="1" noEditPoints="1" noAdjustHandles="1" noChangeArrowheads="1" noChangeShapeType="1" noTextEdit="1"/>
              </p:cNvSpPr>
              <p:nvPr/>
            </p:nvSpPr>
            <p:spPr>
              <a:xfrm>
                <a:off x="2255857" y="1838153"/>
                <a:ext cx="4126450" cy="9025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84EC3D2-0768-4B62-BF2B-9C76F4F9D307}"/>
                  </a:ext>
                </a:extLst>
              </p:cNvPr>
              <p:cNvSpPr/>
              <p:nvPr/>
            </p:nvSpPr>
            <p:spPr>
              <a:xfrm>
                <a:off x="2264279" y="2876377"/>
                <a:ext cx="1823961"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=0</m:t>
                      </m:r>
                    </m:oMath>
                  </m:oMathPara>
                </a14:m>
                <a:endParaRPr lang="zh-CN" altLang="en-US" dirty="0"/>
              </a:p>
            </p:txBody>
          </p:sp>
        </mc:Choice>
        <mc:Fallback xmlns="">
          <p:sp>
            <p:nvSpPr>
              <p:cNvPr id="6" name="矩形 5">
                <a:extLst>
                  <a:ext uri="{FF2B5EF4-FFF2-40B4-BE49-F238E27FC236}">
                    <a16:creationId xmlns:a16="http://schemas.microsoft.com/office/drawing/2014/main" id="{B84EC3D2-0768-4B62-BF2B-9C76F4F9D307}"/>
                  </a:ext>
                </a:extLst>
              </p:cNvPr>
              <p:cNvSpPr>
                <a:spLocks noRot="1" noChangeAspect="1" noMove="1" noResize="1" noEditPoints="1" noAdjustHandles="1" noChangeArrowheads="1" noChangeShapeType="1" noTextEdit="1"/>
              </p:cNvSpPr>
              <p:nvPr/>
            </p:nvSpPr>
            <p:spPr>
              <a:xfrm>
                <a:off x="2264279" y="2876377"/>
                <a:ext cx="1823961" cy="8712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7F3376B-1793-4207-B356-843BEF9ED8C5}"/>
                  </a:ext>
                </a:extLst>
              </p:cNvPr>
              <p:cNvSpPr/>
              <p:nvPr/>
            </p:nvSpPr>
            <p:spPr>
              <a:xfrm>
                <a:off x="2336068" y="3883310"/>
                <a:ext cx="22359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7" name="矩形 6">
                <a:extLst>
                  <a:ext uri="{FF2B5EF4-FFF2-40B4-BE49-F238E27FC236}">
                    <a16:creationId xmlns:a16="http://schemas.microsoft.com/office/drawing/2014/main" id="{17F3376B-1793-4207-B356-843BEF9ED8C5}"/>
                  </a:ext>
                </a:extLst>
              </p:cNvPr>
              <p:cNvSpPr>
                <a:spLocks noRot="1" noChangeAspect="1" noMove="1" noResize="1" noEditPoints="1" noAdjustHandles="1" noChangeArrowheads="1" noChangeShapeType="1" noTextEdit="1"/>
              </p:cNvSpPr>
              <p:nvPr/>
            </p:nvSpPr>
            <p:spPr>
              <a:xfrm>
                <a:off x="2336068" y="3883310"/>
                <a:ext cx="2235932"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7054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E3FF4CA8-2D00-4DC8-B0F7-7D350ABE2CFD}"/>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9408239A-876D-41D2-BBAF-70113A7F6854}"/>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93ED5C4F-A744-491F-AA2F-856CD8085E82}"/>
              </a:ext>
            </a:extLst>
          </p:cNvPr>
          <p:cNvSpPr/>
          <p:nvPr/>
        </p:nvSpPr>
        <p:spPr>
          <a:xfrm>
            <a:off x="31754" y="1041961"/>
            <a:ext cx="318548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补充知识，较为抽象，了解用</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BAAB237-0BFD-4D7E-9763-BFBB46ED03BA}"/>
                  </a:ext>
                </a:extLst>
              </p:cNvPr>
              <p:cNvSpPr/>
              <p:nvPr/>
            </p:nvSpPr>
            <p:spPr>
              <a:xfrm>
                <a:off x="31754" y="1597056"/>
                <a:ext cx="9000486" cy="1984646"/>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首先，构建拉格朗日函数(Lagrange fiunction).为此,对每一个不等式约束</a:t>
                </a:r>
                <a:endParaRPr lang="en-US" altLang="zh-CN"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m:t>
                      </m:r>
                      <m:r>
                        <a:rPr lang="en-US" altLang="zh-CN" i="1">
                          <a:latin typeface="Cambria Math" panose="02040503050406030204" pitchFamily="18" charset="0"/>
                        </a:rPr>
                        <m:t>.</m:t>
                      </m:r>
                      <m:r>
                        <m:rPr>
                          <m:sty m:val="p"/>
                        </m:rPr>
                        <a:rPr lang="en-US" altLang="zh-CN">
                          <a:latin typeface="Cambria Math" panose="02040503050406030204" pitchFamily="18" charset="0"/>
                        </a:rPr>
                        <m:t>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)−1⩾0,</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oMath>
                  </m:oMathPara>
                </a14:m>
                <a:endParaRPr lang="zh-CN"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引入拉格朗日乘子</a:t>
                </a:r>
                <a14:m>
                  <m:oMath xmlns:m="http://schemas.openxmlformats.org/officeDocument/2006/math">
                    <m:sSub>
                      <m:sSubPr>
                        <m:ctrlPr>
                          <a:rPr lang="zh-CN"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𝑖</m:t>
                        </m:r>
                      </m:sub>
                    </m:sSub>
                  </m:oMath>
                </a14:m>
                <a:r>
                  <a:rPr lang="zh-CN" altLang="en-US" dirty="0">
                    <a:latin typeface="宋体" panose="02010600030101010101" pitchFamily="2" charset="-122"/>
                    <a:ea typeface="宋体" panose="02010600030101010101" pitchFamily="2" charset="-122"/>
                  </a:rPr>
                  <a:t>，定义拉格朗日函数：</a:t>
                </a:r>
                <a:endParaRPr lang="en-US" altLang="zh-CN"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 </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 </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oMath>
                  </m:oMathPara>
                </a14:m>
                <a:endParaRPr lang="zh-CN" altLang="zh-CN" dirty="0"/>
              </a:p>
              <a:p>
                <a:endParaRPr lang="zh-CN" altLang="en-US"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0BAAB237-0BFD-4D7E-9763-BFBB46ED03BA}"/>
                  </a:ext>
                </a:extLst>
              </p:cNvPr>
              <p:cNvSpPr>
                <a:spLocks noRot="1" noChangeAspect="1" noMove="1" noResize="1" noEditPoints="1" noAdjustHandles="1" noChangeArrowheads="1" noChangeShapeType="1" noTextEdit="1"/>
              </p:cNvSpPr>
              <p:nvPr/>
            </p:nvSpPr>
            <p:spPr>
              <a:xfrm>
                <a:off x="31754" y="1597056"/>
                <a:ext cx="9000486" cy="1984646"/>
              </a:xfrm>
              <a:prstGeom prst="rect">
                <a:avLst/>
              </a:prstGeom>
              <a:blipFill>
                <a:blip r:embed="rId3"/>
                <a:stretch>
                  <a:fillRect l="-542" t="-184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E744B9E-8EE5-4EAF-83CE-DB7B5E4EEC90}"/>
              </a:ext>
            </a:extLst>
          </p:cNvPr>
          <p:cNvPicPr>
            <a:picLocks noChangeAspect="1"/>
          </p:cNvPicPr>
          <p:nvPr/>
        </p:nvPicPr>
        <p:blipFill>
          <a:blip r:embed="rId4"/>
          <a:stretch>
            <a:fillRect/>
          </a:stretch>
        </p:blipFill>
        <p:spPr>
          <a:xfrm>
            <a:off x="477520" y="3344548"/>
            <a:ext cx="7802880" cy="3513452"/>
          </a:xfrm>
          <a:prstGeom prst="rect">
            <a:avLst/>
          </a:prstGeom>
        </p:spPr>
      </p:pic>
    </p:spTree>
    <p:extLst>
      <p:ext uri="{BB962C8B-B14F-4D97-AF65-F5344CB8AC3E}">
        <p14:creationId xmlns:p14="http://schemas.microsoft.com/office/powerpoint/2010/main" val="2480957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E3FF4CA8-2D00-4DC8-B0F7-7D350ABE2CFD}"/>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9408239A-876D-41D2-BBAF-70113A7F6854}"/>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0C57C1E4-8C4A-4748-B0DD-F986C50980D2}"/>
              </a:ext>
            </a:extLst>
          </p:cNvPr>
          <p:cNvPicPr>
            <a:picLocks noChangeAspect="1"/>
          </p:cNvPicPr>
          <p:nvPr/>
        </p:nvPicPr>
        <p:blipFill>
          <a:blip r:embed="rId3"/>
          <a:stretch>
            <a:fillRect/>
          </a:stretch>
        </p:blipFill>
        <p:spPr>
          <a:xfrm>
            <a:off x="0" y="1037099"/>
            <a:ext cx="8656320" cy="5820901"/>
          </a:xfrm>
          <a:prstGeom prst="rect">
            <a:avLst/>
          </a:prstGeom>
        </p:spPr>
      </p:pic>
    </p:spTree>
    <p:extLst>
      <p:ext uri="{BB962C8B-B14F-4D97-AF65-F5344CB8AC3E}">
        <p14:creationId xmlns:p14="http://schemas.microsoft.com/office/powerpoint/2010/main" val="2569668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467CAB-A3F3-4A43-81E8-503D0485D1CA}"/>
              </a:ext>
            </a:extLst>
          </p:cNvPr>
          <p:cNvPicPr>
            <a:picLocks noChangeAspect="1"/>
          </p:cNvPicPr>
          <p:nvPr/>
        </p:nvPicPr>
        <p:blipFill>
          <a:blip r:embed="rId2"/>
          <a:stretch>
            <a:fillRect/>
          </a:stretch>
        </p:blipFill>
        <p:spPr>
          <a:xfrm>
            <a:off x="31759" y="949080"/>
            <a:ext cx="8766801" cy="3551850"/>
          </a:xfrm>
          <a:prstGeom prst="rect">
            <a:avLst/>
          </a:prstGeom>
        </p:spPr>
      </p:pic>
      <p:pic>
        <p:nvPicPr>
          <p:cNvPr id="3" name="图片 2" descr="素材G">
            <a:extLst>
              <a:ext uri="{FF2B5EF4-FFF2-40B4-BE49-F238E27FC236}">
                <a16:creationId xmlns:a16="http://schemas.microsoft.com/office/drawing/2014/main" id="{90F334D0-5DAF-462C-803D-014BE328889A}"/>
              </a:ext>
            </a:extLst>
          </p:cNvPr>
          <p:cNvPicPr>
            <a:picLocks noChangeAspect="1"/>
          </p:cNvPicPr>
          <p:nvPr/>
        </p:nvPicPr>
        <p:blipFill>
          <a:blip r:embed="rId3"/>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EA45CD6A-3380-4867-91D5-B9517A56A9E3}"/>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83272CA-809D-4C5D-8401-895990F802EF}"/>
              </a:ext>
            </a:extLst>
          </p:cNvPr>
          <p:cNvPicPr>
            <a:picLocks noChangeAspect="1"/>
          </p:cNvPicPr>
          <p:nvPr/>
        </p:nvPicPr>
        <p:blipFill>
          <a:blip r:embed="rId4"/>
          <a:stretch>
            <a:fillRect/>
          </a:stretch>
        </p:blipFill>
        <p:spPr>
          <a:xfrm>
            <a:off x="345440" y="4499035"/>
            <a:ext cx="8199120" cy="2358965"/>
          </a:xfrm>
          <a:prstGeom prst="rect">
            <a:avLst/>
          </a:prstGeom>
        </p:spPr>
      </p:pic>
    </p:spTree>
    <p:extLst>
      <p:ext uri="{BB962C8B-B14F-4D97-AF65-F5344CB8AC3E}">
        <p14:creationId xmlns:p14="http://schemas.microsoft.com/office/powerpoint/2010/main" val="647722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654129" y="1413397"/>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654129" y="1413397"/>
                <a:ext cx="3624134" cy="369332"/>
              </a:xfrm>
              <a:prstGeom prst="rect">
                <a:avLst/>
              </a:prstGeom>
              <a:blipFill>
                <a:blip r:embed="rId3"/>
                <a:stretch>
                  <a:fillRect t="-128333" r="-14286" b="-19333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2A42AFE-218B-4943-B060-E7D4AEED7AA6}"/>
              </a:ext>
            </a:extLst>
          </p:cNvPr>
          <p:cNvPicPr>
            <a:picLocks noChangeAspect="1"/>
          </p:cNvPicPr>
          <p:nvPr/>
        </p:nvPicPr>
        <p:blipFill>
          <a:blip r:embed="rId4"/>
          <a:stretch>
            <a:fillRect/>
          </a:stretch>
        </p:blipFill>
        <p:spPr>
          <a:xfrm>
            <a:off x="31759" y="2278826"/>
            <a:ext cx="3798561" cy="3100719"/>
          </a:xfrm>
          <a:prstGeom prst="rect">
            <a:avLst/>
          </a:prstGeom>
        </p:spPr>
      </p:pic>
      <p:cxnSp>
        <p:nvCxnSpPr>
          <p:cNvPr id="7" name="直接连接符 6">
            <a:extLst>
              <a:ext uri="{FF2B5EF4-FFF2-40B4-BE49-F238E27FC236}">
                <a16:creationId xmlns:a16="http://schemas.microsoft.com/office/drawing/2014/main" id="{B0C7ACA1-3BB2-4D54-A8D0-0ACE139C595F}"/>
              </a:ext>
            </a:extLst>
          </p:cNvPr>
          <p:cNvCxnSpPr>
            <a:cxnSpLocks/>
          </p:cNvCxnSpPr>
          <p:nvPr/>
        </p:nvCxnSpPr>
        <p:spPr>
          <a:xfrm>
            <a:off x="924502" y="3085476"/>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AAE15B6-572C-424E-8107-CAAC01500E81}"/>
              </a:ext>
            </a:extLst>
          </p:cNvPr>
          <p:cNvSpPr/>
          <p:nvPr/>
        </p:nvSpPr>
        <p:spPr>
          <a:xfrm>
            <a:off x="1546133" y="5379545"/>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原本情况</a:t>
            </a:r>
            <a:endParaRPr lang="zh-CN" altLang="en-US" dirty="0"/>
          </a:p>
        </p:txBody>
      </p:sp>
      <p:sp>
        <p:nvSpPr>
          <p:cNvPr id="17" name="箭头: 右 16">
            <a:extLst>
              <a:ext uri="{FF2B5EF4-FFF2-40B4-BE49-F238E27FC236}">
                <a16:creationId xmlns:a16="http://schemas.microsoft.com/office/drawing/2014/main" id="{D35C018B-A507-48EB-A2F4-7142FE65C239}"/>
              </a:ext>
            </a:extLst>
          </p:cNvPr>
          <p:cNvSpPr/>
          <p:nvPr/>
        </p:nvSpPr>
        <p:spPr>
          <a:xfrm>
            <a:off x="4107968" y="3429000"/>
            <a:ext cx="68812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4928879" y="2278826"/>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5821622" y="3085476"/>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5947363" y="4330683"/>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7566613" y="3549633"/>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6687093" y="5379545"/>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22" name="箭头: 右 21">
            <a:extLst>
              <a:ext uri="{FF2B5EF4-FFF2-40B4-BE49-F238E27FC236}">
                <a16:creationId xmlns:a16="http://schemas.microsoft.com/office/drawing/2014/main" id="{E5451877-5B76-47FE-BD09-26892B42D218}"/>
              </a:ext>
            </a:extLst>
          </p:cNvPr>
          <p:cNvSpPr/>
          <p:nvPr/>
        </p:nvSpPr>
        <p:spPr>
          <a:xfrm rot="16640383">
            <a:off x="5128780" y="5071804"/>
            <a:ext cx="1525776" cy="268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2A86F779-6FEC-4C8A-8A31-B9947661D3C9}"/>
              </a:ext>
            </a:extLst>
          </p:cNvPr>
          <p:cNvSpPr/>
          <p:nvPr/>
        </p:nvSpPr>
        <p:spPr>
          <a:xfrm rot="16640383">
            <a:off x="6851373" y="4298010"/>
            <a:ext cx="1525776" cy="268576"/>
          </a:xfrm>
          <a:prstGeom prst="rightArrow">
            <a:avLst>
              <a:gd name="adj1" fmla="val 4544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DEBE66C-41B0-458E-9019-B20BCBCCEA66}"/>
              </a:ext>
            </a:extLst>
          </p:cNvPr>
          <p:cNvSpPr txBox="1"/>
          <p:nvPr/>
        </p:nvSpPr>
        <p:spPr>
          <a:xfrm>
            <a:off x="5452903" y="6068650"/>
            <a:ext cx="1338828"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部分特异点</a:t>
            </a:r>
          </a:p>
        </p:txBody>
      </p:sp>
    </p:spTree>
    <p:extLst>
      <p:ext uri="{BB962C8B-B14F-4D97-AF65-F5344CB8AC3E}">
        <p14:creationId xmlns:p14="http://schemas.microsoft.com/office/powerpoint/2010/main" val="326911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654129" y="1413397"/>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654129" y="1413397"/>
                <a:ext cx="3624134" cy="369332"/>
              </a:xfrm>
              <a:prstGeom prst="rect">
                <a:avLst/>
              </a:prstGeom>
              <a:blipFill>
                <a:blip r:embed="rId3"/>
                <a:stretch>
                  <a:fillRect t="-128333" r="-14286" b="-193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03960" y="2154165"/>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996703" y="2960815"/>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122444" y="4206022"/>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741694" y="3424972"/>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1471166" y="5254884"/>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25" name="箭头: 右 24">
            <a:extLst>
              <a:ext uri="{FF2B5EF4-FFF2-40B4-BE49-F238E27FC236}">
                <a16:creationId xmlns:a16="http://schemas.microsoft.com/office/drawing/2014/main" id="{45326652-5669-432E-8FB6-5AE2EC96A587}"/>
              </a:ext>
            </a:extLst>
          </p:cNvPr>
          <p:cNvSpPr/>
          <p:nvPr/>
        </p:nvSpPr>
        <p:spPr>
          <a:xfrm>
            <a:off x="3912248" y="3392104"/>
            <a:ext cx="1180705"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C3F1A09-9A35-4B79-A985-8D3BA76EE9B9}"/>
                  </a:ext>
                </a:extLst>
              </p:cNvPr>
              <p:cNvSpPr/>
              <p:nvPr/>
            </p:nvSpPr>
            <p:spPr>
              <a:xfrm>
                <a:off x="5092953" y="3475780"/>
                <a:ext cx="37638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8" name="矩形 7">
                <a:extLst>
                  <a:ext uri="{FF2B5EF4-FFF2-40B4-BE49-F238E27FC236}">
                    <a16:creationId xmlns:a16="http://schemas.microsoft.com/office/drawing/2014/main" id="{9C3F1A09-9A35-4B79-A985-8D3BA76EE9B9}"/>
                  </a:ext>
                </a:extLst>
              </p:cNvPr>
              <p:cNvSpPr>
                <a:spLocks noRot="1" noChangeAspect="1" noMove="1" noResize="1" noEditPoints="1" noAdjustHandles="1" noChangeArrowheads="1" noChangeShapeType="1" noTextEdit="1"/>
              </p:cNvSpPr>
              <p:nvPr/>
            </p:nvSpPr>
            <p:spPr>
              <a:xfrm>
                <a:off x="5092953" y="3475780"/>
                <a:ext cx="3763851" cy="369332"/>
              </a:xfrm>
              <a:prstGeom prst="rect">
                <a:avLst/>
              </a:prstGeom>
              <a:blipFill>
                <a:blip r:embed="rId5"/>
                <a:stretch>
                  <a:fillRect b="-13115"/>
                </a:stretch>
              </a:blipFill>
            </p:spPr>
            <p:txBody>
              <a:bodyPr/>
              <a:lstStyle/>
              <a:p>
                <a:r>
                  <a:rPr lang="zh-CN" altLang="en-US">
                    <a:noFill/>
                  </a:rPr>
                  <a:t> </a:t>
                </a:r>
              </a:p>
            </p:txBody>
          </p:sp>
        </mc:Fallback>
      </mc:AlternateContent>
      <p:sp>
        <p:nvSpPr>
          <p:cNvPr id="9" name="动作按钮: 帮助 8">
            <a:hlinkClick r:id="" action="ppaction://noaction" highlightClick="1"/>
            <a:extLst>
              <a:ext uri="{FF2B5EF4-FFF2-40B4-BE49-F238E27FC236}">
                <a16:creationId xmlns:a16="http://schemas.microsoft.com/office/drawing/2014/main" id="{49D27321-D336-4284-AC5F-43F45EE4950B}"/>
              </a:ext>
            </a:extLst>
          </p:cNvPr>
          <p:cNvSpPr/>
          <p:nvPr/>
        </p:nvSpPr>
        <p:spPr>
          <a:xfrm>
            <a:off x="4017950" y="2773669"/>
            <a:ext cx="564286" cy="1056129"/>
          </a:xfrm>
          <a:prstGeom prst="actionButtonHelp">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1984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654129" y="1413397"/>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654129" y="1413397"/>
                <a:ext cx="3624134" cy="369332"/>
              </a:xfrm>
              <a:prstGeom prst="rect">
                <a:avLst/>
              </a:prstGeom>
              <a:blipFill>
                <a:blip r:embed="rId3"/>
                <a:stretch>
                  <a:fillRect t="-128333" r="-14286" b="-193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03960" y="2154165"/>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996703" y="2960815"/>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122444" y="4206022"/>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741694" y="3424972"/>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1471166" y="5254884"/>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25" name="箭头: 右 24">
            <a:extLst>
              <a:ext uri="{FF2B5EF4-FFF2-40B4-BE49-F238E27FC236}">
                <a16:creationId xmlns:a16="http://schemas.microsoft.com/office/drawing/2014/main" id="{45326652-5669-432E-8FB6-5AE2EC96A587}"/>
              </a:ext>
            </a:extLst>
          </p:cNvPr>
          <p:cNvSpPr/>
          <p:nvPr/>
        </p:nvSpPr>
        <p:spPr>
          <a:xfrm>
            <a:off x="3946295" y="2298377"/>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C3F1A09-9A35-4B79-A985-8D3BA76EE9B9}"/>
                  </a:ext>
                </a:extLst>
              </p:cNvPr>
              <p:cNvSpPr/>
              <p:nvPr/>
            </p:nvSpPr>
            <p:spPr>
              <a:xfrm>
                <a:off x="5170775" y="2402750"/>
                <a:ext cx="37638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8" name="矩形 7">
                <a:extLst>
                  <a:ext uri="{FF2B5EF4-FFF2-40B4-BE49-F238E27FC236}">
                    <a16:creationId xmlns:a16="http://schemas.microsoft.com/office/drawing/2014/main" id="{9C3F1A09-9A35-4B79-A985-8D3BA76EE9B9}"/>
                  </a:ext>
                </a:extLst>
              </p:cNvPr>
              <p:cNvSpPr>
                <a:spLocks noRot="1" noChangeAspect="1" noMove="1" noResize="1" noEditPoints="1" noAdjustHandles="1" noChangeArrowheads="1" noChangeShapeType="1" noTextEdit="1"/>
              </p:cNvSpPr>
              <p:nvPr/>
            </p:nvSpPr>
            <p:spPr>
              <a:xfrm>
                <a:off x="5170775" y="2402750"/>
                <a:ext cx="3763851" cy="369332"/>
              </a:xfrm>
              <a:prstGeom prst="rect">
                <a:avLst/>
              </a:prstGeom>
              <a:blipFill>
                <a:blip r:embed="rId5"/>
                <a:stretch>
                  <a:fillRect b="-13115"/>
                </a:stretch>
              </a:blipFill>
            </p:spPr>
            <p:txBody>
              <a:bodyPr/>
              <a:lstStyle/>
              <a:p>
                <a:r>
                  <a:rPr lang="zh-CN" altLang="en-US">
                    <a:noFill/>
                  </a:rPr>
                  <a:t> </a:t>
                </a:r>
              </a:p>
            </p:txBody>
          </p:sp>
        </mc:Fallback>
      </mc:AlternateContent>
      <p:sp>
        <p:nvSpPr>
          <p:cNvPr id="6" name="乘号 5">
            <a:extLst>
              <a:ext uri="{FF2B5EF4-FFF2-40B4-BE49-F238E27FC236}">
                <a16:creationId xmlns:a16="http://schemas.microsoft.com/office/drawing/2014/main" id="{21195466-0A9C-4992-97FB-EA425FF5CADF}"/>
              </a:ext>
            </a:extLst>
          </p:cNvPr>
          <p:cNvSpPr/>
          <p:nvPr/>
        </p:nvSpPr>
        <p:spPr>
          <a:xfrm>
            <a:off x="4141682" y="2044843"/>
            <a:ext cx="649028" cy="1085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ABC9048F-1B96-4155-9B73-1B391EE78380}"/>
              </a:ext>
            </a:extLst>
          </p:cNvPr>
          <p:cNvSpPr/>
          <p:nvPr/>
        </p:nvSpPr>
        <p:spPr>
          <a:xfrm>
            <a:off x="3946295" y="4178358"/>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308542" y="4305404"/>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308542" y="4305404"/>
                <a:ext cx="2456891" cy="369332"/>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4141682" y="4995312"/>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4141682" y="4995312"/>
                <a:ext cx="1335237" cy="369332"/>
              </a:xfrm>
              <a:prstGeom prst="rect">
                <a:avLst/>
              </a:prstGeom>
              <a:blipFill>
                <a:blip r:embed="rId7"/>
                <a:stretch>
                  <a:fillRect l="-1370"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35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DE4A5A0F-28CE-473E-A208-A3057EABA1F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3" name="矩形 2">
            <a:extLst>
              <a:ext uri="{FF2B5EF4-FFF2-40B4-BE49-F238E27FC236}">
                <a16:creationId xmlns:a16="http://schemas.microsoft.com/office/drawing/2014/main" id="{BB02E5F6-866D-4987-85FB-77FB362FEB8C}"/>
              </a:ext>
            </a:extLst>
          </p:cNvPr>
          <p:cNvSpPr/>
          <p:nvPr/>
        </p:nvSpPr>
        <p:spPr>
          <a:xfrm>
            <a:off x="3571643" y="1588411"/>
            <a:ext cx="2356600"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支持向量机</a:t>
            </a:r>
            <a:endParaRPr lang="en-US" altLang="zh-CN" sz="2400"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C21A67E7-876C-4E44-935E-32BC9381D809}"/>
              </a:ext>
            </a:extLst>
          </p:cNvPr>
          <p:cNvPicPr>
            <a:picLocks noChangeAspect="1"/>
          </p:cNvPicPr>
          <p:nvPr/>
        </p:nvPicPr>
        <p:blipFill>
          <a:blip r:embed="rId3"/>
          <a:stretch>
            <a:fillRect/>
          </a:stretch>
        </p:blipFill>
        <p:spPr>
          <a:xfrm>
            <a:off x="99854" y="2658723"/>
            <a:ext cx="2546069" cy="2574758"/>
          </a:xfrm>
          <a:prstGeom prst="rect">
            <a:avLst/>
          </a:prstGeom>
        </p:spPr>
      </p:pic>
      <p:sp>
        <p:nvSpPr>
          <p:cNvPr id="5" name="箭头: 右 4">
            <a:extLst>
              <a:ext uri="{FF2B5EF4-FFF2-40B4-BE49-F238E27FC236}">
                <a16:creationId xmlns:a16="http://schemas.microsoft.com/office/drawing/2014/main" id="{DA44B57B-AD44-4ABE-B867-6085F5078739}"/>
              </a:ext>
            </a:extLst>
          </p:cNvPr>
          <p:cNvSpPr/>
          <p:nvPr/>
        </p:nvSpPr>
        <p:spPr>
          <a:xfrm>
            <a:off x="99854" y="5233481"/>
            <a:ext cx="8980633" cy="894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3A86F1AA-3265-4236-8FA3-C0E380E7FC29}"/>
              </a:ext>
            </a:extLst>
          </p:cNvPr>
          <p:cNvCxnSpPr>
            <a:cxnSpLocks/>
          </p:cNvCxnSpPr>
          <p:nvPr/>
        </p:nvCxnSpPr>
        <p:spPr>
          <a:xfrm>
            <a:off x="881640" y="3429000"/>
            <a:ext cx="982495" cy="1347200"/>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2A07467-E61B-474F-867A-B69188AA0A9D}"/>
              </a:ext>
            </a:extLst>
          </p:cNvPr>
          <p:cNvPicPr>
            <a:picLocks noChangeAspect="1"/>
          </p:cNvPicPr>
          <p:nvPr/>
        </p:nvPicPr>
        <p:blipFill>
          <a:blip r:embed="rId3"/>
          <a:stretch>
            <a:fillRect/>
          </a:stretch>
        </p:blipFill>
        <p:spPr>
          <a:xfrm>
            <a:off x="6597930" y="2658723"/>
            <a:ext cx="2351517" cy="2574758"/>
          </a:xfrm>
          <a:prstGeom prst="rect">
            <a:avLst/>
          </a:prstGeom>
        </p:spPr>
      </p:pic>
      <p:sp>
        <p:nvSpPr>
          <p:cNvPr id="22" name="矩形 21">
            <a:extLst>
              <a:ext uri="{FF2B5EF4-FFF2-40B4-BE49-F238E27FC236}">
                <a16:creationId xmlns:a16="http://schemas.microsoft.com/office/drawing/2014/main" id="{523352BB-EA65-464D-8D15-B99C13B50AE8}"/>
              </a:ext>
            </a:extLst>
          </p:cNvPr>
          <p:cNvSpPr/>
          <p:nvPr/>
        </p:nvSpPr>
        <p:spPr>
          <a:xfrm>
            <a:off x="63513" y="5506096"/>
            <a:ext cx="646331"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简单</a:t>
            </a:r>
          </a:p>
        </p:txBody>
      </p:sp>
      <p:sp>
        <p:nvSpPr>
          <p:cNvPr id="25" name="矩形 24">
            <a:extLst>
              <a:ext uri="{FF2B5EF4-FFF2-40B4-BE49-F238E27FC236}">
                <a16:creationId xmlns:a16="http://schemas.microsoft.com/office/drawing/2014/main" id="{756E4D2B-7BDB-4F1F-8467-008CE3F299BF}"/>
              </a:ext>
            </a:extLst>
          </p:cNvPr>
          <p:cNvSpPr/>
          <p:nvPr/>
        </p:nvSpPr>
        <p:spPr>
          <a:xfrm>
            <a:off x="7773688" y="5506096"/>
            <a:ext cx="415498"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难</a:t>
            </a:r>
          </a:p>
        </p:txBody>
      </p:sp>
      <p:sp>
        <p:nvSpPr>
          <p:cNvPr id="26" name="任意多边形: 形状 25">
            <a:extLst>
              <a:ext uri="{FF2B5EF4-FFF2-40B4-BE49-F238E27FC236}">
                <a16:creationId xmlns:a16="http://schemas.microsoft.com/office/drawing/2014/main" id="{5DB5FC2C-FD40-466D-9023-734FD55DA819}"/>
              </a:ext>
            </a:extLst>
          </p:cNvPr>
          <p:cNvSpPr/>
          <p:nvPr/>
        </p:nvSpPr>
        <p:spPr>
          <a:xfrm>
            <a:off x="7448549" y="3249038"/>
            <a:ext cx="926965" cy="1468877"/>
          </a:xfrm>
          <a:custGeom>
            <a:avLst/>
            <a:gdLst>
              <a:gd name="connsiteX0" fmla="*/ 38911 w 982494"/>
              <a:gd name="connsiteY0" fmla="*/ 0 h 1468877"/>
              <a:gd name="connsiteX1" fmla="*/ 9728 w 982494"/>
              <a:gd name="connsiteY1" fmla="*/ 77822 h 1468877"/>
              <a:gd name="connsiteX2" fmla="*/ 0 w 982494"/>
              <a:gd name="connsiteY2" fmla="*/ 165371 h 1468877"/>
              <a:gd name="connsiteX3" fmla="*/ 9728 w 982494"/>
              <a:gd name="connsiteY3" fmla="*/ 282102 h 1468877"/>
              <a:gd name="connsiteX4" fmla="*/ 19456 w 982494"/>
              <a:gd name="connsiteY4" fmla="*/ 369651 h 1468877"/>
              <a:gd name="connsiteX5" fmla="*/ 38911 w 982494"/>
              <a:gd name="connsiteY5" fmla="*/ 457200 h 1468877"/>
              <a:gd name="connsiteX6" fmla="*/ 58366 w 982494"/>
              <a:gd name="connsiteY6" fmla="*/ 515566 h 1468877"/>
              <a:gd name="connsiteX7" fmla="*/ 77822 w 982494"/>
              <a:gd name="connsiteY7" fmla="*/ 573932 h 1468877"/>
              <a:gd name="connsiteX8" fmla="*/ 87549 w 982494"/>
              <a:gd name="connsiteY8" fmla="*/ 603115 h 1468877"/>
              <a:gd name="connsiteX9" fmla="*/ 107005 w 982494"/>
              <a:gd name="connsiteY9" fmla="*/ 622571 h 1468877"/>
              <a:gd name="connsiteX10" fmla="*/ 126460 w 982494"/>
              <a:gd name="connsiteY10" fmla="*/ 651753 h 1468877"/>
              <a:gd name="connsiteX11" fmla="*/ 155643 w 982494"/>
              <a:gd name="connsiteY11" fmla="*/ 700392 h 1468877"/>
              <a:gd name="connsiteX12" fmla="*/ 184826 w 982494"/>
              <a:gd name="connsiteY12" fmla="*/ 710119 h 1468877"/>
              <a:gd name="connsiteX13" fmla="*/ 204281 w 982494"/>
              <a:gd name="connsiteY13" fmla="*/ 729575 h 1468877"/>
              <a:gd name="connsiteX14" fmla="*/ 233464 w 982494"/>
              <a:gd name="connsiteY14" fmla="*/ 739302 h 1468877"/>
              <a:gd name="connsiteX15" fmla="*/ 321013 w 982494"/>
              <a:gd name="connsiteY15" fmla="*/ 758758 h 1468877"/>
              <a:gd name="connsiteX16" fmla="*/ 379379 w 982494"/>
              <a:gd name="connsiteY16" fmla="*/ 797668 h 1468877"/>
              <a:gd name="connsiteX17" fmla="*/ 437745 w 982494"/>
              <a:gd name="connsiteY17" fmla="*/ 826851 h 1468877"/>
              <a:gd name="connsiteX18" fmla="*/ 466928 w 982494"/>
              <a:gd name="connsiteY18" fmla="*/ 836579 h 1468877"/>
              <a:gd name="connsiteX19" fmla="*/ 496111 w 982494"/>
              <a:gd name="connsiteY19" fmla="*/ 856034 h 1468877"/>
              <a:gd name="connsiteX20" fmla="*/ 564205 w 982494"/>
              <a:gd name="connsiteY20" fmla="*/ 875490 h 1468877"/>
              <a:gd name="connsiteX21" fmla="*/ 612843 w 982494"/>
              <a:gd name="connsiteY21" fmla="*/ 894945 h 1468877"/>
              <a:gd name="connsiteX22" fmla="*/ 642026 w 982494"/>
              <a:gd name="connsiteY22" fmla="*/ 904673 h 1468877"/>
              <a:gd name="connsiteX23" fmla="*/ 700392 w 982494"/>
              <a:gd name="connsiteY23" fmla="*/ 933856 h 1468877"/>
              <a:gd name="connsiteX24" fmla="*/ 729575 w 982494"/>
              <a:gd name="connsiteY24" fmla="*/ 1021405 h 1468877"/>
              <a:gd name="connsiteX25" fmla="*/ 739302 w 982494"/>
              <a:gd name="connsiteY25" fmla="*/ 1050588 h 1468877"/>
              <a:gd name="connsiteX26" fmla="*/ 758758 w 982494"/>
              <a:gd name="connsiteY26" fmla="*/ 1079771 h 1468877"/>
              <a:gd name="connsiteX27" fmla="*/ 778213 w 982494"/>
              <a:gd name="connsiteY27" fmla="*/ 1167319 h 1468877"/>
              <a:gd name="connsiteX28" fmla="*/ 749030 w 982494"/>
              <a:gd name="connsiteY28" fmla="*/ 1313234 h 1468877"/>
              <a:gd name="connsiteX29" fmla="*/ 719847 w 982494"/>
              <a:gd name="connsiteY29" fmla="*/ 1361873 h 1468877"/>
              <a:gd name="connsiteX30" fmla="*/ 690664 w 982494"/>
              <a:gd name="connsiteY30" fmla="*/ 1371600 h 1468877"/>
              <a:gd name="connsiteX31" fmla="*/ 661481 w 982494"/>
              <a:gd name="connsiteY31" fmla="*/ 1420239 h 1468877"/>
              <a:gd name="connsiteX32" fmla="*/ 671209 w 982494"/>
              <a:gd name="connsiteY32" fmla="*/ 1449422 h 1468877"/>
              <a:gd name="connsiteX33" fmla="*/ 729575 w 982494"/>
              <a:gd name="connsiteY33" fmla="*/ 1468877 h 1468877"/>
              <a:gd name="connsiteX34" fmla="*/ 933856 w 982494"/>
              <a:gd name="connsiteY34" fmla="*/ 1439694 h 1468877"/>
              <a:gd name="connsiteX35" fmla="*/ 963039 w 982494"/>
              <a:gd name="connsiteY35" fmla="*/ 1429966 h 1468877"/>
              <a:gd name="connsiteX36" fmla="*/ 982494 w 982494"/>
              <a:gd name="connsiteY36" fmla="*/ 1410511 h 14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82494" h="1468877">
                <a:moveTo>
                  <a:pt x="38911" y="0"/>
                </a:moveTo>
                <a:cubicBezTo>
                  <a:pt x="37909" y="2505"/>
                  <a:pt x="11906" y="64755"/>
                  <a:pt x="9728" y="77822"/>
                </a:cubicBezTo>
                <a:cubicBezTo>
                  <a:pt x="4901" y="106785"/>
                  <a:pt x="3243" y="136188"/>
                  <a:pt x="0" y="165371"/>
                </a:cubicBezTo>
                <a:cubicBezTo>
                  <a:pt x="3243" y="204281"/>
                  <a:pt x="6026" y="243233"/>
                  <a:pt x="9728" y="282102"/>
                </a:cubicBezTo>
                <a:cubicBezTo>
                  <a:pt x="12512" y="311332"/>
                  <a:pt x="15304" y="340583"/>
                  <a:pt x="19456" y="369651"/>
                </a:cubicBezTo>
                <a:cubicBezTo>
                  <a:pt x="21982" y="387334"/>
                  <a:pt x="33115" y="437881"/>
                  <a:pt x="38911" y="457200"/>
                </a:cubicBezTo>
                <a:cubicBezTo>
                  <a:pt x="44804" y="476843"/>
                  <a:pt x="51881" y="496111"/>
                  <a:pt x="58366" y="515566"/>
                </a:cubicBezTo>
                <a:lnTo>
                  <a:pt x="77822" y="573932"/>
                </a:lnTo>
                <a:cubicBezTo>
                  <a:pt x="81064" y="583660"/>
                  <a:pt x="80298" y="595864"/>
                  <a:pt x="87549" y="603115"/>
                </a:cubicBezTo>
                <a:cubicBezTo>
                  <a:pt x="94034" y="609600"/>
                  <a:pt x="101275" y="615409"/>
                  <a:pt x="107005" y="622571"/>
                </a:cubicBezTo>
                <a:cubicBezTo>
                  <a:pt x="114308" y="631700"/>
                  <a:pt x="121232" y="641296"/>
                  <a:pt x="126460" y="651753"/>
                </a:cubicBezTo>
                <a:cubicBezTo>
                  <a:pt x="139576" y="677985"/>
                  <a:pt x="128501" y="684107"/>
                  <a:pt x="155643" y="700392"/>
                </a:cubicBezTo>
                <a:cubicBezTo>
                  <a:pt x="164436" y="705668"/>
                  <a:pt x="175098" y="706877"/>
                  <a:pt x="184826" y="710119"/>
                </a:cubicBezTo>
                <a:cubicBezTo>
                  <a:pt x="191311" y="716604"/>
                  <a:pt x="196417" y="724856"/>
                  <a:pt x="204281" y="729575"/>
                </a:cubicBezTo>
                <a:cubicBezTo>
                  <a:pt x="213074" y="734851"/>
                  <a:pt x="223454" y="737078"/>
                  <a:pt x="233464" y="739302"/>
                </a:cubicBezTo>
                <a:cubicBezTo>
                  <a:pt x="251942" y="743408"/>
                  <a:pt x="299113" y="746592"/>
                  <a:pt x="321013" y="758758"/>
                </a:cubicBezTo>
                <a:cubicBezTo>
                  <a:pt x="341453" y="770113"/>
                  <a:pt x="357197" y="790274"/>
                  <a:pt x="379379" y="797668"/>
                </a:cubicBezTo>
                <a:cubicBezTo>
                  <a:pt x="452732" y="822120"/>
                  <a:pt x="362315" y="789136"/>
                  <a:pt x="437745" y="826851"/>
                </a:cubicBezTo>
                <a:cubicBezTo>
                  <a:pt x="446916" y="831437"/>
                  <a:pt x="457757" y="831993"/>
                  <a:pt x="466928" y="836579"/>
                </a:cubicBezTo>
                <a:cubicBezTo>
                  <a:pt x="477385" y="841807"/>
                  <a:pt x="485654" y="850806"/>
                  <a:pt x="496111" y="856034"/>
                </a:cubicBezTo>
                <a:cubicBezTo>
                  <a:pt x="514849" y="865403"/>
                  <a:pt x="545503" y="869256"/>
                  <a:pt x="564205" y="875490"/>
                </a:cubicBezTo>
                <a:cubicBezTo>
                  <a:pt x="580770" y="881012"/>
                  <a:pt x="596493" y="888814"/>
                  <a:pt x="612843" y="894945"/>
                </a:cubicBezTo>
                <a:cubicBezTo>
                  <a:pt x="622444" y="898545"/>
                  <a:pt x="632855" y="900087"/>
                  <a:pt x="642026" y="904673"/>
                </a:cubicBezTo>
                <a:cubicBezTo>
                  <a:pt x="717456" y="942388"/>
                  <a:pt x="627039" y="909404"/>
                  <a:pt x="700392" y="933856"/>
                </a:cubicBezTo>
                <a:lnTo>
                  <a:pt x="729575" y="1021405"/>
                </a:lnTo>
                <a:cubicBezTo>
                  <a:pt x="732817" y="1031133"/>
                  <a:pt x="733614" y="1042056"/>
                  <a:pt x="739302" y="1050588"/>
                </a:cubicBezTo>
                <a:lnTo>
                  <a:pt x="758758" y="1079771"/>
                </a:lnTo>
                <a:cubicBezTo>
                  <a:pt x="762509" y="1094774"/>
                  <a:pt x="778213" y="1154974"/>
                  <a:pt x="778213" y="1167319"/>
                </a:cubicBezTo>
                <a:cubicBezTo>
                  <a:pt x="778213" y="1239270"/>
                  <a:pt x="769394" y="1252142"/>
                  <a:pt x="749030" y="1313234"/>
                </a:cubicBezTo>
                <a:cubicBezTo>
                  <a:pt x="741379" y="1336187"/>
                  <a:pt x="742100" y="1348521"/>
                  <a:pt x="719847" y="1361873"/>
                </a:cubicBezTo>
                <a:cubicBezTo>
                  <a:pt x="711054" y="1367149"/>
                  <a:pt x="700392" y="1368358"/>
                  <a:pt x="690664" y="1371600"/>
                </a:cubicBezTo>
                <a:cubicBezTo>
                  <a:pt x="675254" y="1387011"/>
                  <a:pt x="661481" y="1394984"/>
                  <a:pt x="661481" y="1420239"/>
                </a:cubicBezTo>
                <a:cubicBezTo>
                  <a:pt x="661481" y="1430493"/>
                  <a:pt x="662865" y="1443462"/>
                  <a:pt x="671209" y="1449422"/>
                </a:cubicBezTo>
                <a:cubicBezTo>
                  <a:pt x="687897" y="1461342"/>
                  <a:pt x="729575" y="1468877"/>
                  <a:pt x="729575" y="1468877"/>
                </a:cubicBezTo>
                <a:cubicBezTo>
                  <a:pt x="895947" y="1457785"/>
                  <a:pt x="829247" y="1474564"/>
                  <a:pt x="933856" y="1439694"/>
                </a:cubicBezTo>
                <a:cubicBezTo>
                  <a:pt x="943584" y="1436451"/>
                  <a:pt x="955788" y="1437217"/>
                  <a:pt x="963039" y="1429966"/>
                </a:cubicBezTo>
                <a:lnTo>
                  <a:pt x="982494" y="1410511"/>
                </a:lnTo>
              </a:path>
            </a:pathLst>
          </a:cu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2296E2A-0959-43CD-ADFE-03EAD7AA3121}"/>
              </a:ext>
            </a:extLst>
          </p:cNvPr>
          <p:cNvSpPr/>
          <p:nvPr/>
        </p:nvSpPr>
        <p:spPr>
          <a:xfrm>
            <a:off x="241808" y="2277253"/>
            <a:ext cx="226215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线性可分支持向量机</a:t>
            </a:r>
            <a:endParaRPr lang="zh-CN" altLang="en-US" dirty="0"/>
          </a:p>
        </p:txBody>
      </p:sp>
      <p:sp>
        <p:nvSpPr>
          <p:cNvPr id="36" name="矩形 35">
            <a:extLst>
              <a:ext uri="{FF2B5EF4-FFF2-40B4-BE49-F238E27FC236}">
                <a16:creationId xmlns:a16="http://schemas.microsoft.com/office/drawing/2014/main" id="{482B1A06-F816-476F-9247-106DF5A177F9}"/>
              </a:ext>
            </a:extLst>
          </p:cNvPr>
          <p:cNvSpPr/>
          <p:nvPr/>
        </p:nvSpPr>
        <p:spPr>
          <a:xfrm>
            <a:off x="3496466" y="2276525"/>
            <a:ext cx="1800493"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a:t>
            </a:r>
            <a:endParaRPr lang="zh-CN" altLang="en-US" dirty="0"/>
          </a:p>
        </p:txBody>
      </p:sp>
      <p:sp>
        <p:nvSpPr>
          <p:cNvPr id="37" name="矩形 36">
            <a:extLst>
              <a:ext uri="{FF2B5EF4-FFF2-40B4-BE49-F238E27FC236}">
                <a16:creationId xmlns:a16="http://schemas.microsoft.com/office/drawing/2014/main" id="{21E8FF61-3613-4169-9619-7FED55B7FF6C}"/>
              </a:ext>
            </a:extLst>
          </p:cNvPr>
          <p:cNvSpPr/>
          <p:nvPr/>
        </p:nvSpPr>
        <p:spPr>
          <a:xfrm>
            <a:off x="6758025" y="2219431"/>
            <a:ext cx="2031325"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非线性支持向量机</a:t>
            </a:r>
            <a:endParaRPr lang="en-US" altLang="zh-CN" dirty="0">
              <a:latin typeface="宋体" panose="02010600030101010101" pitchFamily="2" charset="-122"/>
              <a:ea typeface="宋体" panose="02010600030101010101" pitchFamily="2" charset="-122"/>
            </a:endParaRPr>
          </a:p>
        </p:txBody>
      </p:sp>
      <p:sp>
        <p:nvSpPr>
          <p:cNvPr id="38" name="椭圆 37">
            <a:extLst>
              <a:ext uri="{FF2B5EF4-FFF2-40B4-BE49-F238E27FC236}">
                <a16:creationId xmlns:a16="http://schemas.microsoft.com/office/drawing/2014/main" id="{7D8B0883-F687-4968-910C-5A4235498604}"/>
              </a:ext>
            </a:extLst>
          </p:cNvPr>
          <p:cNvSpPr/>
          <p:nvPr/>
        </p:nvSpPr>
        <p:spPr>
          <a:xfrm>
            <a:off x="8167308" y="422501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8F3FFBB-F834-40EF-8C71-66CD766DC46F}"/>
              </a:ext>
            </a:extLst>
          </p:cNvPr>
          <p:cNvSpPr/>
          <p:nvPr/>
        </p:nvSpPr>
        <p:spPr>
          <a:xfrm>
            <a:off x="7591867" y="383639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BBB2B84-E50F-40E0-AFDF-2B9D071DE060}"/>
              </a:ext>
            </a:extLst>
          </p:cNvPr>
          <p:cNvSpPr/>
          <p:nvPr/>
        </p:nvSpPr>
        <p:spPr>
          <a:xfrm>
            <a:off x="7936391" y="4003537"/>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2C55DD-7716-45E4-A13F-4CB9F4193547}"/>
              </a:ext>
            </a:extLst>
          </p:cNvPr>
          <p:cNvSpPr/>
          <p:nvPr/>
        </p:nvSpPr>
        <p:spPr>
          <a:xfrm>
            <a:off x="8026207" y="4377410"/>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92A996A-431B-495E-9557-71FCF993BB7D}"/>
              </a:ext>
            </a:extLst>
          </p:cNvPr>
          <p:cNvSpPr/>
          <p:nvPr/>
        </p:nvSpPr>
        <p:spPr>
          <a:xfrm>
            <a:off x="8167308" y="459065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F591C21-74FC-46ED-89D0-A41F7055B993}"/>
              </a:ext>
            </a:extLst>
          </p:cNvPr>
          <p:cNvSpPr/>
          <p:nvPr/>
        </p:nvSpPr>
        <p:spPr>
          <a:xfrm>
            <a:off x="7261981" y="3249038"/>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EBB75456-E51C-43C1-9830-6E432BC22C34}"/>
              </a:ext>
            </a:extLst>
          </p:cNvPr>
          <p:cNvPicPr>
            <a:picLocks noChangeAspect="1"/>
          </p:cNvPicPr>
          <p:nvPr/>
        </p:nvPicPr>
        <p:blipFill>
          <a:blip r:embed="rId3"/>
          <a:stretch>
            <a:fillRect/>
          </a:stretch>
        </p:blipFill>
        <p:spPr>
          <a:xfrm>
            <a:off x="3084172" y="2645856"/>
            <a:ext cx="3172406" cy="2574757"/>
          </a:xfrm>
          <a:prstGeom prst="rect">
            <a:avLst/>
          </a:prstGeom>
        </p:spPr>
      </p:pic>
      <p:cxnSp>
        <p:nvCxnSpPr>
          <p:cNvPr id="45" name="直接连接符 44">
            <a:extLst>
              <a:ext uri="{FF2B5EF4-FFF2-40B4-BE49-F238E27FC236}">
                <a16:creationId xmlns:a16="http://schemas.microsoft.com/office/drawing/2014/main" id="{5C55E3E9-4AC9-4D87-9B5B-CAB33BE1E520}"/>
              </a:ext>
            </a:extLst>
          </p:cNvPr>
          <p:cNvCxnSpPr>
            <a:cxnSpLocks/>
          </p:cNvCxnSpPr>
          <p:nvPr/>
        </p:nvCxnSpPr>
        <p:spPr>
          <a:xfrm>
            <a:off x="3976914" y="3452506"/>
            <a:ext cx="1811560" cy="1287803"/>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E89BB66E-651D-4A39-881B-39FF7EB7EB4D}"/>
              </a:ext>
            </a:extLst>
          </p:cNvPr>
          <p:cNvSpPr/>
          <p:nvPr/>
        </p:nvSpPr>
        <p:spPr>
          <a:xfrm>
            <a:off x="4102655" y="4697713"/>
            <a:ext cx="79588" cy="81151"/>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47" name="椭圆 46">
            <a:extLst>
              <a:ext uri="{FF2B5EF4-FFF2-40B4-BE49-F238E27FC236}">
                <a16:creationId xmlns:a16="http://schemas.microsoft.com/office/drawing/2014/main" id="{59638C9F-7959-4E76-803F-2801AE015B9F}"/>
              </a:ext>
            </a:extLst>
          </p:cNvPr>
          <p:cNvSpPr/>
          <p:nvPr/>
        </p:nvSpPr>
        <p:spPr>
          <a:xfrm>
            <a:off x="5257165" y="3727334"/>
            <a:ext cx="79588" cy="81151"/>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2F2ABA81-C34D-4CA9-A0C8-0B49ED4270BB}"/>
              </a:ext>
            </a:extLst>
          </p:cNvPr>
          <p:cNvSpPr/>
          <p:nvPr/>
        </p:nvSpPr>
        <p:spPr>
          <a:xfrm>
            <a:off x="8026207" y="4231439"/>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7089C51-580F-4B81-8222-B22AC95AF647}"/>
              </a:ext>
            </a:extLst>
          </p:cNvPr>
          <p:cNvSpPr/>
          <p:nvPr/>
        </p:nvSpPr>
        <p:spPr>
          <a:xfrm>
            <a:off x="7710157" y="4231439"/>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6D6ACBB-405D-4601-BF19-660FA4270E00}"/>
              </a:ext>
            </a:extLst>
          </p:cNvPr>
          <p:cNvSpPr/>
          <p:nvPr/>
        </p:nvSpPr>
        <p:spPr>
          <a:xfrm>
            <a:off x="7710157" y="4048619"/>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292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654129" y="1413397"/>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654129" y="1413397"/>
                <a:ext cx="3624134" cy="369332"/>
              </a:xfrm>
              <a:prstGeom prst="rect">
                <a:avLst/>
              </a:prstGeom>
              <a:blipFill>
                <a:blip r:embed="rId3"/>
                <a:stretch>
                  <a:fillRect t="-128333" r="-14286" b="-193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03960" y="2154165"/>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996703" y="2960815"/>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122444" y="4206022"/>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741694" y="3424972"/>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1471166" y="5254884"/>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25" name="箭头: 右 24">
            <a:extLst>
              <a:ext uri="{FF2B5EF4-FFF2-40B4-BE49-F238E27FC236}">
                <a16:creationId xmlns:a16="http://schemas.microsoft.com/office/drawing/2014/main" id="{45326652-5669-432E-8FB6-5AE2EC96A587}"/>
              </a:ext>
            </a:extLst>
          </p:cNvPr>
          <p:cNvSpPr/>
          <p:nvPr/>
        </p:nvSpPr>
        <p:spPr>
          <a:xfrm>
            <a:off x="3946295" y="2298377"/>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C3F1A09-9A35-4B79-A985-8D3BA76EE9B9}"/>
                  </a:ext>
                </a:extLst>
              </p:cNvPr>
              <p:cNvSpPr/>
              <p:nvPr/>
            </p:nvSpPr>
            <p:spPr>
              <a:xfrm>
                <a:off x="5170775" y="2402750"/>
                <a:ext cx="37638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8" name="矩形 7">
                <a:extLst>
                  <a:ext uri="{FF2B5EF4-FFF2-40B4-BE49-F238E27FC236}">
                    <a16:creationId xmlns:a16="http://schemas.microsoft.com/office/drawing/2014/main" id="{9C3F1A09-9A35-4B79-A985-8D3BA76EE9B9}"/>
                  </a:ext>
                </a:extLst>
              </p:cNvPr>
              <p:cNvSpPr>
                <a:spLocks noRot="1" noChangeAspect="1" noMove="1" noResize="1" noEditPoints="1" noAdjustHandles="1" noChangeArrowheads="1" noChangeShapeType="1" noTextEdit="1"/>
              </p:cNvSpPr>
              <p:nvPr/>
            </p:nvSpPr>
            <p:spPr>
              <a:xfrm>
                <a:off x="5170775" y="2402750"/>
                <a:ext cx="3763851" cy="369332"/>
              </a:xfrm>
              <a:prstGeom prst="rect">
                <a:avLst/>
              </a:prstGeom>
              <a:blipFill>
                <a:blip r:embed="rId5"/>
                <a:stretch>
                  <a:fillRect b="-13115"/>
                </a:stretch>
              </a:blipFill>
            </p:spPr>
            <p:txBody>
              <a:bodyPr/>
              <a:lstStyle/>
              <a:p>
                <a:r>
                  <a:rPr lang="zh-CN" altLang="en-US">
                    <a:noFill/>
                  </a:rPr>
                  <a:t> </a:t>
                </a:r>
              </a:p>
            </p:txBody>
          </p:sp>
        </mc:Fallback>
      </mc:AlternateContent>
      <p:sp>
        <p:nvSpPr>
          <p:cNvPr id="6" name="乘号 5">
            <a:extLst>
              <a:ext uri="{FF2B5EF4-FFF2-40B4-BE49-F238E27FC236}">
                <a16:creationId xmlns:a16="http://schemas.microsoft.com/office/drawing/2014/main" id="{21195466-0A9C-4992-97FB-EA425FF5CADF}"/>
              </a:ext>
            </a:extLst>
          </p:cNvPr>
          <p:cNvSpPr/>
          <p:nvPr/>
        </p:nvSpPr>
        <p:spPr>
          <a:xfrm>
            <a:off x="4141682" y="2044843"/>
            <a:ext cx="649028" cy="1085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ABC9048F-1B96-4155-9B73-1B391EE78380}"/>
              </a:ext>
            </a:extLst>
          </p:cNvPr>
          <p:cNvSpPr/>
          <p:nvPr/>
        </p:nvSpPr>
        <p:spPr>
          <a:xfrm>
            <a:off x="3959760" y="3616764"/>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241479" y="3699031"/>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241479" y="3699031"/>
                <a:ext cx="2456891"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4028262" y="4256830"/>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4028262" y="4256830"/>
                <a:ext cx="1335237" cy="369332"/>
              </a:xfrm>
              <a:prstGeom prst="rect">
                <a:avLst/>
              </a:prstGeom>
              <a:blipFill>
                <a:blip r:embed="rId7"/>
                <a:stretch>
                  <a:fillRect l="-1370" t="-8197" b="-24590"/>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ABE27B7C-743E-4CB0-BC64-B45ADD464753}"/>
              </a:ext>
            </a:extLst>
          </p:cNvPr>
          <p:cNvSpPr/>
          <p:nvPr/>
        </p:nvSpPr>
        <p:spPr>
          <a:xfrm>
            <a:off x="3959760" y="4822461"/>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5C1657-E821-4150-B085-AC18E80EA4B4}"/>
                  </a:ext>
                </a:extLst>
              </p:cNvPr>
              <p:cNvSpPr/>
              <p:nvPr/>
            </p:nvSpPr>
            <p:spPr>
              <a:xfrm>
                <a:off x="5251283" y="4679860"/>
                <a:ext cx="205396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𝐶</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3A5C1657-E821-4150-B085-AC18E80EA4B4}"/>
                  </a:ext>
                </a:extLst>
              </p:cNvPr>
              <p:cNvSpPr>
                <a:spLocks noRot="1" noChangeAspect="1" noMove="1" noResize="1" noEditPoints="1" noAdjustHandles="1" noChangeArrowheads="1" noChangeShapeType="1" noTextEdit="1"/>
              </p:cNvSpPr>
              <p:nvPr/>
            </p:nvSpPr>
            <p:spPr>
              <a:xfrm>
                <a:off x="5251283" y="4679860"/>
                <a:ext cx="2053960" cy="8712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22385BD-444F-4BBA-8625-2F57112FA14D}"/>
                  </a:ext>
                </a:extLst>
              </p:cNvPr>
              <p:cNvSpPr/>
              <p:nvPr/>
            </p:nvSpPr>
            <p:spPr>
              <a:xfrm>
                <a:off x="4028262" y="5458934"/>
                <a:ext cx="191642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𝐶</m:t>
                    </m:r>
                    <m:r>
                      <a:rPr lang="en-US" altLang="zh-CN" b="0" i="0" smtClean="0">
                        <a:latin typeface="Cambria Math" panose="02040503050406030204" pitchFamily="18" charset="0"/>
                      </a:rPr>
                      <m:t>&gt;0</m:t>
                    </m:r>
                  </m:oMath>
                </a14:m>
                <a:r>
                  <a:rPr lang="zh-CN" altLang="en-US" dirty="0"/>
                  <a:t>，惩罚函数</a:t>
                </a:r>
              </a:p>
            </p:txBody>
          </p:sp>
        </mc:Choice>
        <mc:Fallback xmlns="">
          <p:sp>
            <p:nvSpPr>
              <p:cNvPr id="15" name="矩形 14">
                <a:extLst>
                  <a:ext uri="{FF2B5EF4-FFF2-40B4-BE49-F238E27FC236}">
                    <a16:creationId xmlns:a16="http://schemas.microsoft.com/office/drawing/2014/main" id="{B22385BD-444F-4BBA-8625-2F57112FA14D}"/>
                  </a:ext>
                </a:extLst>
              </p:cNvPr>
              <p:cNvSpPr>
                <a:spLocks noRot="1" noChangeAspect="1" noMove="1" noResize="1" noEditPoints="1" noAdjustHandles="1" noChangeArrowheads="1" noChangeShapeType="1" noTextEdit="1"/>
              </p:cNvSpPr>
              <p:nvPr/>
            </p:nvSpPr>
            <p:spPr>
              <a:xfrm>
                <a:off x="4028262" y="5458934"/>
                <a:ext cx="1916422" cy="369332"/>
              </a:xfrm>
              <a:prstGeom prst="rect">
                <a:avLst/>
              </a:prstGeom>
              <a:blipFill>
                <a:blip r:embed="rId9"/>
                <a:stretch>
                  <a:fillRect t="-8197" r="-2548"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491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654129" y="1413397"/>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654129" y="1413397"/>
                <a:ext cx="3624134" cy="369332"/>
              </a:xfrm>
              <a:prstGeom prst="rect">
                <a:avLst/>
              </a:prstGeom>
              <a:blipFill>
                <a:blip r:embed="rId3"/>
                <a:stretch>
                  <a:fillRect t="-128333" r="-14286" b="-193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03960" y="2154165"/>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996703" y="2960815"/>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122444" y="4206022"/>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741694" y="3424972"/>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1471166" y="5254884"/>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25" name="箭头: 右 24">
            <a:extLst>
              <a:ext uri="{FF2B5EF4-FFF2-40B4-BE49-F238E27FC236}">
                <a16:creationId xmlns:a16="http://schemas.microsoft.com/office/drawing/2014/main" id="{45326652-5669-432E-8FB6-5AE2EC96A587}"/>
              </a:ext>
            </a:extLst>
          </p:cNvPr>
          <p:cNvSpPr/>
          <p:nvPr/>
        </p:nvSpPr>
        <p:spPr>
          <a:xfrm>
            <a:off x="3946295" y="2298377"/>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C3F1A09-9A35-4B79-A985-8D3BA76EE9B9}"/>
                  </a:ext>
                </a:extLst>
              </p:cNvPr>
              <p:cNvSpPr/>
              <p:nvPr/>
            </p:nvSpPr>
            <p:spPr>
              <a:xfrm>
                <a:off x="5170775" y="2402750"/>
                <a:ext cx="37638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)−1⩾0,</m:t>
                      </m:r>
                      <m:r>
                        <a:rPr lang="zh-CN" altLang="en-US" i="1">
                          <a:latin typeface="Cambria Math" panose="02040503050406030204" pitchFamily="18" charset="0"/>
                        </a:rPr>
                        <m:t>𝑖</m:t>
                      </m:r>
                      <m:r>
                        <a:rPr lang="zh-CN" altLang="en-US" i="0">
                          <a:latin typeface="Cambria Math" panose="02040503050406030204" pitchFamily="18" charset="0"/>
                        </a:rPr>
                        <m:t>=1,2,⋯,</m:t>
                      </m:r>
                      <m:r>
                        <a:rPr lang="zh-CN" altLang="en-US" i="1">
                          <a:latin typeface="Cambria Math" panose="02040503050406030204" pitchFamily="18" charset="0"/>
                        </a:rPr>
                        <m:t>𝑁</m:t>
                      </m:r>
                    </m:oMath>
                  </m:oMathPara>
                </a14:m>
                <a:endParaRPr lang="zh-CN" altLang="en-US" dirty="0"/>
              </a:p>
            </p:txBody>
          </p:sp>
        </mc:Choice>
        <mc:Fallback xmlns="">
          <p:sp>
            <p:nvSpPr>
              <p:cNvPr id="8" name="矩形 7">
                <a:extLst>
                  <a:ext uri="{FF2B5EF4-FFF2-40B4-BE49-F238E27FC236}">
                    <a16:creationId xmlns:a16="http://schemas.microsoft.com/office/drawing/2014/main" id="{9C3F1A09-9A35-4B79-A985-8D3BA76EE9B9}"/>
                  </a:ext>
                </a:extLst>
              </p:cNvPr>
              <p:cNvSpPr>
                <a:spLocks noRot="1" noChangeAspect="1" noMove="1" noResize="1" noEditPoints="1" noAdjustHandles="1" noChangeArrowheads="1" noChangeShapeType="1" noTextEdit="1"/>
              </p:cNvSpPr>
              <p:nvPr/>
            </p:nvSpPr>
            <p:spPr>
              <a:xfrm>
                <a:off x="5170775" y="2402750"/>
                <a:ext cx="3763851" cy="369332"/>
              </a:xfrm>
              <a:prstGeom prst="rect">
                <a:avLst/>
              </a:prstGeom>
              <a:blipFill>
                <a:blip r:embed="rId5"/>
                <a:stretch>
                  <a:fillRect b="-13115"/>
                </a:stretch>
              </a:blipFill>
            </p:spPr>
            <p:txBody>
              <a:bodyPr/>
              <a:lstStyle/>
              <a:p>
                <a:r>
                  <a:rPr lang="zh-CN" altLang="en-US">
                    <a:noFill/>
                  </a:rPr>
                  <a:t> </a:t>
                </a:r>
              </a:p>
            </p:txBody>
          </p:sp>
        </mc:Fallback>
      </mc:AlternateContent>
      <p:sp>
        <p:nvSpPr>
          <p:cNvPr id="6" name="乘号 5">
            <a:extLst>
              <a:ext uri="{FF2B5EF4-FFF2-40B4-BE49-F238E27FC236}">
                <a16:creationId xmlns:a16="http://schemas.microsoft.com/office/drawing/2014/main" id="{21195466-0A9C-4992-97FB-EA425FF5CADF}"/>
              </a:ext>
            </a:extLst>
          </p:cNvPr>
          <p:cNvSpPr/>
          <p:nvPr/>
        </p:nvSpPr>
        <p:spPr>
          <a:xfrm>
            <a:off x="4141682" y="2044843"/>
            <a:ext cx="649028" cy="1085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ABC9048F-1B96-4155-9B73-1B391EE78380}"/>
              </a:ext>
            </a:extLst>
          </p:cNvPr>
          <p:cNvSpPr/>
          <p:nvPr/>
        </p:nvSpPr>
        <p:spPr>
          <a:xfrm>
            <a:off x="3959760" y="3616764"/>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241479" y="3699031"/>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241479" y="3699031"/>
                <a:ext cx="2456891"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4028262" y="4256830"/>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4028262" y="4256830"/>
                <a:ext cx="1335237" cy="369332"/>
              </a:xfrm>
              <a:prstGeom prst="rect">
                <a:avLst/>
              </a:prstGeom>
              <a:blipFill>
                <a:blip r:embed="rId7"/>
                <a:stretch>
                  <a:fillRect l="-1370" t="-8197" b="-24590"/>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ABE27B7C-743E-4CB0-BC64-B45ADD464753}"/>
              </a:ext>
            </a:extLst>
          </p:cNvPr>
          <p:cNvSpPr/>
          <p:nvPr/>
        </p:nvSpPr>
        <p:spPr>
          <a:xfrm>
            <a:off x="3959760" y="4822461"/>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5C1657-E821-4150-B085-AC18E80EA4B4}"/>
                  </a:ext>
                </a:extLst>
              </p:cNvPr>
              <p:cNvSpPr/>
              <p:nvPr/>
            </p:nvSpPr>
            <p:spPr>
              <a:xfrm>
                <a:off x="5251283" y="4679860"/>
                <a:ext cx="205396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𝐶</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3A5C1657-E821-4150-B085-AC18E80EA4B4}"/>
                  </a:ext>
                </a:extLst>
              </p:cNvPr>
              <p:cNvSpPr>
                <a:spLocks noRot="1" noChangeAspect="1" noMove="1" noResize="1" noEditPoints="1" noAdjustHandles="1" noChangeArrowheads="1" noChangeShapeType="1" noTextEdit="1"/>
              </p:cNvSpPr>
              <p:nvPr/>
            </p:nvSpPr>
            <p:spPr>
              <a:xfrm>
                <a:off x="5251283" y="4679860"/>
                <a:ext cx="2053960" cy="8712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22385BD-444F-4BBA-8625-2F57112FA14D}"/>
                  </a:ext>
                </a:extLst>
              </p:cNvPr>
              <p:cNvSpPr/>
              <p:nvPr/>
            </p:nvSpPr>
            <p:spPr>
              <a:xfrm>
                <a:off x="4028262" y="5458934"/>
                <a:ext cx="191642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𝐶</m:t>
                    </m:r>
                    <m:r>
                      <a:rPr lang="en-US" altLang="zh-CN" b="0" i="0" smtClean="0">
                        <a:latin typeface="Cambria Math" panose="02040503050406030204" pitchFamily="18" charset="0"/>
                      </a:rPr>
                      <m:t>&gt;0</m:t>
                    </m:r>
                  </m:oMath>
                </a14:m>
                <a:r>
                  <a:rPr lang="zh-CN" altLang="en-US" dirty="0"/>
                  <a:t>，惩罚函数</a:t>
                </a:r>
              </a:p>
            </p:txBody>
          </p:sp>
        </mc:Choice>
        <mc:Fallback xmlns="">
          <p:sp>
            <p:nvSpPr>
              <p:cNvPr id="15" name="矩形 14">
                <a:extLst>
                  <a:ext uri="{FF2B5EF4-FFF2-40B4-BE49-F238E27FC236}">
                    <a16:creationId xmlns:a16="http://schemas.microsoft.com/office/drawing/2014/main" id="{B22385BD-444F-4BBA-8625-2F57112FA14D}"/>
                  </a:ext>
                </a:extLst>
              </p:cNvPr>
              <p:cNvSpPr>
                <a:spLocks noRot="1" noChangeAspect="1" noMove="1" noResize="1" noEditPoints="1" noAdjustHandles="1" noChangeArrowheads="1" noChangeShapeType="1" noTextEdit="1"/>
              </p:cNvSpPr>
              <p:nvPr/>
            </p:nvSpPr>
            <p:spPr>
              <a:xfrm>
                <a:off x="4028262" y="5458934"/>
                <a:ext cx="1916422" cy="369332"/>
              </a:xfrm>
              <a:prstGeom prst="rect">
                <a:avLst/>
              </a:prstGeom>
              <a:blipFill>
                <a:blip r:embed="rId9"/>
                <a:stretch>
                  <a:fillRect t="-8197" r="-254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911AD4E-E196-461F-AA53-37BADC44F0AA}"/>
                  </a:ext>
                </a:extLst>
              </p:cNvPr>
              <p:cNvSpPr/>
              <p:nvPr/>
            </p:nvSpPr>
            <p:spPr>
              <a:xfrm>
                <a:off x="1417369" y="6033958"/>
                <a:ext cx="1948482"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rPr>
                      <m:t>𝐶</m:t>
                    </m:r>
                  </m:oMath>
                </a14:m>
                <a:r>
                  <a:rPr lang="zh-CN" altLang="en-US" dirty="0">
                    <a:latin typeface="宋体" panose="02010600030101010101" pitchFamily="2" charset="-122"/>
                    <a:ea typeface="宋体" panose="02010600030101010101" pitchFamily="2" charset="-122"/>
                  </a:rPr>
                  <a:t>取多少合适呢？</a:t>
                </a:r>
              </a:p>
            </p:txBody>
          </p:sp>
        </mc:Choice>
        <mc:Fallback xmlns="">
          <p:sp>
            <p:nvSpPr>
              <p:cNvPr id="10" name="矩形 9">
                <a:extLst>
                  <a:ext uri="{FF2B5EF4-FFF2-40B4-BE49-F238E27FC236}">
                    <a16:creationId xmlns:a16="http://schemas.microsoft.com/office/drawing/2014/main" id="{D911AD4E-E196-461F-AA53-37BADC44F0AA}"/>
                  </a:ext>
                </a:extLst>
              </p:cNvPr>
              <p:cNvSpPr>
                <a:spLocks noRot="1" noChangeAspect="1" noMove="1" noResize="1" noEditPoints="1" noAdjustHandles="1" noChangeArrowheads="1" noChangeShapeType="1" noTextEdit="1"/>
              </p:cNvSpPr>
              <p:nvPr/>
            </p:nvSpPr>
            <p:spPr>
              <a:xfrm>
                <a:off x="1417369" y="6033958"/>
                <a:ext cx="1948482" cy="369332"/>
              </a:xfrm>
              <a:prstGeom prst="rect">
                <a:avLst/>
              </a:prstGeom>
              <a:blipFill>
                <a:blip r:embed="rId10"/>
                <a:stretch>
                  <a:fillRect t="-13333" r="-2508"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508849A-EAF2-4969-B9F1-4B24AB1781E9}"/>
                  </a:ext>
                </a:extLst>
              </p:cNvPr>
              <p:cNvSpPr/>
              <p:nvPr/>
            </p:nvSpPr>
            <p:spPr>
              <a:xfrm>
                <a:off x="3659443" y="6033958"/>
                <a:ext cx="457048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凭</m:t>
                    </m:r>
                  </m:oMath>
                </a14:m>
                <a:r>
                  <a:rPr lang="zh-CN" altLang="en-US" dirty="0">
                    <a:latin typeface="宋体" panose="02010600030101010101" pitchFamily="2" charset="-122"/>
                    <a:ea typeface="宋体" panose="02010600030101010101" pitchFamily="2" charset="-122"/>
                  </a:rPr>
                  <a:t>工程经验决定，这就是所谓的调参，炼丹</a:t>
                </a:r>
              </a:p>
            </p:txBody>
          </p:sp>
        </mc:Choice>
        <mc:Fallback xmlns="">
          <p:sp>
            <p:nvSpPr>
              <p:cNvPr id="22" name="矩形 21">
                <a:extLst>
                  <a:ext uri="{FF2B5EF4-FFF2-40B4-BE49-F238E27FC236}">
                    <a16:creationId xmlns:a16="http://schemas.microsoft.com/office/drawing/2014/main" id="{7508849A-EAF2-4969-B9F1-4B24AB1781E9}"/>
                  </a:ext>
                </a:extLst>
              </p:cNvPr>
              <p:cNvSpPr>
                <a:spLocks noRot="1" noChangeAspect="1" noMove="1" noResize="1" noEditPoints="1" noAdjustHandles="1" noChangeArrowheads="1" noChangeShapeType="1" noTextEdit="1"/>
              </p:cNvSpPr>
              <p:nvPr/>
            </p:nvSpPr>
            <p:spPr>
              <a:xfrm>
                <a:off x="3659443" y="6033958"/>
                <a:ext cx="4570482" cy="369332"/>
              </a:xfrm>
              <a:prstGeom prst="rect">
                <a:avLst/>
              </a:prstGeom>
              <a:blipFill>
                <a:blip r:embed="rId11"/>
                <a:stretch>
                  <a:fillRect l="-400" t="-13333" r="-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2267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731951" y="1041961"/>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731951" y="1041961"/>
                <a:ext cx="3624134" cy="369332"/>
              </a:xfrm>
              <a:prstGeom prst="rect">
                <a:avLst/>
              </a:prstGeom>
              <a:blipFill>
                <a:blip r:embed="rId3"/>
                <a:stretch>
                  <a:fillRect t="-126230" r="-14286" b="-18852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48260" y="1553984"/>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1074525" y="2589379"/>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200266" y="3834586"/>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819516" y="3053536"/>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5F13D7AD-C844-41AD-88A5-CC7E5D88631A}"/>
              </a:ext>
            </a:extLst>
          </p:cNvPr>
          <p:cNvSpPr/>
          <p:nvPr/>
        </p:nvSpPr>
        <p:spPr>
          <a:xfrm>
            <a:off x="1493542" y="4654703"/>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实际情况</a:t>
            </a:r>
            <a:endParaRPr lang="zh-CN" altLang="en-US" dirty="0"/>
          </a:p>
        </p:txBody>
      </p:sp>
      <p:sp>
        <p:nvSpPr>
          <p:cNvPr id="14" name="箭头: 右 13">
            <a:extLst>
              <a:ext uri="{FF2B5EF4-FFF2-40B4-BE49-F238E27FC236}">
                <a16:creationId xmlns:a16="http://schemas.microsoft.com/office/drawing/2014/main" id="{ABC9048F-1B96-4155-9B73-1B391EE78380}"/>
              </a:ext>
            </a:extLst>
          </p:cNvPr>
          <p:cNvSpPr/>
          <p:nvPr/>
        </p:nvSpPr>
        <p:spPr>
          <a:xfrm>
            <a:off x="3980343" y="1806670"/>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262062" y="1888937"/>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262062" y="1888937"/>
                <a:ext cx="2456891"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3980343" y="2465008"/>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3980343" y="2465008"/>
                <a:ext cx="1335237" cy="369332"/>
              </a:xfrm>
              <a:prstGeom prst="rect">
                <a:avLst/>
              </a:prstGeom>
              <a:blipFill>
                <a:blip r:embed="rId6"/>
                <a:stretch>
                  <a:fillRect l="-1370" t="-8197" b="-24590"/>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ABE27B7C-743E-4CB0-BC64-B45ADD464753}"/>
              </a:ext>
            </a:extLst>
          </p:cNvPr>
          <p:cNvSpPr/>
          <p:nvPr/>
        </p:nvSpPr>
        <p:spPr>
          <a:xfrm>
            <a:off x="3980343" y="3127518"/>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5C1657-E821-4150-B085-AC18E80EA4B4}"/>
                  </a:ext>
                </a:extLst>
              </p:cNvPr>
              <p:cNvSpPr/>
              <p:nvPr/>
            </p:nvSpPr>
            <p:spPr>
              <a:xfrm>
                <a:off x="5271866" y="2984917"/>
                <a:ext cx="205396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𝐶</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3A5C1657-E821-4150-B085-AC18E80EA4B4}"/>
                  </a:ext>
                </a:extLst>
              </p:cNvPr>
              <p:cNvSpPr>
                <a:spLocks noRot="1" noChangeAspect="1" noMove="1" noResize="1" noEditPoints="1" noAdjustHandles="1" noChangeArrowheads="1" noChangeShapeType="1" noTextEdit="1"/>
              </p:cNvSpPr>
              <p:nvPr/>
            </p:nvSpPr>
            <p:spPr>
              <a:xfrm>
                <a:off x="5271866" y="2984917"/>
                <a:ext cx="2053960" cy="871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22385BD-444F-4BBA-8625-2F57112FA14D}"/>
                  </a:ext>
                </a:extLst>
              </p:cNvPr>
              <p:cNvSpPr/>
              <p:nvPr/>
            </p:nvSpPr>
            <p:spPr>
              <a:xfrm>
                <a:off x="3980343" y="3797259"/>
                <a:ext cx="191642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𝐶</m:t>
                    </m:r>
                    <m:r>
                      <a:rPr lang="en-US" altLang="zh-CN" b="0" i="0" smtClean="0">
                        <a:latin typeface="Cambria Math" panose="02040503050406030204" pitchFamily="18" charset="0"/>
                      </a:rPr>
                      <m:t>&gt;0</m:t>
                    </m:r>
                  </m:oMath>
                </a14:m>
                <a:r>
                  <a:rPr lang="zh-CN" altLang="en-US" dirty="0"/>
                  <a:t>，惩罚函数</a:t>
                </a:r>
              </a:p>
            </p:txBody>
          </p:sp>
        </mc:Choice>
        <mc:Fallback xmlns="">
          <p:sp>
            <p:nvSpPr>
              <p:cNvPr id="15" name="矩形 14">
                <a:extLst>
                  <a:ext uri="{FF2B5EF4-FFF2-40B4-BE49-F238E27FC236}">
                    <a16:creationId xmlns:a16="http://schemas.microsoft.com/office/drawing/2014/main" id="{B22385BD-444F-4BBA-8625-2F57112FA14D}"/>
                  </a:ext>
                </a:extLst>
              </p:cNvPr>
              <p:cNvSpPr>
                <a:spLocks noRot="1" noChangeAspect="1" noMove="1" noResize="1" noEditPoints="1" noAdjustHandles="1" noChangeArrowheads="1" noChangeShapeType="1" noTextEdit="1"/>
              </p:cNvSpPr>
              <p:nvPr/>
            </p:nvSpPr>
            <p:spPr>
              <a:xfrm>
                <a:off x="3980343" y="3797259"/>
                <a:ext cx="1916422" cy="369332"/>
              </a:xfrm>
              <a:prstGeom prst="rect">
                <a:avLst/>
              </a:prstGeom>
              <a:blipFill>
                <a:blip r:embed="rId8"/>
                <a:stretch>
                  <a:fillRect t="-10000" r="-25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911AD4E-E196-461F-AA53-37BADC44F0AA}"/>
                  </a:ext>
                </a:extLst>
              </p:cNvPr>
              <p:cNvSpPr/>
              <p:nvPr/>
            </p:nvSpPr>
            <p:spPr>
              <a:xfrm>
                <a:off x="1295563" y="5094935"/>
                <a:ext cx="1948482"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rPr>
                      <m:t>𝐶</m:t>
                    </m:r>
                  </m:oMath>
                </a14:m>
                <a:r>
                  <a:rPr lang="zh-CN" altLang="en-US" dirty="0">
                    <a:latin typeface="宋体" panose="02010600030101010101" pitchFamily="2" charset="-122"/>
                    <a:ea typeface="宋体" panose="02010600030101010101" pitchFamily="2" charset="-122"/>
                  </a:rPr>
                  <a:t>取多少合适呢？</a:t>
                </a:r>
              </a:p>
            </p:txBody>
          </p:sp>
        </mc:Choice>
        <mc:Fallback xmlns="">
          <p:sp>
            <p:nvSpPr>
              <p:cNvPr id="10" name="矩形 9">
                <a:extLst>
                  <a:ext uri="{FF2B5EF4-FFF2-40B4-BE49-F238E27FC236}">
                    <a16:creationId xmlns:a16="http://schemas.microsoft.com/office/drawing/2014/main" id="{D911AD4E-E196-461F-AA53-37BADC44F0AA}"/>
                  </a:ext>
                </a:extLst>
              </p:cNvPr>
              <p:cNvSpPr>
                <a:spLocks noRot="1" noChangeAspect="1" noMove="1" noResize="1" noEditPoints="1" noAdjustHandles="1" noChangeArrowheads="1" noChangeShapeType="1" noTextEdit="1"/>
              </p:cNvSpPr>
              <p:nvPr/>
            </p:nvSpPr>
            <p:spPr>
              <a:xfrm>
                <a:off x="1295563" y="5094935"/>
                <a:ext cx="1948482" cy="369332"/>
              </a:xfrm>
              <a:prstGeom prst="rect">
                <a:avLst/>
              </a:prstGeom>
              <a:blipFill>
                <a:blip r:embed="rId9"/>
                <a:stretch>
                  <a:fillRect t="-13333" r="-2508"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508849A-EAF2-4969-B9F1-4B24AB1781E9}"/>
                  </a:ext>
                </a:extLst>
              </p:cNvPr>
              <p:cNvSpPr/>
              <p:nvPr/>
            </p:nvSpPr>
            <p:spPr>
              <a:xfrm>
                <a:off x="3414615" y="5092035"/>
                <a:ext cx="457048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凭</m:t>
                    </m:r>
                  </m:oMath>
                </a14:m>
                <a:r>
                  <a:rPr lang="zh-CN" altLang="en-US" dirty="0">
                    <a:latin typeface="宋体" panose="02010600030101010101" pitchFamily="2" charset="-122"/>
                    <a:ea typeface="宋体" panose="02010600030101010101" pitchFamily="2" charset="-122"/>
                  </a:rPr>
                  <a:t>工程经验决定，这就是所谓的调参，炼丹</a:t>
                </a:r>
              </a:p>
            </p:txBody>
          </p:sp>
        </mc:Choice>
        <mc:Fallback xmlns="">
          <p:sp>
            <p:nvSpPr>
              <p:cNvPr id="22" name="矩形 21">
                <a:extLst>
                  <a:ext uri="{FF2B5EF4-FFF2-40B4-BE49-F238E27FC236}">
                    <a16:creationId xmlns:a16="http://schemas.microsoft.com/office/drawing/2014/main" id="{7508849A-EAF2-4969-B9F1-4B24AB1781E9}"/>
                  </a:ext>
                </a:extLst>
              </p:cNvPr>
              <p:cNvSpPr>
                <a:spLocks noRot="1" noChangeAspect="1" noMove="1" noResize="1" noEditPoints="1" noAdjustHandles="1" noChangeArrowheads="1" noChangeShapeType="1" noTextEdit="1"/>
              </p:cNvSpPr>
              <p:nvPr/>
            </p:nvSpPr>
            <p:spPr>
              <a:xfrm>
                <a:off x="3414615" y="5092035"/>
                <a:ext cx="4570482" cy="369332"/>
              </a:xfrm>
              <a:prstGeom prst="rect">
                <a:avLst/>
              </a:prstGeom>
              <a:blipFill>
                <a:blip r:embed="rId10"/>
                <a:stretch>
                  <a:fillRect l="-400" t="-11475" r="-667"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51EF8CE-8C38-42A3-AF49-F5A42769ECF4}"/>
                  </a:ext>
                </a:extLst>
              </p:cNvPr>
              <p:cNvSpPr/>
              <p:nvPr/>
            </p:nvSpPr>
            <p:spPr>
              <a:xfrm>
                <a:off x="1247914" y="5621027"/>
                <a:ext cx="6234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r>
                        <a:rPr lang="zh-CN" altLang="en-US" i="1">
                          <a:latin typeface="Cambria Math" panose="02040503050406030204" pitchFamily="18" charset="0"/>
                        </a:rPr>
                        <m:t>值大时对误分类的惩罚增大</m:t>
                      </m:r>
                      <m:r>
                        <a:rPr lang="en-US" altLang="zh-CN" i="1">
                          <a:latin typeface="Cambria Math" panose="02040503050406030204" pitchFamily="18" charset="0"/>
                        </a:rPr>
                        <m:t>,</m:t>
                      </m:r>
                      <m:r>
                        <a:rPr lang="en-US" altLang="zh-CN" i="1">
                          <a:latin typeface="Cambria Math" panose="02040503050406030204" pitchFamily="18" charset="0"/>
                        </a:rPr>
                        <m:t>𝐶</m:t>
                      </m:r>
                      <m:r>
                        <a:rPr lang="zh-CN" altLang="en-US" i="1">
                          <a:latin typeface="Cambria Math" panose="02040503050406030204" pitchFamily="18" charset="0"/>
                        </a:rPr>
                        <m:t>值小时对误分类的惩罚减小</m:t>
                      </m:r>
                      <m:r>
                        <a:rPr lang="en-US" altLang="zh-CN" i="1">
                          <a:latin typeface="Cambria Math" panose="02040503050406030204" pitchFamily="18" charset="0"/>
                        </a:rPr>
                        <m:t>.</m:t>
                      </m:r>
                    </m:oMath>
                  </m:oMathPara>
                </a14:m>
                <a:endParaRPr lang="zh-CN" altLang="en-US" dirty="0">
                  <a:latin typeface="宋体" panose="02010600030101010101" pitchFamily="2" charset="-122"/>
                  <a:ea typeface="宋体" panose="02010600030101010101" pitchFamily="2" charset="-122"/>
                </a:endParaRPr>
              </a:p>
            </p:txBody>
          </p:sp>
        </mc:Choice>
        <mc:Fallback xmlns="">
          <p:sp>
            <p:nvSpPr>
              <p:cNvPr id="24" name="矩形 23">
                <a:extLst>
                  <a:ext uri="{FF2B5EF4-FFF2-40B4-BE49-F238E27FC236}">
                    <a16:creationId xmlns:a16="http://schemas.microsoft.com/office/drawing/2014/main" id="{C51EF8CE-8C38-42A3-AF49-F5A42769ECF4}"/>
                  </a:ext>
                </a:extLst>
              </p:cNvPr>
              <p:cNvSpPr>
                <a:spLocks noRot="1" noChangeAspect="1" noMove="1" noResize="1" noEditPoints="1" noAdjustHandles="1" noChangeArrowheads="1" noChangeShapeType="1" noTextEdit="1"/>
              </p:cNvSpPr>
              <p:nvPr/>
            </p:nvSpPr>
            <p:spPr>
              <a:xfrm>
                <a:off x="1247914" y="5621027"/>
                <a:ext cx="6234399" cy="369332"/>
              </a:xfrm>
              <a:prstGeom prst="rect">
                <a:avLst/>
              </a:prstGeom>
              <a:blipFill>
                <a:blip r:embed="rId11"/>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669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731951" y="1041961"/>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731951" y="1041961"/>
                <a:ext cx="3624134" cy="369332"/>
              </a:xfrm>
              <a:prstGeom prst="rect">
                <a:avLst/>
              </a:prstGeom>
              <a:blipFill>
                <a:blip r:embed="rId3"/>
                <a:stretch>
                  <a:fillRect t="-126230" r="-14286" b="-18852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48260" y="1553984"/>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1074525" y="2589379"/>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200266" y="3834586"/>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819516" y="3053536"/>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箭头: 右 13">
            <a:extLst>
              <a:ext uri="{FF2B5EF4-FFF2-40B4-BE49-F238E27FC236}">
                <a16:creationId xmlns:a16="http://schemas.microsoft.com/office/drawing/2014/main" id="{ABC9048F-1B96-4155-9B73-1B391EE78380}"/>
              </a:ext>
            </a:extLst>
          </p:cNvPr>
          <p:cNvSpPr/>
          <p:nvPr/>
        </p:nvSpPr>
        <p:spPr>
          <a:xfrm>
            <a:off x="3980343" y="1806670"/>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262062" y="1888937"/>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262062" y="1888937"/>
                <a:ext cx="2456891"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3980343" y="2465008"/>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3980343" y="2465008"/>
                <a:ext cx="1335237" cy="369332"/>
              </a:xfrm>
              <a:prstGeom prst="rect">
                <a:avLst/>
              </a:prstGeom>
              <a:blipFill>
                <a:blip r:embed="rId6"/>
                <a:stretch>
                  <a:fillRect l="-1370" t="-8197" b="-24590"/>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ABE27B7C-743E-4CB0-BC64-B45ADD464753}"/>
              </a:ext>
            </a:extLst>
          </p:cNvPr>
          <p:cNvSpPr/>
          <p:nvPr/>
        </p:nvSpPr>
        <p:spPr>
          <a:xfrm>
            <a:off x="3980343" y="3127518"/>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5C1657-E821-4150-B085-AC18E80EA4B4}"/>
                  </a:ext>
                </a:extLst>
              </p:cNvPr>
              <p:cNvSpPr/>
              <p:nvPr/>
            </p:nvSpPr>
            <p:spPr>
              <a:xfrm>
                <a:off x="5271866" y="2984917"/>
                <a:ext cx="205396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𝐶</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3A5C1657-E821-4150-B085-AC18E80EA4B4}"/>
                  </a:ext>
                </a:extLst>
              </p:cNvPr>
              <p:cNvSpPr>
                <a:spLocks noRot="1" noChangeAspect="1" noMove="1" noResize="1" noEditPoints="1" noAdjustHandles="1" noChangeArrowheads="1" noChangeShapeType="1" noTextEdit="1"/>
              </p:cNvSpPr>
              <p:nvPr/>
            </p:nvSpPr>
            <p:spPr>
              <a:xfrm>
                <a:off x="5271866" y="2984917"/>
                <a:ext cx="2053960" cy="871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22385BD-444F-4BBA-8625-2F57112FA14D}"/>
                  </a:ext>
                </a:extLst>
              </p:cNvPr>
              <p:cNvSpPr/>
              <p:nvPr/>
            </p:nvSpPr>
            <p:spPr>
              <a:xfrm>
                <a:off x="3980343" y="3797259"/>
                <a:ext cx="191642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𝐶</m:t>
                    </m:r>
                    <m:r>
                      <a:rPr lang="en-US" altLang="zh-CN" b="0" i="0" smtClean="0">
                        <a:latin typeface="Cambria Math" panose="02040503050406030204" pitchFamily="18" charset="0"/>
                      </a:rPr>
                      <m:t>&gt;0</m:t>
                    </m:r>
                  </m:oMath>
                </a14:m>
                <a:r>
                  <a:rPr lang="zh-CN" altLang="en-US" dirty="0"/>
                  <a:t>，惩罚函数</a:t>
                </a:r>
              </a:p>
            </p:txBody>
          </p:sp>
        </mc:Choice>
        <mc:Fallback xmlns="">
          <p:sp>
            <p:nvSpPr>
              <p:cNvPr id="15" name="矩形 14">
                <a:extLst>
                  <a:ext uri="{FF2B5EF4-FFF2-40B4-BE49-F238E27FC236}">
                    <a16:creationId xmlns:a16="http://schemas.microsoft.com/office/drawing/2014/main" id="{B22385BD-444F-4BBA-8625-2F57112FA14D}"/>
                  </a:ext>
                </a:extLst>
              </p:cNvPr>
              <p:cNvSpPr>
                <a:spLocks noRot="1" noChangeAspect="1" noMove="1" noResize="1" noEditPoints="1" noAdjustHandles="1" noChangeArrowheads="1" noChangeShapeType="1" noTextEdit="1"/>
              </p:cNvSpPr>
              <p:nvPr/>
            </p:nvSpPr>
            <p:spPr>
              <a:xfrm>
                <a:off x="3980343" y="3797259"/>
                <a:ext cx="1916422" cy="369332"/>
              </a:xfrm>
              <a:prstGeom prst="rect">
                <a:avLst/>
              </a:prstGeom>
              <a:blipFill>
                <a:blip r:embed="rId8"/>
                <a:stretch>
                  <a:fillRect t="-10000" r="-25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508849A-EAF2-4969-B9F1-4B24AB1781E9}"/>
                  </a:ext>
                </a:extLst>
              </p:cNvPr>
              <p:cNvSpPr/>
              <p:nvPr/>
            </p:nvSpPr>
            <p:spPr>
              <a:xfrm>
                <a:off x="4310871" y="4339290"/>
                <a:ext cx="457048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m:t>
                      </m:r>
                      <m:r>
                        <m:rPr>
                          <m:nor/>
                        </m:rPr>
                        <a:rPr lang="zh-CN" altLang="en-US" dirty="0">
                          <a:latin typeface="宋体" panose="02010600030101010101" pitchFamily="2" charset="-122"/>
                          <a:ea typeface="宋体" panose="02010600030101010101" pitchFamily="2" charset="-122"/>
                        </a:rPr>
                        <m:t>取多少合适呢？</m:t>
                      </m:r>
                    </m:oMath>
                  </m:oMathPara>
                </a14:m>
                <a:endParaRPr lang="zh-CN" altLang="en-US" dirty="0">
                  <a:latin typeface="宋体" panose="02010600030101010101" pitchFamily="2" charset="-122"/>
                  <a:ea typeface="宋体" panose="02010600030101010101" pitchFamily="2" charset="-122"/>
                </a:endParaRPr>
              </a:p>
              <a:p>
                <a14:m>
                  <m:oMath xmlns:m="http://schemas.openxmlformats.org/officeDocument/2006/math">
                    <m:r>
                      <a:rPr lang="zh-CN" altLang="en-US" i="1" smtClean="0">
                        <a:latin typeface="Cambria Math" panose="02040503050406030204" pitchFamily="18" charset="0"/>
                      </a:rPr>
                      <m:t>凭</m:t>
                    </m:r>
                  </m:oMath>
                </a14:m>
                <a:r>
                  <a:rPr lang="zh-CN" altLang="en-US" dirty="0">
                    <a:latin typeface="宋体" panose="02010600030101010101" pitchFamily="2" charset="-122"/>
                    <a:ea typeface="宋体" panose="02010600030101010101" pitchFamily="2" charset="-122"/>
                  </a:rPr>
                  <a:t>工程经验决定，这就是所谓的调参，炼丹</a:t>
                </a:r>
              </a:p>
            </p:txBody>
          </p:sp>
        </mc:Choice>
        <mc:Fallback xmlns="">
          <p:sp>
            <p:nvSpPr>
              <p:cNvPr id="22" name="矩形 21">
                <a:extLst>
                  <a:ext uri="{FF2B5EF4-FFF2-40B4-BE49-F238E27FC236}">
                    <a16:creationId xmlns:a16="http://schemas.microsoft.com/office/drawing/2014/main" id="{7508849A-EAF2-4969-B9F1-4B24AB1781E9}"/>
                  </a:ext>
                </a:extLst>
              </p:cNvPr>
              <p:cNvSpPr>
                <a:spLocks noRot="1" noChangeAspect="1" noMove="1" noResize="1" noEditPoints="1" noAdjustHandles="1" noChangeArrowheads="1" noChangeShapeType="1" noTextEdit="1"/>
              </p:cNvSpPr>
              <p:nvPr/>
            </p:nvSpPr>
            <p:spPr>
              <a:xfrm>
                <a:off x="4310871" y="4339290"/>
                <a:ext cx="4570482" cy="646331"/>
              </a:xfrm>
              <a:prstGeom prst="rect">
                <a:avLst/>
              </a:prstGeom>
              <a:blipFill>
                <a:blip r:embed="rId9"/>
                <a:stretch>
                  <a:fillRect l="-400" r="-667"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51EF8CE-8C38-42A3-AF49-F5A42769ECF4}"/>
                  </a:ext>
                </a:extLst>
              </p:cNvPr>
              <p:cNvSpPr/>
              <p:nvPr/>
            </p:nvSpPr>
            <p:spPr>
              <a:xfrm>
                <a:off x="1530761" y="5274139"/>
                <a:ext cx="6234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r>
                        <a:rPr lang="zh-CN" altLang="en-US" i="1">
                          <a:latin typeface="Cambria Math" panose="02040503050406030204" pitchFamily="18" charset="0"/>
                        </a:rPr>
                        <m:t>值大时对误分类的惩罚增大</m:t>
                      </m:r>
                      <m:r>
                        <a:rPr lang="en-US" altLang="zh-CN" i="1">
                          <a:latin typeface="Cambria Math" panose="02040503050406030204" pitchFamily="18" charset="0"/>
                        </a:rPr>
                        <m:t>,</m:t>
                      </m:r>
                      <m:r>
                        <a:rPr lang="en-US" altLang="zh-CN" i="1">
                          <a:latin typeface="Cambria Math" panose="02040503050406030204" pitchFamily="18" charset="0"/>
                        </a:rPr>
                        <m:t>𝐶</m:t>
                      </m:r>
                      <m:r>
                        <a:rPr lang="zh-CN" altLang="en-US" i="1">
                          <a:latin typeface="Cambria Math" panose="02040503050406030204" pitchFamily="18" charset="0"/>
                        </a:rPr>
                        <m:t>值小时对误分类的惩罚减小</m:t>
                      </m:r>
                      <m:r>
                        <a:rPr lang="en-US" altLang="zh-CN" i="1">
                          <a:latin typeface="Cambria Math" panose="02040503050406030204" pitchFamily="18" charset="0"/>
                        </a:rPr>
                        <m:t>.</m:t>
                      </m:r>
                    </m:oMath>
                  </m:oMathPara>
                </a14:m>
                <a:endParaRPr lang="zh-CN" altLang="en-US" dirty="0">
                  <a:latin typeface="宋体" panose="02010600030101010101" pitchFamily="2" charset="-122"/>
                  <a:ea typeface="宋体" panose="02010600030101010101" pitchFamily="2" charset="-122"/>
                </a:endParaRPr>
              </a:p>
            </p:txBody>
          </p:sp>
        </mc:Choice>
        <mc:Fallback xmlns="">
          <p:sp>
            <p:nvSpPr>
              <p:cNvPr id="24" name="矩形 23">
                <a:extLst>
                  <a:ext uri="{FF2B5EF4-FFF2-40B4-BE49-F238E27FC236}">
                    <a16:creationId xmlns:a16="http://schemas.microsoft.com/office/drawing/2014/main" id="{C51EF8CE-8C38-42A3-AF49-F5A42769ECF4}"/>
                  </a:ext>
                </a:extLst>
              </p:cNvPr>
              <p:cNvSpPr>
                <a:spLocks noRot="1" noChangeAspect="1" noMove="1" noResize="1" noEditPoints="1" noAdjustHandles="1" noChangeArrowheads="1" noChangeShapeType="1" noTextEdit="1"/>
              </p:cNvSpPr>
              <p:nvPr/>
            </p:nvSpPr>
            <p:spPr>
              <a:xfrm>
                <a:off x="1530761" y="5274139"/>
                <a:ext cx="6234399" cy="369332"/>
              </a:xfrm>
              <a:prstGeom prst="rect">
                <a:avLst/>
              </a:prstGeom>
              <a:blipFill>
                <a:blip r:embed="rId10"/>
                <a:stretch>
                  <a:fillRect b="-1311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6640FFA4-9162-4A93-8EAE-9D2879CAF300}"/>
              </a:ext>
            </a:extLst>
          </p:cNvPr>
          <p:cNvSpPr/>
          <p:nvPr/>
        </p:nvSpPr>
        <p:spPr>
          <a:xfrm>
            <a:off x="1428372" y="5881714"/>
            <a:ext cx="6856270" cy="646331"/>
          </a:xfrm>
          <a:prstGeom prst="rect">
            <a:avLst/>
          </a:prstGeom>
        </p:spPr>
        <p:txBody>
          <a:bodyPr wrap="square">
            <a:spAutoFit/>
          </a:bodyPr>
          <a:lstStyle/>
          <a:p>
            <a:r>
              <a:rPr lang="en-US" altLang="zh-CN" dirty="0">
                <a:solidFill>
                  <a:srgbClr val="191B1F"/>
                </a:solidFill>
                <a:latin typeface="-apple-system"/>
              </a:rPr>
              <a:t>C</a:t>
            </a:r>
            <a:r>
              <a:rPr lang="zh-CN" altLang="en-US" dirty="0">
                <a:solidFill>
                  <a:srgbClr val="191B1F"/>
                </a:solidFill>
                <a:latin typeface="-apple-system"/>
              </a:rPr>
              <a:t>越高，说明越不能容忍出现误差，容易过拟合；</a:t>
            </a:r>
            <a:r>
              <a:rPr lang="en-US" altLang="zh-CN" dirty="0">
                <a:solidFill>
                  <a:srgbClr val="191B1F"/>
                </a:solidFill>
                <a:latin typeface="-apple-system"/>
              </a:rPr>
              <a:t>C</a:t>
            </a:r>
            <a:r>
              <a:rPr lang="zh-CN" altLang="en-US" dirty="0">
                <a:solidFill>
                  <a:srgbClr val="191B1F"/>
                </a:solidFill>
                <a:latin typeface="-apple-system"/>
              </a:rPr>
              <a:t>越小，容易欠拟合。</a:t>
            </a:r>
            <a:r>
              <a:rPr lang="en-US" altLang="zh-CN" dirty="0">
                <a:solidFill>
                  <a:srgbClr val="191B1F"/>
                </a:solidFill>
                <a:latin typeface="-apple-system"/>
              </a:rPr>
              <a:t>C</a:t>
            </a:r>
            <a:r>
              <a:rPr lang="zh-CN" altLang="en-US" dirty="0">
                <a:solidFill>
                  <a:srgbClr val="191B1F"/>
                </a:solidFill>
                <a:latin typeface="-apple-system"/>
              </a:rPr>
              <a:t>过大或者是过小，泛化能力都会变差。</a:t>
            </a:r>
            <a:endParaRPr lang="zh-CN" altLang="en-US" dirty="0"/>
          </a:p>
        </p:txBody>
      </p:sp>
    </p:spTree>
    <p:extLst>
      <p:ext uri="{BB962C8B-B14F-4D97-AF65-F5344CB8AC3E}">
        <p14:creationId xmlns:p14="http://schemas.microsoft.com/office/powerpoint/2010/main" val="1700671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0688F20-C143-46A4-B568-EEDBFBEE7FD8}"/>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A447E87-2A09-4A79-B8F1-5C01637B0319}"/>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C7BA265-A85D-402B-B222-83E721DE384C}"/>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5334BAE-60A1-4307-BF27-77C290E733C6}"/>
                  </a:ext>
                </a:extLst>
              </p:cNvPr>
              <p:cNvSpPr/>
              <p:nvPr/>
            </p:nvSpPr>
            <p:spPr>
              <a:xfrm>
                <a:off x="2731951" y="1041961"/>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5" name="矩形 4">
                <a:extLst>
                  <a:ext uri="{FF2B5EF4-FFF2-40B4-BE49-F238E27FC236}">
                    <a16:creationId xmlns:a16="http://schemas.microsoft.com/office/drawing/2014/main" id="{B5334BAE-60A1-4307-BF27-77C290E733C6}"/>
                  </a:ext>
                </a:extLst>
              </p:cNvPr>
              <p:cNvSpPr>
                <a:spLocks noRot="1" noChangeAspect="1" noMove="1" noResize="1" noEditPoints="1" noAdjustHandles="1" noChangeArrowheads="1" noChangeShapeType="1" noTextEdit="1"/>
              </p:cNvSpPr>
              <p:nvPr/>
            </p:nvSpPr>
            <p:spPr>
              <a:xfrm>
                <a:off x="2731951" y="1041961"/>
                <a:ext cx="3624134" cy="369332"/>
              </a:xfrm>
              <a:prstGeom prst="rect">
                <a:avLst/>
              </a:prstGeom>
              <a:blipFill>
                <a:blip r:embed="rId3"/>
                <a:stretch>
                  <a:fillRect t="-126230" r="-14286" b="-18852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5ADEEC80-B15A-4AA6-9275-3C1D0C526247}"/>
              </a:ext>
            </a:extLst>
          </p:cNvPr>
          <p:cNvPicPr>
            <a:picLocks noChangeAspect="1"/>
          </p:cNvPicPr>
          <p:nvPr/>
        </p:nvPicPr>
        <p:blipFill>
          <a:blip r:embed="rId4"/>
          <a:stretch>
            <a:fillRect/>
          </a:stretch>
        </p:blipFill>
        <p:spPr>
          <a:xfrm>
            <a:off x="148260" y="1553984"/>
            <a:ext cx="3798561" cy="3100719"/>
          </a:xfrm>
          <a:prstGeom prst="rect">
            <a:avLst/>
          </a:prstGeom>
        </p:spPr>
      </p:pic>
      <p:cxnSp>
        <p:nvCxnSpPr>
          <p:cNvPr id="19" name="直接连接符 18">
            <a:extLst>
              <a:ext uri="{FF2B5EF4-FFF2-40B4-BE49-F238E27FC236}">
                <a16:creationId xmlns:a16="http://schemas.microsoft.com/office/drawing/2014/main" id="{09E50F1E-437F-4E69-A792-A5D5D5F4C5D0}"/>
              </a:ext>
            </a:extLst>
          </p:cNvPr>
          <p:cNvCxnSpPr>
            <a:cxnSpLocks/>
          </p:cNvCxnSpPr>
          <p:nvPr/>
        </p:nvCxnSpPr>
        <p:spPr>
          <a:xfrm>
            <a:off x="983322" y="2422954"/>
            <a:ext cx="2351259" cy="1737967"/>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F25F839-580A-42A0-AEF3-BA78C1A9A2FE}"/>
              </a:ext>
            </a:extLst>
          </p:cNvPr>
          <p:cNvSpPr/>
          <p:nvPr/>
        </p:nvSpPr>
        <p:spPr>
          <a:xfrm>
            <a:off x="1200266" y="3834586"/>
            <a:ext cx="95297" cy="101617"/>
          </a:xfrm>
          <a:prstGeom prst="ellipse">
            <a:avLst/>
          </a:prstGeom>
          <a:solidFill>
            <a:srgbClr val="00B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F75A78A6-2C7D-4996-811D-40475D9EDF03}"/>
              </a:ext>
            </a:extLst>
          </p:cNvPr>
          <p:cNvSpPr/>
          <p:nvPr/>
        </p:nvSpPr>
        <p:spPr>
          <a:xfrm>
            <a:off x="2819516" y="3053536"/>
            <a:ext cx="95297" cy="101617"/>
          </a:xfrm>
          <a:prstGeom prst="ellipse">
            <a:avLst/>
          </a:prstGeom>
          <a:solidFill>
            <a:srgbClr val="FFF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箭头: 右 13">
            <a:extLst>
              <a:ext uri="{FF2B5EF4-FFF2-40B4-BE49-F238E27FC236}">
                <a16:creationId xmlns:a16="http://schemas.microsoft.com/office/drawing/2014/main" id="{ABC9048F-1B96-4155-9B73-1B391EE78380}"/>
              </a:ext>
            </a:extLst>
          </p:cNvPr>
          <p:cNvSpPr/>
          <p:nvPr/>
        </p:nvSpPr>
        <p:spPr>
          <a:xfrm>
            <a:off x="3980343" y="1806670"/>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6BA295-AC53-4205-BE5C-EC708920B118}"/>
                  </a:ext>
                </a:extLst>
              </p:cNvPr>
              <p:cNvSpPr/>
              <p:nvPr/>
            </p:nvSpPr>
            <p:spPr>
              <a:xfrm>
                <a:off x="5262062" y="1888937"/>
                <a:ext cx="2456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7" name="矩形 6">
                <a:extLst>
                  <a:ext uri="{FF2B5EF4-FFF2-40B4-BE49-F238E27FC236}">
                    <a16:creationId xmlns:a16="http://schemas.microsoft.com/office/drawing/2014/main" id="{B96BA295-AC53-4205-BE5C-EC708920B118}"/>
                  </a:ext>
                </a:extLst>
              </p:cNvPr>
              <p:cNvSpPr>
                <a:spLocks noRot="1" noChangeAspect="1" noMove="1" noResize="1" noEditPoints="1" noAdjustHandles="1" noChangeArrowheads="1" noChangeShapeType="1" noTextEdit="1"/>
              </p:cNvSpPr>
              <p:nvPr/>
            </p:nvSpPr>
            <p:spPr>
              <a:xfrm>
                <a:off x="5262062" y="1888937"/>
                <a:ext cx="2456891"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184DE3-B73C-4FC8-B0C6-CCE3D50CBC6F}"/>
                  </a:ext>
                </a:extLst>
              </p:cNvPr>
              <p:cNvSpPr/>
              <p:nvPr/>
            </p:nvSpPr>
            <p:spPr>
              <a:xfrm>
                <a:off x="3980343" y="2465008"/>
                <a:ext cx="1335237" cy="369332"/>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r>
                      <a:rPr lang="zh-CN" altLang="en-US" i="1">
                        <a:latin typeface="Cambria Math" panose="02040503050406030204" pitchFamily="18" charset="0"/>
                      </a:rPr>
                      <m:t>松弛</m:t>
                    </m:r>
                  </m:oMath>
                </a14:m>
                <a:r>
                  <a:rPr lang="zh-CN" altLang="en-US" dirty="0"/>
                  <a:t>变量</a:t>
                </a:r>
              </a:p>
            </p:txBody>
          </p:sp>
        </mc:Choice>
        <mc:Fallback xmlns="">
          <p:sp>
            <p:nvSpPr>
              <p:cNvPr id="9" name="矩形 8">
                <a:extLst>
                  <a:ext uri="{FF2B5EF4-FFF2-40B4-BE49-F238E27FC236}">
                    <a16:creationId xmlns:a16="http://schemas.microsoft.com/office/drawing/2014/main" id="{8A184DE3-B73C-4FC8-B0C6-CCE3D50CBC6F}"/>
                  </a:ext>
                </a:extLst>
              </p:cNvPr>
              <p:cNvSpPr>
                <a:spLocks noRot="1" noChangeAspect="1" noMove="1" noResize="1" noEditPoints="1" noAdjustHandles="1" noChangeArrowheads="1" noChangeShapeType="1" noTextEdit="1"/>
              </p:cNvSpPr>
              <p:nvPr/>
            </p:nvSpPr>
            <p:spPr>
              <a:xfrm>
                <a:off x="3980343" y="2465008"/>
                <a:ext cx="1335237" cy="369332"/>
              </a:xfrm>
              <a:prstGeom prst="rect">
                <a:avLst/>
              </a:prstGeom>
              <a:blipFill>
                <a:blip r:embed="rId6"/>
                <a:stretch>
                  <a:fillRect l="-1370" t="-8197" b="-24590"/>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ABE27B7C-743E-4CB0-BC64-B45ADD464753}"/>
              </a:ext>
            </a:extLst>
          </p:cNvPr>
          <p:cNvSpPr/>
          <p:nvPr/>
        </p:nvSpPr>
        <p:spPr>
          <a:xfrm>
            <a:off x="3980343" y="3127518"/>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5C1657-E821-4150-B085-AC18E80EA4B4}"/>
                  </a:ext>
                </a:extLst>
              </p:cNvPr>
              <p:cNvSpPr/>
              <p:nvPr/>
            </p:nvSpPr>
            <p:spPr>
              <a:xfrm>
                <a:off x="5271866" y="2984917"/>
                <a:ext cx="205396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𝐶</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3A5C1657-E821-4150-B085-AC18E80EA4B4}"/>
                  </a:ext>
                </a:extLst>
              </p:cNvPr>
              <p:cNvSpPr>
                <a:spLocks noRot="1" noChangeAspect="1" noMove="1" noResize="1" noEditPoints="1" noAdjustHandles="1" noChangeArrowheads="1" noChangeShapeType="1" noTextEdit="1"/>
              </p:cNvSpPr>
              <p:nvPr/>
            </p:nvSpPr>
            <p:spPr>
              <a:xfrm>
                <a:off x="5271866" y="2984917"/>
                <a:ext cx="2053960" cy="871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22385BD-444F-4BBA-8625-2F57112FA14D}"/>
                  </a:ext>
                </a:extLst>
              </p:cNvPr>
              <p:cNvSpPr/>
              <p:nvPr/>
            </p:nvSpPr>
            <p:spPr>
              <a:xfrm>
                <a:off x="3980343" y="3797259"/>
                <a:ext cx="1916422" cy="369332"/>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𝐶</m:t>
                    </m:r>
                    <m:r>
                      <a:rPr lang="en-US" altLang="zh-CN" b="0" i="0" smtClean="0">
                        <a:latin typeface="Cambria Math" panose="02040503050406030204" pitchFamily="18" charset="0"/>
                      </a:rPr>
                      <m:t>&gt;0</m:t>
                    </m:r>
                  </m:oMath>
                </a14:m>
                <a:r>
                  <a:rPr lang="zh-CN" altLang="en-US" dirty="0"/>
                  <a:t>，惩罚函数</a:t>
                </a:r>
              </a:p>
            </p:txBody>
          </p:sp>
        </mc:Choice>
        <mc:Fallback xmlns="">
          <p:sp>
            <p:nvSpPr>
              <p:cNvPr id="15" name="矩形 14">
                <a:extLst>
                  <a:ext uri="{FF2B5EF4-FFF2-40B4-BE49-F238E27FC236}">
                    <a16:creationId xmlns:a16="http://schemas.microsoft.com/office/drawing/2014/main" id="{B22385BD-444F-4BBA-8625-2F57112FA14D}"/>
                  </a:ext>
                </a:extLst>
              </p:cNvPr>
              <p:cNvSpPr>
                <a:spLocks noRot="1" noChangeAspect="1" noMove="1" noResize="1" noEditPoints="1" noAdjustHandles="1" noChangeArrowheads="1" noChangeShapeType="1" noTextEdit="1"/>
              </p:cNvSpPr>
              <p:nvPr/>
            </p:nvSpPr>
            <p:spPr>
              <a:xfrm>
                <a:off x="3980343" y="3797259"/>
                <a:ext cx="1916422" cy="369332"/>
              </a:xfrm>
              <a:prstGeom prst="rect">
                <a:avLst/>
              </a:prstGeom>
              <a:blipFill>
                <a:blip r:embed="rId8"/>
                <a:stretch>
                  <a:fillRect t="-10000" r="-2548" b="-26667"/>
                </a:stretch>
              </a:blipFill>
            </p:spPr>
            <p:txBody>
              <a:bodyPr/>
              <a:lstStyle/>
              <a:p>
                <a:r>
                  <a:rPr lang="zh-CN" altLang="en-US">
                    <a:noFill/>
                  </a:rPr>
                  <a:t> </a:t>
                </a:r>
              </a:p>
            </p:txBody>
          </p:sp>
        </mc:Fallback>
      </mc:AlternateContent>
      <p:sp>
        <p:nvSpPr>
          <p:cNvPr id="21" name="箭头: 右 20">
            <a:extLst>
              <a:ext uri="{FF2B5EF4-FFF2-40B4-BE49-F238E27FC236}">
                <a16:creationId xmlns:a16="http://schemas.microsoft.com/office/drawing/2014/main" id="{60FF1D68-6E9C-428F-B382-B30F76F7A99E}"/>
              </a:ext>
            </a:extLst>
          </p:cNvPr>
          <p:cNvSpPr/>
          <p:nvPr/>
        </p:nvSpPr>
        <p:spPr>
          <a:xfrm rot="5400000">
            <a:off x="5743845" y="4206427"/>
            <a:ext cx="1224480" cy="624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EC08B8F-378C-4B0C-B54E-1A37744C5006}"/>
              </a:ext>
            </a:extLst>
          </p:cNvPr>
          <p:cNvSpPr/>
          <p:nvPr/>
        </p:nvSpPr>
        <p:spPr>
          <a:xfrm>
            <a:off x="5540915" y="5181513"/>
            <a:ext cx="2492990" cy="646331"/>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使得间隔尽量大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误分类点的个数尽量小</a:t>
            </a:r>
          </a:p>
        </p:txBody>
      </p:sp>
      <p:sp>
        <p:nvSpPr>
          <p:cNvPr id="10" name="矩形 9">
            <a:extLst>
              <a:ext uri="{FF2B5EF4-FFF2-40B4-BE49-F238E27FC236}">
                <a16:creationId xmlns:a16="http://schemas.microsoft.com/office/drawing/2014/main" id="{BE2CD0C6-13EE-4A3A-BBA0-9C60101EDB56}"/>
              </a:ext>
            </a:extLst>
          </p:cNvPr>
          <p:cNvSpPr/>
          <p:nvPr/>
        </p:nvSpPr>
        <p:spPr>
          <a:xfrm>
            <a:off x="63514" y="6029271"/>
            <a:ext cx="9080486"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可以和训练数据集线性可分时一样来考虑训练数据集线性不可分时的线性支持向量机学习问题.相应于硬间隔最大化，</a:t>
            </a:r>
            <a:r>
              <a:rPr lang="zh-CN" altLang="en-US" b="1" dirty="0">
                <a:solidFill>
                  <a:srgbClr val="FF0000"/>
                </a:solidFill>
                <a:latin typeface="微软雅黑" panose="020B0503020204020204" pitchFamily="34" charset="-122"/>
                <a:ea typeface="微软雅黑" panose="020B0503020204020204" pitchFamily="34" charset="-122"/>
              </a:rPr>
              <a:t>它称为软间隔最大化</a:t>
            </a:r>
          </a:p>
        </p:txBody>
      </p:sp>
    </p:spTree>
    <p:extLst>
      <p:ext uri="{BB962C8B-B14F-4D97-AF65-F5344CB8AC3E}">
        <p14:creationId xmlns:p14="http://schemas.microsoft.com/office/powerpoint/2010/main" val="2139121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973032AA-7730-42EA-B0D2-50B8B7EB46C4}"/>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0A87152F-5BFF-4B57-B43E-CD3320A2C10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46A3494E-0D84-48E4-9B2C-117E53C17EC2}"/>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pic>
        <p:nvPicPr>
          <p:cNvPr id="5" name="图片 4">
            <a:extLst>
              <a:ext uri="{FF2B5EF4-FFF2-40B4-BE49-F238E27FC236}">
                <a16:creationId xmlns:a16="http://schemas.microsoft.com/office/drawing/2014/main" id="{CF676C8E-7956-4129-B65C-016C58D97427}"/>
              </a:ext>
            </a:extLst>
          </p:cNvPr>
          <p:cNvPicPr>
            <a:picLocks noChangeAspect="1"/>
          </p:cNvPicPr>
          <p:nvPr/>
        </p:nvPicPr>
        <p:blipFill>
          <a:blip r:embed="rId3"/>
          <a:stretch>
            <a:fillRect/>
          </a:stretch>
        </p:blipFill>
        <p:spPr>
          <a:xfrm>
            <a:off x="2761989" y="2149985"/>
            <a:ext cx="3989672" cy="1535568"/>
          </a:xfrm>
          <a:prstGeom prst="rect">
            <a:avLst/>
          </a:prstGeom>
        </p:spPr>
      </p:pic>
      <p:sp>
        <p:nvSpPr>
          <p:cNvPr id="6" name="矩形 5">
            <a:extLst>
              <a:ext uri="{FF2B5EF4-FFF2-40B4-BE49-F238E27FC236}">
                <a16:creationId xmlns:a16="http://schemas.microsoft.com/office/drawing/2014/main" id="{EE8A89FE-78DA-4C0C-881B-70E36295AEE7}"/>
              </a:ext>
            </a:extLst>
          </p:cNvPr>
          <p:cNvSpPr/>
          <p:nvPr/>
        </p:nvSpPr>
        <p:spPr>
          <a:xfrm>
            <a:off x="0" y="1135748"/>
            <a:ext cx="9112241"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线性不可分的线性支持向量机的学习问题变成如下凸二次规划(convexquadratic programming)问题(原始问题):</a:t>
            </a:r>
          </a:p>
        </p:txBody>
      </p:sp>
      <p:sp>
        <p:nvSpPr>
          <p:cNvPr id="7" name="箭头: 下 6">
            <a:extLst>
              <a:ext uri="{FF2B5EF4-FFF2-40B4-BE49-F238E27FC236}">
                <a16:creationId xmlns:a16="http://schemas.microsoft.com/office/drawing/2014/main" id="{2380487C-2974-46B7-9B65-8E831ABA16C7}"/>
              </a:ext>
            </a:extLst>
          </p:cNvPr>
          <p:cNvSpPr/>
          <p:nvPr/>
        </p:nvSpPr>
        <p:spPr>
          <a:xfrm>
            <a:off x="4274017" y="3706126"/>
            <a:ext cx="466928" cy="739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6310E82-3931-4247-8566-ED509BC2B195}"/>
                  </a:ext>
                </a:extLst>
              </p:cNvPr>
              <p:cNvSpPr/>
              <p:nvPr/>
            </p:nvSpPr>
            <p:spPr>
              <a:xfrm>
                <a:off x="2567147" y="4694926"/>
                <a:ext cx="561044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有没有发现如果令</a:t>
                </a:r>
                <a:r>
                  <a:rPr lang="en-US" altLang="zh-CN" dirty="0">
                    <a:latin typeface="宋体" panose="02010600030101010101" pitchFamily="2" charset="-122"/>
                    <a:ea typeface="宋体" panose="02010600030101010101" pitchFamily="2" charset="-122"/>
                  </a:rPr>
                  <a:t>C=0</a:t>
                </a:r>
                <a:r>
                  <a:rPr lang="zh-CN" altLang="en-US" dirty="0">
                    <a:latin typeface="宋体" panose="02010600030101010101" pitchFamily="2" charset="-122"/>
                    <a:ea typeface="宋体" panose="02010600030101010101" pitchFamily="2" charset="-122"/>
                  </a:rPr>
                  <a:t>，</a:t>
                </a:r>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a14:m>
                <a:r>
                  <a:rPr lang="en-US" altLang="zh-CN" dirty="0"/>
                  <a:t>=0</a:t>
                </a:r>
                <a:r>
                  <a:rPr lang="zh-CN" altLang="en-US" dirty="0"/>
                  <a:t>，就变为线性可分模型？</a:t>
                </a:r>
              </a:p>
            </p:txBody>
          </p:sp>
        </mc:Choice>
        <mc:Fallback xmlns="">
          <p:sp>
            <p:nvSpPr>
              <p:cNvPr id="9" name="矩形 8">
                <a:extLst>
                  <a:ext uri="{FF2B5EF4-FFF2-40B4-BE49-F238E27FC236}">
                    <a16:creationId xmlns:a16="http://schemas.microsoft.com/office/drawing/2014/main" id="{F6310E82-3931-4247-8566-ED509BC2B195}"/>
                  </a:ext>
                </a:extLst>
              </p:cNvPr>
              <p:cNvSpPr>
                <a:spLocks noRot="1" noChangeAspect="1" noMove="1" noResize="1" noEditPoints="1" noAdjustHandles="1" noChangeArrowheads="1" noChangeShapeType="1" noTextEdit="1"/>
              </p:cNvSpPr>
              <p:nvPr/>
            </p:nvSpPr>
            <p:spPr>
              <a:xfrm>
                <a:off x="2567147" y="4694926"/>
                <a:ext cx="5610447" cy="369332"/>
              </a:xfrm>
              <a:prstGeom prst="rect">
                <a:avLst/>
              </a:prstGeom>
              <a:blipFill>
                <a:blip r:embed="rId4"/>
                <a:stretch>
                  <a:fillRect l="-870" t="-13115" r="-435"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4714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973032AA-7730-42EA-B0D2-50B8B7EB46C4}"/>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0A87152F-5BFF-4B57-B43E-CD3320A2C106}"/>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46A3494E-0D84-48E4-9B2C-117E53C17EC2}"/>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pic>
        <p:nvPicPr>
          <p:cNvPr id="5" name="图片 4">
            <a:extLst>
              <a:ext uri="{FF2B5EF4-FFF2-40B4-BE49-F238E27FC236}">
                <a16:creationId xmlns:a16="http://schemas.microsoft.com/office/drawing/2014/main" id="{CF676C8E-7956-4129-B65C-016C58D97427}"/>
              </a:ext>
            </a:extLst>
          </p:cNvPr>
          <p:cNvPicPr>
            <a:picLocks noChangeAspect="1"/>
          </p:cNvPicPr>
          <p:nvPr/>
        </p:nvPicPr>
        <p:blipFill>
          <a:blip r:embed="rId3"/>
          <a:stretch>
            <a:fillRect/>
          </a:stretch>
        </p:blipFill>
        <p:spPr>
          <a:xfrm>
            <a:off x="2761989" y="2149985"/>
            <a:ext cx="3989672" cy="1535568"/>
          </a:xfrm>
          <a:prstGeom prst="rect">
            <a:avLst/>
          </a:prstGeom>
        </p:spPr>
      </p:pic>
      <p:sp>
        <p:nvSpPr>
          <p:cNvPr id="6" name="矩形 5">
            <a:extLst>
              <a:ext uri="{FF2B5EF4-FFF2-40B4-BE49-F238E27FC236}">
                <a16:creationId xmlns:a16="http://schemas.microsoft.com/office/drawing/2014/main" id="{EE8A89FE-78DA-4C0C-881B-70E36295AEE7}"/>
              </a:ext>
            </a:extLst>
          </p:cNvPr>
          <p:cNvSpPr/>
          <p:nvPr/>
        </p:nvSpPr>
        <p:spPr>
          <a:xfrm>
            <a:off x="0" y="1135748"/>
            <a:ext cx="9112241" cy="646331"/>
          </a:xfrm>
          <a:prstGeom prst="rect">
            <a:avLst/>
          </a:prstGeom>
        </p:spPr>
        <p:txBody>
          <a:bodyPr wrap="square">
            <a:spAutoFit/>
          </a:bodyPr>
          <a:lstStyle/>
          <a:p>
            <a:pPr algn="just"/>
            <a:r>
              <a:rPr lang="zh-CN" altLang="en-US" dirty="0">
                <a:latin typeface="宋体" panose="02010600030101010101" pitchFamily="2" charset="-122"/>
                <a:ea typeface="宋体" panose="02010600030101010101" pitchFamily="2" charset="-122"/>
              </a:rPr>
              <a:t>线性不可分的线性支持向量机的学习问题变成如下凸二次规划(convexquadratic programming)问题(原始问题):</a:t>
            </a:r>
          </a:p>
        </p:txBody>
      </p:sp>
      <p:sp>
        <p:nvSpPr>
          <p:cNvPr id="7" name="箭头: 下 6">
            <a:extLst>
              <a:ext uri="{FF2B5EF4-FFF2-40B4-BE49-F238E27FC236}">
                <a16:creationId xmlns:a16="http://schemas.microsoft.com/office/drawing/2014/main" id="{2380487C-2974-46B7-9B65-8E831ABA16C7}"/>
              </a:ext>
            </a:extLst>
          </p:cNvPr>
          <p:cNvSpPr/>
          <p:nvPr/>
        </p:nvSpPr>
        <p:spPr>
          <a:xfrm>
            <a:off x="4274017" y="3706126"/>
            <a:ext cx="466928" cy="739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6310E82-3931-4247-8566-ED509BC2B195}"/>
                  </a:ext>
                </a:extLst>
              </p:cNvPr>
              <p:cNvSpPr/>
              <p:nvPr/>
            </p:nvSpPr>
            <p:spPr>
              <a:xfrm>
                <a:off x="2567147" y="4694926"/>
                <a:ext cx="561044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有没有发现如果令</a:t>
                </a:r>
                <a:r>
                  <a:rPr lang="en-US" altLang="zh-CN" dirty="0">
                    <a:latin typeface="宋体" panose="02010600030101010101" pitchFamily="2" charset="-122"/>
                    <a:ea typeface="宋体" panose="02010600030101010101" pitchFamily="2" charset="-122"/>
                  </a:rPr>
                  <a:t>C=0</a:t>
                </a:r>
                <a:r>
                  <a:rPr lang="zh-CN" altLang="en-US" dirty="0">
                    <a:latin typeface="宋体" panose="02010600030101010101" pitchFamily="2" charset="-122"/>
                    <a:ea typeface="宋体" panose="02010600030101010101" pitchFamily="2" charset="-122"/>
                  </a:rPr>
                  <a:t>，</a:t>
                </a:r>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𝜉</m:t>
                        </m:r>
                      </m:e>
                      <m:sub>
                        <m:r>
                          <a:rPr lang="zh-CN" altLang="en-US" i="1">
                            <a:latin typeface="Cambria Math" panose="02040503050406030204" pitchFamily="18" charset="0"/>
                          </a:rPr>
                          <m:t>𝑖</m:t>
                        </m:r>
                      </m:sub>
                    </m:sSub>
                  </m:oMath>
                </a14:m>
                <a:r>
                  <a:rPr lang="en-US" altLang="zh-CN" dirty="0"/>
                  <a:t>=0</a:t>
                </a:r>
                <a:r>
                  <a:rPr lang="zh-CN" altLang="en-US" dirty="0"/>
                  <a:t>，就变为线性可分模型？</a:t>
                </a:r>
              </a:p>
            </p:txBody>
          </p:sp>
        </mc:Choice>
        <mc:Fallback xmlns="">
          <p:sp>
            <p:nvSpPr>
              <p:cNvPr id="9" name="矩形 8">
                <a:extLst>
                  <a:ext uri="{FF2B5EF4-FFF2-40B4-BE49-F238E27FC236}">
                    <a16:creationId xmlns:a16="http://schemas.microsoft.com/office/drawing/2014/main" id="{F6310E82-3931-4247-8566-ED509BC2B195}"/>
                  </a:ext>
                </a:extLst>
              </p:cNvPr>
              <p:cNvSpPr>
                <a:spLocks noRot="1" noChangeAspect="1" noMove="1" noResize="1" noEditPoints="1" noAdjustHandles="1" noChangeArrowheads="1" noChangeShapeType="1" noTextEdit="1"/>
              </p:cNvSpPr>
              <p:nvPr/>
            </p:nvSpPr>
            <p:spPr>
              <a:xfrm>
                <a:off x="2567147" y="4694926"/>
                <a:ext cx="5610447" cy="369332"/>
              </a:xfrm>
              <a:prstGeom prst="rect">
                <a:avLst/>
              </a:prstGeom>
              <a:blipFill>
                <a:blip r:embed="rId4"/>
                <a:stretch>
                  <a:fillRect l="-870" t="-13115" r="-435"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885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素材G">
            <a:extLst>
              <a:ext uri="{FF2B5EF4-FFF2-40B4-BE49-F238E27FC236}">
                <a16:creationId xmlns:a16="http://schemas.microsoft.com/office/drawing/2014/main" id="{BFB003A4-4AE0-4FA6-9C94-76D6DF398F3D}"/>
              </a:ext>
            </a:extLst>
          </p:cNvPr>
          <p:cNvPicPr>
            <a:picLocks noChangeAspect="1"/>
          </p:cNvPicPr>
          <p:nvPr/>
        </p:nvPicPr>
        <p:blipFill>
          <a:blip r:embed="rId2"/>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04F8B36B-07AF-42BC-85B2-0C9D712ADE9F}"/>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70BA5207-0DA8-42EF-8A3F-8E134BEC825F}"/>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pic>
        <p:nvPicPr>
          <p:cNvPr id="7" name="图片 6">
            <a:extLst>
              <a:ext uri="{FF2B5EF4-FFF2-40B4-BE49-F238E27FC236}">
                <a16:creationId xmlns:a16="http://schemas.microsoft.com/office/drawing/2014/main" id="{1C6848BA-4FC7-4DF8-AF56-CAC0D188DB06}"/>
              </a:ext>
            </a:extLst>
          </p:cNvPr>
          <p:cNvPicPr>
            <a:picLocks noChangeAspect="1"/>
          </p:cNvPicPr>
          <p:nvPr/>
        </p:nvPicPr>
        <p:blipFill rotWithShape="1">
          <a:blip r:embed="rId3"/>
          <a:srcRect t="2036"/>
          <a:stretch/>
        </p:blipFill>
        <p:spPr>
          <a:xfrm>
            <a:off x="-1" y="1130316"/>
            <a:ext cx="6381345" cy="5698115"/>
          </a:xfrm>
          <a:prstGeom prst="rect">
            <a:avLst/>
          </a:prstGeom>
        </p:spPr>
      </p:pic>
      <p:sp>
        <p:nvSpPr>
          <p:cNvPr id="8" name="椭圆 7">
            <a:extLst>
              <a:ext uri="{FF2B5EF4-FFF2-40B4-BE49-F238E27FC236}">
                <a16:creationId xmlns:a16="http://schemas.microsoft.com/office/drawing/2014/main" id="{2178B1BF-2BCF-4DFD-850E-24F8BBD263F4}"/>
              </a:ext>
            </a:extLst>
          </p:cNvPr>
          <p:cNvSpPr/>
          <p:nvPr/>
        </p:nvSpPr>
        <p:spPr>
          <a:xfrm>
            <a:off x="237744" y="4639056"/>
            <a:ext cx="4230624" cy="37795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6235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素材G">
            <a:extLst>
              <a:ext uri="{FF2B5EF4-FFF2-40B4-BE49-F238E27FC236}">
                <a16:creationId xmlns:a16="http://schemas.microsoft.com/office/drawing/2014/main" id="{BFB003A4-4AE0-4FA6-9C94-76D6DF398F3D}"/>
              </a:ext>
            </a:extLst>
          </p:cNvPr>
          <p:cNvPicPr>
            <a:picLocks noChangeAspect="1"/>
          </p:cNvPicPr>
          <p:nvPr/>
        </p:nvPicPr>
        <p:blipFill>
          <a:blip r:embed="rId2"/>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04F8B36B-07AF-42BC-85B2-0C9D712ADE9F}"/>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70BA5207-0DA8-42EF-8A3F-8E134BEC825F}"/>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pic>
        <p:nvPicPr>
          <p:cNvPr id="2" name="图片 1">
            <a:extLst>
              <a:ext uri="{FF2B5EF4-FFF2-40B4-BE49-F238E27FC236}">
                <a16:creationId xmlns:a16="http://schemas.microsoft.com/office/drawing/2014/main" id="{AE272D7D-1823-418D-A845-2E3B13FC4F04}"/>
              </a:ext>
            </a:extLst>
          </p:cNvPr>
          <p:cNvPicPr>
            <a:picLocks noChangeAspect="1"/>
          </p:cNvPicPr>
          <p:nvPr/>
        </p:nvPicPr>
        <p:blipFill>
          <a:blip r:embed="rId3"/>
          <a:stretch>
            <a:fillRect/>
          </a:stretch>
        </p:blipFill>
        <p:spPr>
          <a:xfrm>
            <a:off x="31754" y="1041961"/>
            <a:ext cx="1619250" cy="495300"/>
          </a:xfrm>
          <a:prstGeom prst="rect">
            <a:avLst/>
          </a:prstGeom>
        </p:spPr>
      </p:pic>
      <p:pic>
        <p:nvPicPr>
          <p:cNvPr id="6" name="图片 5">
            <a:extLst>
              <a:ext uri="{FF2B5EF4-FFF2-40B4-BE49-F238E27FC236}">
                <a16:creationId xmlns:a16="http://schemas.microsoft.com/office/drawing/2014/main" id="{0FFF2F85-4387-4AD9-ADE8-3492E5B24429}"/>
              </a:ext>
            </a:extLst>
          </p:cNvPr>
          <p:cNvPicPr>
            <a:picLocks noChangeAspect="1"/>
          </p:cNvPicPr>
          <p:nvPr/>
        </p:nvPicPr>
        <p:blipFill>
          <a:blip r:embed="rId4"/>
          <a:stretch>
            <a:fillRect/>
          </a:stretch>
        </p:blipFill>
        <p:spPr>
          <a:xfrm>
            <a:off x="1651004" y="1041961"/>
            <a:ext cx="5524500" cy="3876675"/>
          </a:xfrm>
          <a:prstGeom prst="rect">
            <a:avLst/>
          </a:prstGeom>
        </p:spPr>
      </p:pic>
      <p:pic>
        <p:nvPicPr>
          <p:cNvPr id="11" name="图片 10">
            <a:extLst>
              <a:ext uri="{FF2B5EF4-FFF2-40B4-BE49-F238E27FC236}">
                <a16:creationId xmlns:a16="http://schemas.microsoft.com/office/drawing/2014/main" id="{4F0B435B-90E1-4988-B41E-14A723D72BED}"/>
              </a:ext>
            </a:extLst>
          </p:cNvPr>
          <p:cNvPicPr>
            <a:picLocks noChangeAspect="1"/>
          </p:cNvPicPr>
          <p:nvPr/>
        </p:nvPicPr>
        <p:blipFill>
          <a:blip r:embed="rId5"/>
          <a:stretch>
            <a:fillRect/>
          </a:stretch>
        </p:blipFill>
        <p:spPr>
          <a:xfrm>
            <a:off x="-31759" y="4739580"/>
            <a:ext cx="9144000" cy="1976205"/>
          </a:xfrm>
          <a:prstGeom prst="rect">
            <a:avLst/>
          </a:prstGeom>
        </p:spPr>
      </p:pic>
    </p:spTree>
    <p:extLst>
      <p:ext uri="{BB962C8B-B14F-4D97-AF65-F5344CB8AC3E}">
        <p14:creationId xmlns:p14="http://schemas.microsoft.com/office/powerpoint/2010/main" val="1776461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素材G">
            <a:extLst>
              <a:ext uri="{FF2B5EF4-FFF2-40B4-BE49-F238E27FC236}">
                <a16:creationId xmlns:a16="http://schemas.microsoft.com/office/drawing/2014/main" id="{BFB003A4-4AE0-4FA6-9C94-76D6DF398F3D}"/>
              </a:ext>
            </a:extLst>
          </p:cNvPr>
          <p:cNvPicPr>
            <a:picLocks noChangeAspect="1"/>
          </p:cNvPicPr>
          <p:nvPr/>
        </p:nvPicPr>
        <p:blipFill>
          <a:blip r:embed="rId2"/>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04F8B36B-07AF-42BC-85B2-0C9D712ADE9F}"/>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70BA5207-0DA8-42EF-8A3F-8E134BEC825F}"/>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sp>
        <p:nvSpPr>
          <p:cNvPr id="7" name="矩形 6">
            <a:extLst>
              <a:ext uri="{FF2B5EF4-FFF2-40B4-BE49-F238E27FC236}">
                <a16:creationId xmlns:a16="http://schemas.microsoft.com/office/drawing/2014/main" id="{4E518141-1FB0-466E-8A40-4543795F13FC}"/>
              </a:ext>
            </a:extLst>
          </p:cNvPr>
          <p:cNvSpPr/>
          <p:nvPr/>
        </p:nvSpPr>
        <p:spPr>
          <a:xfrm>
            <a:off x="0" y="1130317"/>
            <a:ext cx="2608406"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合页损失函数</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供了解用</a:t>
            </a:r>
            <a:endParaRPr lang="zh-CN" altLang="en-US" b="1"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475AB9-CFC3-4B53-99E2-AE9C6544CDD0}"/>
                  </a:ext>
                </a:extLst>
              </p:cNvPr>
              <p:cNvSpPr/>
              <p:nvPr/>
            </p:nvSpPr>
            <p:spPr>
              <a:xfrm>
                <a:off x="2451456" y="1728773"/>
                <a:ext cx="3808414"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0">
                              <a:latin typeface="Cambria Math" panose="02040503050406030204" pitchFamily="18" charset="0"/>
                            </a:rPr>
                            <m:t> </m:t>
                          </m:r>
                        </m:e>
                      </m:nary>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e>
                          </m:d>
                        </m:e>
                        <m:sub>
                          <m:r>
                            <a:rPr lang="zh-CN" altLang="en-US" i="0">
                              <a:latin typeface="Cambria Math" panose="02040503050406030204" pitchFamily="18" charset="0"/>
                            </a:rPr>
                            <m:t>+</m:t>
                          </m:r>
                        </m:sub>
                      </m:sSub>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0">
                          <a:latin typeface="Cambria Math" panose="02040503050406030204" pitchFamily="18" charset="0"/>
                        </a:rPr>
                        <m:t>∥</m:t>
                      </m:r>
                      <m:r>
                        <a:rPr lang="zh-CN" altLang="en-US" i="1">
                          <a:latin typeface="Cambria Math" panose="02040503050406030204" pitchFamily="18" charset="0"/>
                        </a:rPr>
                        <m:t>𝑤</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oMath>
                  </m:oMathPara>
                </a14:m>
                <a:endParaRPr lang="zh-CN" altLang="en-US" dirty="0"/>
              </a:p>
            </p:txBody>
          </p:sp>
        </mc:Choice>
        <mc:Fallback xmlns="">
          <p:sp>
            <p:nvSpPr>
              <p:cNvPr id="9" name="矩形 8">
                <a:extLst>
                  <a:ext uri="{FF2B5EF4-FFF2-40B4-BE49-F238E27FC236}">
                    <a16:creationId xmlns:a16="http://schemas.microsoft.com/office/drawing/2014/main" id="{24475AB9-CFC3-4B53-99E2-AE9C6544CDD0}"/>
                  </a:ext>
                </a:extLst>
              </p:cNvPr>
              <p:cNvSpPr>
                <a:spLocks noRot="1" noChangeAspect="1" noMove="1" noResize="1" noEditPoints="1" noAdjustHandles="1" noChangeArrowheads="1" noChangeShapeType="1" noTextEdit="1"/>
              </p:cNvSpPr>
              <p:nvPr/>
            </p:nvSpPr>
            <p:spPr>
              <a:xfrm>
                <a:off x="2451456" y="1728773"/>
                <a:ext cx="3808414" cy="871264"/>
              </a:xfrm>
              <a:prstGeom prst="rect">
                <a:avLst/>
              </a:prstGeom>
              <a:blipFill>
                <a:blip r:embed="rId3"/>
                <a:stretch>
                  <a:fillRect/>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85BFEFAB-0738-4A43-A68E-6E7AAE4595AE}"/>
              </a:ext>
            </a:extLst>
          </p:cNvPr>
          <p:cNvSpPr/>
          <p:nvPr/>
        </p:nvSpPr>
        <p:spPr>
          <a:xfrm>
            <a:off x="3978613" y="2733472"/>
            <a:ext cx="593387" cy="57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803DB5-D468-4559-B47F-4199DC5C859F}"/>
                  </a:ext>
                </a:extLst>
              </p:cNvPr>
              <p:cNvSpPr/>
              <p:nvPr/>
            </p:nvSpPr>
            <p:spPr>
              <a:xfrm>
                <a:off x="2264610" y="3495940"/>
                <a:ext cx="402180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𝐿</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e>
                          </m:d>
                        </m:e>
                        <m:sub>
                          <m:r>
                            <a:rPr lang="zh-CN" altLang="en-US" i="0">
                              <a:latin typeface="Cambria Math" panose="02040503050406030204" pitchFamily="18" charset="0"/>
                            </a:rPr>
                            <m:t>+</m:t>
                          </m:r>
                        </m:sub>
                      </m:sSub>
                    </m:oMath>
                  </m:oMathPara>
                </a14:m>
                <a:endParaRPr lang="zh-CN" altLang="en-US" dirty="0"/>
              </a:p>
            </p:txBody>
          </p:sp>
        </mc:Choice>
        <mc:Fallback xmlns="">
          <p:sp>
            <p:nvSpPr>
              <p:cNvPr id="12" name="矩形 11">
                <a:extLst>
                  <a:ext uri="{FF2B5EF4-FFF2-40B4-BE49-F238E27FC236}">
                    <a16:creationId xmlns:a16="http://schemas.microsoft.com/office/drawing/2014/main" id="{7B803DB5-D468-4559-B47F-4199DC5C859F}"/>
                  </a:ext>
                </a:extLst>
              </p:cNvPr>
              <p:cNvSpPr>
                <a:spLocks noRot="1" noChangeAspect="1" noMove="1" noResize="1" noEditPoints="1" noAdjustHandles="1" noChangeArrowheads="1" noChangeShapeType="1" noTextEdit="1"/>
              </p:cNvSpPr>
              <p:nvPr/>
            </p:nvSpPr>
            <p:spPr>
              <a:xfrm>
                <a:off x="2264610" y="3495940"/>
                <a:ext cx="4021807" cy="390748"/>
              </a:xfrm>
              <a:prstGeom prst="rect">
                <a:avLst/>
              </a:prstGeom>
              <a:blipFill>
                <a:blip r:embed="rId4"/>
                <a:stretch>
                  <a:fillRect t="-116923" r="-6061" b="-172308"/>
                </a:stretch>
              </a:blipFill>
            </p:spPr>
            <p:txBody>
              <a:bodyPr/>
              <a:lstStyle/>
              <a:p>
                <a:r>
                  <a:rPr lang="zh-CN" altLang="en-US">
                    <a:noFill/>
                  </a:rPr>
                  <a:t> </a:t>
                </a:r>
              </a:p>
            </p:txBody>
          </p:sp>
        </mc:Fallback>
      </mc:AlternateContent>
      <p:sp>
        <p:nvSpPr>
          <p:cNvPr id="14" name="箭头: 下 13">
            <a:extLst>
              <a:ext uri="{FF2B5EF4-FFF2-40B4-BE49-F238E27FC236}">
                <a16:creationId xmlns:a16="http://schemas.microsoft.com/office/drawing/2014/main" id="{F40C4E53-B3FC-40B4-ADA2-B5BD6604638D}"/>
              </a:ext>
            </a:extLst>
          </p:cNvPr>
          <p:cNvSpPr/>
          <p:nvPr/>
        </p:nvSpPr>
        <p:spPr>
          <a:xfrm>
            <a:off x="3944565" y="4075224"/>
            <a:ext cx="593387" cy="57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a:extLst>
              <a:ext uri="{FF2B5EF4-FFF2-40B4-BE49-F238E27FC236}">
                <a16:creationId xmlns:a16="http://schemas.microsoft.com/office/drawing/2014/main" id="{E7C21320-2DE4-4D15-A0EC-A0771C032B11}"/>
              </a:ext>
            </a:extLst>
          </p:cNvPr>
          <p:cNvPicPr>
            <a:picLocks noChangeAspect="1"/>
          </p:cNvPicPr>
          <p:nvPr/>
        </p:nvPicPr>
        <p:blipFill>
          <a:blip r:embed="rId5"/>
          <a:stretch>
            <a:fillRect/>
          </a:stretch>
        </p:blipFill>
        <p:spPr>
          <a:xfrm>
            <a:off x="3093438" y="5054016"/>
            <a:ext cx="2957123" cy="1209732"/>
          </a:xfrm>
          <a:prstGeom prst="rect">
            <a:avLst/>
          </a:prstGeom>
        </p:spPr>
      </p:pic>
    </p:spTree>
    <p:extLst>
      <p:ext uri="{BB962C8B-B14F-4D97-AF65-F5344CB8AC3E}">
        <p14:creationId xmlns:p14="http://schemas.microsoft.com/office/powerpoint/2010/main" val="202907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DE4A5A0F-28CE-473E-A208-A3057EABA1F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3" name="矩形 2">
            <a:extLst>
              <a:ext uri="{FF2B5EF4-FFF2-40B4-BE49-F238E27FC236}">
                <a16:creationId xmlns:a16="http://schemas.microsoft.com/office/drawing/2014/main" id="{BB02E5F6-866D-4987-85FB-77FB362FEB8C}"/>
              </a:ext>
            </a:extLst>
          </p:cNvPr>
          <p:cNvSpPr/>
          <p:nvPr/>
        </p:nvSpPr>
        <p:spPr>
          <a:xfrm>
            <a:off x="2866952" y="1428774"/>
            <a:ext cx="3690338"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注意：有的只分为两类，</a:t>
            </a:r>
            <a:endParaRPr lang="en-US" altLang="zh-CN" sz="2400"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C21A67E7-876C-4E44-935E-32BC9381D809}"/>
              </a:ext>
            </a:extLst>
          </p:cNvPr>
          <p:cNvPicPr>
            <a:picLocks noChangeAspect="1"/>
          </p:cNvPicPr>
          <p:nvPr/>
        </p:nvPicPr>
        <p:blipFill>
          <a:blip r:embed="rId3"/>
          <a:stretch>
            <a:fillRect/>
          </a:stretch>
        </p:blipFill>
        <p:spPr>
          <a:xfrm>
            <a:off x="99854" y="2658723"/>
            <a:ext cx="2546069" cy="2574758"/>
          </a:xfrm>
          <a:prstGeom prst="rect">
            <a:avLst/>
          </a:prstGeom>
        </p:spPr>
      </p:pic>
      <p:cxnSp>
        <p:nvCxnSpPr>
          <p:cNvPr id="12" name="直接连接符 11">
            <a:extLst>
              <a:ext uri="{FF2B5EF4-FFF2-40B4-BE49-F238E27FC236}">
                <a16:creationId xmlns:a16="http://schemas.microsoft.com/office/drawing/2014/main" id="{3A86F1AA-3265-4236-8FA3-C0E380E7FC29}"/>
              </a:ext>
            </a:extLst>
          </p:cNvPr>
          <p:cNvCxnSpPr>
            <a:cxnSpLocks/>
          </p:cNvCxnSpPr>
          <p:nvPr/>
        </p:nvCxnSpPr>
        <p:spPr>
          <a:xfrm>
            <a:off x="881640" y="3429000"/>
            <a:ext cx="982495" cy="1347200"/>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2A07467-E61B-474F-867A-B69188AA0A9D}"/>
              </a:ext>
            </a:extLst>
          </p:cNvPr>
          <p:cNvPicPr>
            <a:picLocks noChangeAspect="1"/>
          </p:cNvPicPr>
          <p:nvPr/>
        </p:nvPicPr>
        <p:blipFill>
          <a:blip r:embed="rId3"/>
          <a:stretch>
            <a:fillRect/>
          </a:stretch>
        </p:blipFill>
        <p:spPr>
          <a:xfrm>
            <a:off x="6597930" y="2658723"/>
            <a:ext cx="2351517" cy="2574758"/>
          </a:xfrm>
          <a:prstGeom prst="rect">
            <a:avLst/>
          </a:prstGeom>
        </p:spPr>
      </p:pic>
      <p:sp>
        <p:nvSpPr>
          <p:cNvPr id="22" name="矩形 21">
            <a:extLst>
              <a:ext uri="{FF2B5EF4-FFF2-40B4-BE49-F238E27FC236}">
                <a16:creationId xmlns:a16="http://schemas.microsoft.com/office/drawing/2014/main" id="{523352BB-EA65-464D-8D15-B99C13B50AE8}"/>
              </a:ext>
            </a:extLst>
          </p:cNvPr>
          <p:cNvSpPr/>
          <p:nvPr/>
        </p:nvSpPr>
        <p:spPr>
          <a:xfrm>
            <a:off x="63513" y="5506096"/>
            <a:ext cx="646331"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简单</a:t>
            </a:r>
          </a:p>
        </p:txBody>
      </p:sp>
      <p:sp>
        <p:nvSpPr>
          <p:cNvPr id="25" name="矩形 24">
            <a:extLst>
              <a:ext uri="{FF2B5EF4-FFF2-40B4-BE49-F238E27FC236}">
                <a16:creationId xmlns:a16="http://schemas.microsoft.com/office/drawing/2014/main" id="{756E4D2B-7BDB-4F1F-8467-008CE3F299BF}"/>
              </a:ext>
            </a:extLst>
          </p:cNvPr>
          <p:cNvSpPr/>
          <p:nvPr/>
        </p:nvSpPr>
        <p:spPr>
          <a:xfrm>
            <a:off x="7773688" y="5506096"/>
            <a:ext cx="415498"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难</a:t>
            </a:r>
          </a:p>
        </p:txBody>
      </p:sp>
      <p:sp>
        <p:nvSpPr>
          <p:cNvPr id="26" name="任意多边形: 形状 25">
            <a:extLst>
              <a:ext uri="{FF2B5EF4-FFF2-40B4-BE49-F238E27FC236}">
                <a16:creationId xmlns:a16="http://schemas.microsoft.com/office/drawing/2014/main" id="{5DB5FC2C-FD40-466D-9023-734FD55DA819}"/>
              </a:ext>
            </a:extLst>
          </p:cNvPr>
          <p:cNvSpPr/>
          <p:nvPr/>
        </p:nvSpPr>
        <p:spPr>
          <a:xfrm>
            <a:off x="7393021" y="3249038"/>
            <a:ext cx="982494" cy="1468877"/>
          </a:xfrm>
          <a:custGeom>
            <a:avLst/>
            <a:gdLst>
              <a:gd name="connsiteX0" fmla="*/ 38911 w 982494"/>
              <a:gd name="connsiteY0" fmla="*/ 0 h 1468877"/>
              <a:gd name="connsiteX1" fmla="*/ 9728 w 982494"/>
              <a:gd name="connsiteY1" fmla="*/ 77822 h 1468877"/>
              <a:gd name="connsiteX2" fmla="*/ 0 w 982494"/>
              <a:gd name="connsiteY2" fmla="*/ 165371 h 1468877"/>
              <a:gd name="connsiteX3" fmla="*/ 9728 w 982494"/>
              <a:gd name="connsiteY3" fmla="*/ 282102 h 1468877"/>
              <a:gd name="connsiteX4" fmla="*/ 19456 w 982494"/>
              <a:gd name="connsiteY4" fmla="*/ 369651 h 1468877"/>
              <a:gd name="connsiteX5" fmla="*/ 38911 w 982494"/>
              <a:gd name="connsiteY5" fmla="*/ 457200 h 1468877"/>
              <a:gd name="connsiteX6" fmla="*/ 58366 w 982494"/>
              <a:gd name="connsiteY6" fmla="*/ 515566 h 1468877"/>
              <a:gd name="connsiteX7" fmla="*/ 77822 w 982494"/>
              <a:gd name="connsiteY7" fmla="*/ 573932 h 1468877"/>
              <a:gd name="connsiteX8" fmla="*/ 87549 w 982494"/>
              <a:gd name="connsiteY8" fmla="*/ 603115 h 1468877"/>
              <a:gd name="connsiteX9" fmla="*/ 107005 w 982494"/>
              <a:gd name="connsiteY9" fmla="*/ 622571 h 1468877"/>
              <a:gd name="connsiteX10" fmla="*/ 126460 w 982494"/>
              <a:gd name="connsiteY10" fmla="*/ 651753 h 1468877"/>
              <a:gd name="connsiteX11" fmla="*/ 155643 w 982494"/>
              <a:gd name="connsiteY11" fmla="*/ 700392 h 1468877"/>
              <a:gd name="connsiteX12" fmla="*/ 184826 w 982494"/>
              <a:gd name="connsiteY12" fmla="*/ 710119 h 1468877"/>
              <a:gd name="connsiteX13" fmla="*/ 204281 w 982494"/>
              <a:gd name="connsiteY13" fmla="*/ 729575 h 1468877"/>
              <a:gd name="connsiteX14" fmla="*/ 233464 w 982494"/>
              <a:gd name="connsiteY14" fmla="*/ 739302 h 1468877"/>
              <a:gd name="connsiteX15" fmla="*/ 321013 w 982494"/>
              <a:gd name="connsiteY15" fmla="*/ 758758 h 1468877"/>
              <a:gd name="connsiteX16" fmla="*/ 379379 w 982494"/>
              <a:gd name="connsiteY16" fmla="*/ 797668 h 1468877"/>
              <a:gd name="connsiteX17" fmla="*/ 437745 w 982494"/>
              <a:gd name="connsiteY17" fmla="*/ 826851 h 1468877"/>
              <a:gd name="connsiteX18" fmla="*/ 466928 w 982494"/>
              <a:gd name="connsiteY18" fmla="*/ 836579 h 1468877"/>
              <a:gd name="connsiteX19" fmla="*/ 496111 w 982494"/>
              <a:gd name="connsiteY19" fmla="*/ 856034 h 1468877"/>
              <a:gd name="connsiteX20" fmla="*/ 564205 w 982494"/>
              <a:gd name="connsiteY20" fmla="*/ 875490 h 1468877"/>
              <a:gd name="connsiteX21" fmla="*/ 612843 w 982494"/>
              <a:gd name="connsiteY21" fmla="*/ 894945 h 1468877"/>
              <a:gd name="connsiteX22" fmla="*/ 642026 w 982494"/>
              <a:gd name="connsiteY22" fmla="*/ 904673 h 1468877"/>
              <a:gd name="connsiteX23" fmla="*/ 700392 w 982494"/>
              <a:gd name="connsiteY23" fmla="*/ 933856 h 1468877"/>
              <a:gd name="connsiteX24" fmla="*/ 729575 w 982494"/>
              <a:gd name="connsiteY24" fmla="*/ 1021405 h 1468877"/>
              <a:gd name="connsiteX25" fmla="*/ 739302 w 982494"/>
              <a:gd name="connsiteY25" fmla="*/ 1050588 h 1468877"/>
              <a:gd name="connsiteX26" fmla="*/ 758758 w 982494"/>
              <a:gd name="connsiteY26" fmla="*/ 1079771 h 1468877"/>
              <a:gd name="connsiteX27" fmla="*/ 778213 w 982494"/>
              <a:gd name="connsiteY27" fmla="*/ 1167319 h 1468877"/>
              <a:gd name="connsiteX28" fmla="*/ 749030 w 982494"/>
              <a:gd name="connsiteY28" fmla="*/ 1313234 h 1468877"/>
              <a:gd name="connsiteX29" fmla="*/ 719847 w 982494"/>
              <a:gd name="connsiteY29" fmla="*/ 1361873 h 1468877"/>
              <a:gd name="connsiteX30" fmla="*/ 690664 w 982494"/>
              <a:gd name="connsiteY30" fmla="*/ 1371600 h 1468877"/>
              <a:gd name="connsiteX31" fmla="*/ 661481 w 982494"/>
              <a:gd name="connsiteY31" fmla="*/ 1420239 h 1468877"/>
              <a:gd name="connsiteX32" fmla="*/ 671209 w 982494"/>
              <a:gd name="connsiteY32" fmla="*/ 1449422 h 1468877"/>
              <a:gd name="connsiteX33" fmla="*/ 729575 w 982494"/>
              <a:gd name="connsiteY33" fmla="*/ 1468877 h 1468877"/>
              <a:gd name="connsiteX34" fmla="*/ 933856 w 982494"/>
              <a:gd name="connsiteY34" fmla="*/ 1439694 h 1468877"/>
              <a:gd name="connsiteX35" fmla="*/ 963039 w 982494"/>
              <a:gd name="connsiteY35" fmla="*/ 1429966 h 1468877"/>
              <a:gd name="connsiteX36" fmla="*/ 982494 w 982494"/>
              <a:gd name="connsiteY36" fmla="*/ 1410511 h 14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82494" h="1468877">
                <a:moveTo>
                  <a:pt x="38911" y="0"/>
                </a:moveTo>
                <a:cubicBezTo>
                  <a:pt x="37909" y="2505"/>
                  <a:pt x="11906" y="64755"/>
                  <a:pt x="9728" y="77822"/>
                </a:cubicBezTo>
                <a:cubicBezTo>
                  <a:pt x="4901" y="106785"/>
                  <a:pt x="3243" y="136188"/>
                  <a:pt x="0" y="165371"/>
                </a:cubicBezTo>
                <a:cubicBezTo>
                  <a:pt x="3243" y="204281"/>
                  <a:pt x="6026" y="243233"/>
                  <a:pt x="9728" y="282102"/>
                </a:cubicBezTo>
                <a:cubicBezTo>
                  <a:pt x="12512" y="311332"/>
                  <a:pt x="15304" y="340583"/>
                  <a:pt x="19456" y="369651"/>
                </a:cubicBezTo>
                <a:cubicBezTo>
                  <a:pt x="21982" y="387334"/>
                  <a:pt x="33115" y="437881"/>
                  <a:pt x="38911" y="457200"/>
                </a:cubicBezTo>
                <a:cubicBezTo>
                  <a:pt x="44804" y="476843"/>
                  <a:pt x="51881" y="496111"/>
                  <a:pt x="58366" y="515566"/>
                </a:cubicBezTo>
                <a:lnTo>
                  <a:pt x="77822" y="573932"/>
                </a:lnTo>
                <a:cubicBezTo>
                  <a:pt x="81064" y="583660"/>
                  <a:pt x="80298" y="595864"/>
                  <a:pt x="87549" y="603115"/>
                </a:cubicBezTo>
                <a:cubicBezTo>
                  <a:pt x="94034" y="609600"/>
                  <a:pt x="101275" y="615409"/>
                  <a:pt x="107005" y="622571"/>
                </a:cubicBezTo>
                <a:cubicBezTo>
                  <a:pt x="114308" y="631700"/>
                  <a:pt x="121232" y="641296"/>
                  <a:pt x="126460" y="651753"/>
                </a:cubicBezTo>
                <a:cubicBezTo>
                  <a:pt x="139576" y="677985"/>
                  <a:pt x="128501" y="684107"/>
                  <a:pt x="155643" y="700392"/>
                </a:cubicBezTo>
                <a:cubicBezTo>
                  <a:pt x="164436" y="705668"/>
                  <a:pt x="175098" y="706877"/>
                  <a:pt x="184826" y="710119"/>
                </a:cubicBezTo>
                <a:cubicBezTo>
                  <a:pt x="191311" y="716604"/>
                  <a:pt x="196417" y="724856"/>
                  <a:pt x="204281" y="729575"/>
                </a:cubicBezTo>
                <a:cubicBezTo>
                  <a:pt x="213074" y="734851"/>
                  <a:pt x="223454" y="737078"/>
                  <a:pt x="233464" y="739302"/>
                </a:cubicBezTo>
                <a:cubicBezTo>
                  <a:pt x="251942" y="743408"/>
                  <a:pt x="299113" y="746592"/>
                  <a:pt x="321013" y="758758"/>
                </a:cubicBezTo>
                <a:cubicBezTo>
                  <a:pt x="341453" y="770113"/>
                  <a:pt x="357197" y="790274"/>
                  <a:pt x="379379" y="797668"/>
                </a:cubicBezTo>
                <a:cubicBezTo>
                  <a:pt x="452732" y="822120"/>
                  <a:pt x="362315" y="789136"/>
                  <a:pt x="437745" y="826851"/>
                </a:cubicBezTo>
                <a:cubicBezTo>
                  <a:pt x="446916" y="831437"/>
                  <a:pt x="457757" y="831993"/>
                  <a:pt x="466928" y="836579"/>
                </a:cubicBezTo>
                <a:cubicBezTo>
                  <a:pt x="477385" y="841807"/>
                  <a:pt x="485654" y="850806"/>
                  <a:pt x="496111" y="856034"/>
                </a:cubicBezTo>
                <a:cubicBezTo>
                  <a:pt x="514849" y="865403"/>
                  <a:pt x="545503" y="869256"/>
                  <a:pt x="564205" y="875490"/>
                </a:cubicBezTo>
                <a:cubicBezTo>
                  <a:pt x="580770" y="881012"/>
                  <a:pt x="596493" y="888814"/>
                  <a:pt x="612843" y="894945"/>
                </a:cubicBezTo>
                <a:cubicBezTo>
                  <a:pt x="622444" y="898545"/>
                  <a:pt x="632855" y="900087"/>
                  <a:pt x="642026" y="904673"/>
                </a:cubicBezTo>
                <a:cubicBezTo>
                  <a:pt x="717456" y="942388"/>
                  <a:pt x="627039" y="909404"/>
                  <a:pt x="700392" y="933856"/>
                </a:cubicBezTo>
                <a:lnTo>
                  <a:pt x="729575" y="1021405"/>
                </a:lnTo>
                <a:cubicBezTo>
                  <a:pt x="732817" y="1031133"/>
                  <a:pt x="733614" y="1042056"/>
                  <a:pt x="739302" y="1050588"/>
                </a:cubicBezTo>
                <a:lnTo>
                  <a:pt x="758758" y="1079771"/>
                </a:lnTo>
                <a:cubicBezTo>
                  <a:pt x="762509" y="1094774"/>
                  <a:pt x="778213" y="1154974"/>
                  <a:pt x="778213" y="1167319"/>
                </a:cubicBezTo>
                <a:cubicBezTo>
                  <a:pt x="778213" y="1239270"/>
                  <a:pt x="769394" y="1252142"/>
                  <a:pt x="749030" y="1313234"/>
                </a:cubicBezTo>
                <a:cubicBezTo>
                  <a:pt x="741379" y="1336187"/>
                  <a:pt x="742100" y="1348521"/>
                  <a:pt x="719847" y="1361873"/>
                </a:cubicBezTo>
                <a:cubicBezTo>
                  <a:pt x="711054" y="1367149"/>
                  <a:pt x="700392" y="1368358"/>
                  <a:pt x="690664" y="1371600"/>
                </a:cubicBezTo>
                <a:cubicBezTo>
                  <a:pt x="675254" y="1387011"/>
                  <a:pt x="661481" y="1394984"/>
                  <a:pt x="661481" y="1420239"/>
                </a:cubicBezTo>
                <a:cubicBezTo>
                  <a:pt x="661481" y="1430493"/>
                  <a:pt x="662865" y="1443462"/>
                  <a:pt x="671209" y="1449422"/>
                </a:cubicBezTo>
                <a:cubicBezTo>
                  <a:pt x="687897" y="1461342"/>
                  <a:pt x="729575" y="1468877"/>
                  <a:pt x="729575" y="1468877"/>
                </a:cubicBezTo>
                <a:cubicBezTo>
                  <a:pt x="895947" y="1457785"/>
                  <a:pt x="829247" y="1474564"/>
                  <a:pt x="933856" y="1439694"/>
                </a:cubicBezTo>
                <a:cubicBezTo>
                  <a:pt x="943584" y="1436451"/>
                  <a:pt x="955788" y="1437217"/>
                  <a:pt x="963039" y="1429966"/>
                </a:cubicBezTo>
                <a:lnTo>
                  <a:pt x="982494" y="1410511"/>
                </a:lnTo>
              </a:path>
            </a:pathLst>
          </a:cu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2296E2A-0959-43CD-ADFE-03EAD7AA3121}"/>
              </a:ext>
            </a:extLst>
          </p:cNvPr>
          <p:cNvSpPr/>
          <p:nvPr/>
        </p:nvSpPr>
        <p:spPr>
          <a:xfrm>
            <a:off x="241808" y="2277253"/>
            <a:ext cx="226215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线性可分支持向量机</a:t>
            </a:r>
            <a:endParaRPr lang="zh-CN" altLang="en-US" dirty="0"/>
          </a:p>
        </p:txBody>
      </p:sp>
      <p:sp>
        <p:nvSpPr>
          <p:cNvPr id="37" name="矩形 36">
            <a:extLst>
              <a:ext uri="{FF2B5EF4-FFF2-40B4-BE49-F238E27FC236}">
                <a16:creationId xmlns:a16="http://schemas.microsoft.com/office/drawing/2014/main" id="{21E8FF61-3613-4169-9619-7FED55B7FF6C}"/>
              </a:ext>
            </a:extLst>
          </p:cNvPr>
          <p:cNvSpPr/>
          <p:nvPr/>
        </p:nvSpPr>
        <p:spPr>
          <a:xfrm>
            <a:off x="6394258" y="2255151"/>
            <a:ext cx="249299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线性不可分支持向量机</a:t>
            </a:r>
            <a:endParaRPr lang="en-US" altLang="zh-CN" dirty="0">
              <a:latin typeface="宋体" panose="02010600030101010101" pitchFamily="2" charset="-122"/>
              <a:ea typeface="宋体" panose="02010600030101010101" pitchFamily="2" charset="-122"/>
            </a:endParaRPr>
          </a:p>
        </p:txBody>
      </p:sp>
      <p:sp>
        <p:nvSpPr>
          <p:cNvPr id="38" name="椭圆 37">
            <a:extLst>
              <a:ext uri="{FF2B5EF4-FFF2-40B4-BE49-F238E27FC236}">
                <a16:creationId xmlns:a16="http://schemas.microsoft.com/office/drawing/2014/main" id="{7D8B0883-F687-4968-910C-5A4235498604}"/>
              </a:ext>
            </a:extLst>
          </p:cNvPr>
          <p:cNvSpPr/>
          <p:nvPr/>
        </p:nvSpPr>
        <p:spPr>
          <a:xfrm>
            <a:off x="8167308" y="422501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8F3FFBB-F834-40EF-8C71-66CD766DC46F}"/>
              </a:ext>
            </a:extLst>
          </p:cNvPr>
          <p:cNvSpPr/>
          <p:nvPr/>
        </p:nvSpPr>
        <p:spPr>
          <a:xfrm>
            <a:off x="7591867" y="383639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BBB2B84-E50F-40E0-AFDF-2B9D071DE060}"/>
              </a:ext>
            </a:extLst>
          </p:cNvPr>
          <p:cNvSpPr/>
          <p:nvPr/>
        </p:nvSpPr>
        <p:spPr>
          <a:xfrm>
            <a:off x="7936391" y="4003537"/>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2C55DD-7716-45E4-A13F-4CB9F4193547}"/>
              </a:ext>
            </a:extLst>
          </p:cNvPr>
          <p:cNvSpPr/>
          <p:nvPr/>
        </p:nvSpPr>
        <p:spPr>
          <a:xfrm>
            <a:off x="8026207" y="4377410"/>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92A996A-431B-495E-9557-71FCF993BB7D}"/>
              </a:ext>
            </a:extLst>
          </p:cNvPr>
          <p:cNvSpPr/>
          <p:nvPr/>
        </p:nvSpPr>
        <p:spPr>
          <a:xfrm>
            <a:off x="8167308" y="4590650"/>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F591C21-74FC-46ED-89D0-A41F7055B993}"/>
              </a:ext>
            </a:extLst>
          </p:cNvPr>
          <p:cNvSpPr/>
          <p:nvPr/>
        </p:nvSpPr>
        <p:spPr>
          <a:xfrm>
            <a:off x="7261981" y="3249038"/>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29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3E0854-E4E0-4427-9B62-1FFBDF939B9E}"/>
              </a:ext>
            </a:extLst>
          </p:cNvPr>
          <p:cNvPicPr>
            <a:picLocks noChangeAspect="1"/>
          </p:cNvPicPr>
          <p:nvPr/>
        </p:nvPicPr>
        <p:blipFill>
          <a:blip r:embed="rId2"/>
          <a:stretch>
            <a:fillRect/>
          </a:stretch>
        </p:blipFill>
        <p:spPr>
          <a:xfrm>
            <a:off x="136668" y="2020616"/>
            <a:ext cx="4943475" cy="3400425"/>
          </a:xfrm>
          <a:prstGeom prst="rect">
            <a:avLst/>
          </a:prstGeom>
        </p:spPr>
      </p:pic>
      <p:pic>
        <p:nvPicPr>
          <p:cNvPr id="3" name="图片 2" descr="素材G">
            <a:extLst>
              <a:ext uri="{FF2B5EF4-FFF2-40B4-BE49-F238E27FC236}">
                <a16:creationId xmlns:a16="http://schemas.microsoft.com/office/drawing/2014/main" id="{2839A9D7-B90A-4FDB-92AE-995464B56E21}"/>
              </a:ext>
            </a:extLst>
          </p:cNvPr>
          <p:cNvPicPr>
            <a:picLocks noChangeAspect="1"/>
          </p:cNvPicPr>
          <p:nvPr/>
        </p:nvPicPr>
        <p:blipFill>
          <a:blip r:embed="rId3"/>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DB01B919-1D91-4E23-94B5-7023C7D5208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2B973258-904C-45E7-AEEE-714416145B6A}"/>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sp>
        <p:nvSpPr>
          <p:cNvPr id="6" name="矩形 5">
            <a:extLst>
              <a:ext uri="{FF2B5EF4-FFF2-40B4-BE49-F238E27FC236}">
                <a16:creationId xmlns:a16="http://schemas.microsoft.com/office/drawing/2014/main" id="{47D98E03-E2AC-458D-86FA-F2F4BE0CF3B4}"/>
              </a:ext>
            </a:extLst>
          </p:cNvPr>
          <p:cNvSpPr/>
          <p:nvPr/>
        </p:nvSpPr>
        <p:spPr>
          <a:xfrm>
            <a:off x="0" y="1130317"/>
            <a:ext cx="2608406"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合页损失函数</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供了解用</a:t>
            </a:r>
            <a:endParaRPr lang="zh-CN" altLang="en-US" b="1"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8164E84-45AB-4214-B128-DF259E50D7E7}"/>
                  </a:ext>
                </a:extLst>
              </p:cNvPr>
              <p:cNvSpPr/>
              <p:nvPr/>
            </p:nvSpPr>
            <p:spPr>
              <a:xfrm>
                <a:off x="4686797" y="3038252"/>
                <a:ext cx="402180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𝐿</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))=[1−</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e>
                          </m:d>
                        </m:e>
                        <m:sub>
                          <m:r>
                            <a:rPr lang="zh-CN" altLang="en-US" i="0">
                              <a:latin typeface="Cambria Math" panose="02040503050406030204" pitchFamily="18" charset="0"/>
                            </a:rPr>
                            <m:t>+</m:t>
                          </m:r>
                        </m:sub>
                      </m:sSub>
                    </m:oMath>
                  </m:oMathPara>
                </a14:m>
                <a:endParaRPr lang="zh-CN" altLang="en-US" dirty="0"/>
              </a:p>
            </p:txBody>
          </p:sp>
        </mc:Choice>
        <mc:Fallback xmlns="">
          <p:sp>
            <p:nvSpPr>
              <p:cNvPr id="7" name="矩形 6">
                <a:extLst>
                  <a:ext uri="{FF2B5EF4-FFF2-40B4-BE49-F238E27FC236}">
                    <a16:creationId xmlns:a16="http://schemas.microsoft.com/office/drawing/2014/main" id="{78164E84-45AB-4214-B128-DF259E50D7E7}"/>
                  </a:ext>
                </a:extLst>
              </p:cNvPr>
              <p:cNvSpPr>
                <a:spLocks noRot="1" noChangeAspect="1" noMove="1" noResize="1" noEditPoints="1" noAdjustHandles="1" noChangeArrowheads="1" noChangeShapeType="1" noTextEdit="1"/>
              </p:cNvSpPr>
              <p:nvPr/>
            </p:nvSpPr>
            <p:spPr>
              <a:xfrm>
                <a:off x="4686797" y="3038252"/>
                <a:ext cx="4021807" cy="390748"/>
              </a:xfrm>
              <a:prstGeom prst="rect">
                <a:avLst/>
              </a:prstGeom>
              <a:blipFill>
                <a:blip r:embed="rId4"/>
                <a:stretch>
                  <a:fillRect t="-116923" r="-5909" b="-17230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6F1DCFA-AC4F-49F0-AE3C-D8DAB353492A}"/>
              </a:ext>
            </a:extLst>
          </p:cNvPr>
          <p:cNvPicPr>
            <a:picLocks noChangeAspect="1"/>
          </p:cNvPicPr>
          <p:nvPr/>
        </p:nvPicPr>
        <p:blipFill>
          <a:blip r:embed="rId5"/>
          <a:stretch>
            <a:fillRect/>
          </a:stretch>
        </p:blipFill>
        <p:spPr>
          <a:xfrm>
            <a:off x="0" y="5593284"/>
            <a:ext cx="9144000" cy="1050708"/>
          </a:xfrm>
          <a:prstGeom prst="rect">
            <a:avLst/>
          </a:prstGeom>
        </p:spPr>
      </p:pic>
    </p:spTree>
    <p:extLst>
      <p:ext uri="{BB962C8B-B14F-4D97-AF65-F5344CB8AC3E}">
        <p14:creationId xmlns:p14="http://schemas.microsoft.com/office/powerpoint/2010/main" val="3034302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素材G">
            <a:extLst>
              <a:ext uri="{FF2B5EF4-FFF2-40B4-BE49-F238E27FC236}">
                <a16:creationId xmlns:a16="http://schemas.microsoft.com/office/drawing/2014/main" id="{2839A9D7-B90A-4FDB-92AE-995464B56E21}"/>
              </a:ext>
            </a:extLst>
          </p:cNvPr>
          <p:cNvPicPr>
            <a:picLocks noChangeAspect="1"/>
          </p:cNvPicPr>
          <p:nvPr/>
        </p:nvPicPr>
        <p:blipFill>
          <a:blip r:embed="rId2"/>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DB01B919-1D91-4E23-94B5-7023C7D5208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2B973258-904C-45E7-AEEE-714416145B6A}"/>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pic>
        <p:nvPicPr>
          <p:cNvPr id="9" name="图片 8">
            <a:extLst>
              <a:ext uri="{FF2B5EF4-FFF2-40B4-BE49-F238E27FC236}">
                <a16:creationId xmlns:a16="http://schemas.microsoft.com/office/drawing/2014/main" id="{316F1C5B-88FA-4A85-AF8E-AA1CA7D8A26D}"/>
              </a:ext>
            </a:extLst>
          </p:cNvPr>
          <p:cNvPicPr>
            <a:picLocks noChangeAspect="1"/>
          </p:cNvPicPr>
          <p:nvPr/>
        </p:nvPicPr>
        <p:blipFill>
          <a:blip r:embed="rId3"/>
          <a:stretch>
            <a:fillRect/>
          </a:stretch>
        </p:blipFill>
        <p:spPr>
          <a:xfrm>
            <a:off x="569592" y="1238769"/>
            <a:ext cx="7596253" cy="3869405"/>
          </a:xfrm>
          <a:prstGeom prst="rect">
            <a:avLst/>
          </a:prstGeom>
        </p:spPr>
      </p:pic>
    </p:spTree>
    <p:extLst>
      <p:ext uri="{BB962C8B-B14F-4D97-AF65-F5344CB8AC3E}">
        <p14:creationId xmlns:p14="http://schemas.microsoft.com/office/powerpoint/2010/main" val="2287260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A6E1FC-706B-4A91-B183-EBF76685440C}"/>
              </a:ext>
            </a:extLst>
          </p:cNvPr>
          <p:cNvPicPr>
            <a:picLocks noChangeAspect="1"/>
          </p:cNvPicPr>
          <p:nvPr/>
        </p:nvPicPr>
        <p:blipFill>
          <a:blip r:embed="rId2"/>
          <a:stretch>
            <a:fillRect/>
          </a:stretch>
        </p:blipFill>
        <p:spPr>
          <a:xfrm>
            <a:off x="377048" y="1505355"/>
            <a:ext cx="8591854" cy="3845995"/>
          </a:xfrm>
          <a:prstGeom prst="rect">
            <a:avLst/>
          </a:prstGeom>
        </p:spPr>
      </p:pic>
      <p:pic>
        <p:nvPicPr>
          <p:cNvPr id="3" name="图片 2" descr="素材G">
            <a:extLst>
              <a:ext uri="{FF2B5EF4-FFF2-40B4-BE49-F238E27FC236}">
                <a16:creationId xmlns:a16="http://schemas.microsoft.com/office/drawing/2014/main" id="{EDA61BD1-D496-47E0-97CF-07477898CFAE}"/>
              </a:ext>
            </a:extLst>
          </p:cNvPr>
          <p:cNvPicPr>
            <a:picLocks noChangeAspect="1"/>
          </p:cNvPicPr>
          <p:nvPr/>
        </p:nvPicPr>
        <p:blipFill>
          <a:blip r:embed="rId3"/>
          <a:stretch>
            <a:fillRect/>
          </a:stretch>
        </p:blipFill>
        <p:spPr>
          <a:xfrm>
            <a:off x="31759" y="59395"/>
            <a:ext cx="3154228" cy="708447"/>
          </a:xfrm>
          <a:prstGeom prst="rect">
            <a:avLst/>
          </a:prstGeom>
        </p:spPr>
      </p:pic>
      <p:sp>
        <p:nvSpPr>
          <p:cNvPr id="4" name="矩形 3">
            <a:extLst>
              <a:ext uri="{FF2B5EF4-FFF2-40B4-BE49-F238E27FC236}">
                <a16:creationId xmlns:a16="http://schemas.microsoft.com/office/drawing/2014/main" id="{ED963329-0B65-44EA-980B-25A6BF68FE2C}"/>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A72FFD8A-BAE2-4EC2-B889-F31897A33381}"/>
              </a:ext>
            </a:extLst>
          </p:cNvPr>
          <p:cNvSpPr/>
          <p:nvPr/>
        </p:nvSpPr>
        <p:spPr>
          <a:xfrm>
            <a:off x="5695921" y="398510"/>
            <a:ext cx="3416320"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线性支持向量机与软间隔最大化</a:t>
            </a:r>
          </a:p>
        </p:txBody>
      </p:sp>
      <p:sp>
        <p:nvSpPr>
          <p:cNvPr id="6" name="矩形 5">
            <a:extLst>
              <a:ext uri="{FF2B5EF4-FFF2-40B4-BE49-F238E27FC236}">
                <a16:creationId xmlns:a16="http://schemas.microsoft.com/office/drawing/2014/main" id="{1301DA20-74DC-4923-84B5-BC08FFAF0BF0}"/>
              </a:ext>
            </a:extLst>
          </p:cNvPr>
          <p:cNvSpPr/>
          <p:nvPr/>
        </p:nvSpPr>
        <p:spPr>
          <a:xfrm>
            <a:off x="31759" y="5898153"/>
            <a:ext cx="9144000" cy="646331"/>
          </a:xfrm>
          <a:prstGeom prst="rect">
            <a:avLst/>
          </a:prstGeom>
        </p:spPr>
        <p:txBody>
          <a:bodyPr wrap="square">
            <a:spAutoFit/>
          </a:bodyPr>
          <a:lstStyle/>
          <a:p>
            <a:r>
              <a:rPr lang="zh-CN" altLang="en-US" dirty="0"/>
              <a:t>相比之下，合页损失函数不仅要分类正确，而且确信度足够高时损失才是0.也就是说，合页损失函数对学习有更高的要求</a:t>
            </a:r>
          </a:p>
        </p:txBody>
      </p:sp>
    </p:spTree>
    <p:extLst>
      <p:ext uri="{BB962C8B-B14F-4D97-AF65-F5344CB8AC3E}">
        <p14:creationId xmlns:p14="http://schemas.microsoft.com/office/powerpoint/2010/main" val="336877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素材G">
            <a:extLst>
              <a:ext uri="{FF2B5EF4-FFF2-40B4-BE49-F238E27FC236}">
                <a16:creationId xmlns:a16="http://schemas.microsoft.com/office/drawing/2014/main" id="{A34C15CA-6FED-499C-802A-6A2300C3051C}"/>
              </a:ext>
            </a:extLst>
          </p:cNvPr>
          <p:cNvPicPr>
            <a:picLocks noChangeAspect="1"/>
          </p:cNvPicPr>
          <p:nvPr/>
        </p:nvPicPr>
        <p:blipFill>
          <a:blip r:embed="rId2"/>
          <a:stretch>
            <a:fillRect/>
          </a:stretch>
        </p:blipFill>
        <p:spPr>
          <a:xfrm>
            <a:off x="31759" y="59395"/>
            <a:ext cx="3154228" cy="708447"/>
          </a:xfrm>
          <a:prstGeom prst="rect">
            <a:avLst/>
          </a:prstGeom>
        </p:spPr>
      </p:pic>
      <p:sp>
        <p:nvSpPr>
          <p:cNvPr id="3" name="矩形 2">
            <a:extLst>
              <a:ext uri="{FF2B5EF4-FFF2-40B4-BE49-F238E27FC236}">
                <a16:creationId xmlns:a16="http://schemas.microsoft.com/office/drawing/2014/main" id="{E4FEF7EF-4E8F-4AA9-80A8-236CDC5E00BA}"/>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D19860F6-9A37-4B84-B685-C41FA5240AE8}"/>
              </a:ext>
            </a:extLst>
          </p:cNvPr>
          <p:cNvSpPr txBox="1"/>
          <p:nvPr/>
        </p:nvSpPr>
        <p:spPr>
          <a:xfrm>
            <a:off x="116732" y="1130317"/>
            <a:ext cx="763351" cy="369332"/>
          </a:xfrm>
          <a:prstGeom prst="rect">
            <a:avLst/>
          </a:prstGeom>
          <a:noFill/>
        </p:spPr>
        <p:txBody>
          <a:bodyPr wrap="none" rtlCol="0">
            <a:spAutoFit/>
          </a:bodyPr>
          <a:lstStyle/>
          <a:p>
            <a:r>
              <a:rPr lang="zh-CN" altLang="en-US" dirty="0"/>
              <a:t>作业</a:t>
            </a:r>
            <a:r>
              <a:rPr lang="en-US" altLang="zh-CN" dirty="0"/>
              <a:t>1</a:t>
            </a:r>
            <a:endParaRPr lang="zh-CN" altLang="en-US" dirty="0"/>
          </a:p>
        </p:txBody>
      </p:sp>
      <p:sp>
        <p:nvSpPr>
          <p:cNvPr id="7" name="文本框 6">
            <a:extLst>
              <a:ext uri="{FF2B5EF4-FFF2-40B4-BE49-F238E27FC236}">
                <a16:creationId xmlns:a16="http://schemas.microsoft.com/office/drawing/2014/main" id="{5C86BAD6-38C0-4732-B6AB-7B60265C44F1}"/>
              </a:ext>
            </a:extLst>
          </p:cNvPr>
          <p:cNvSpPr txBox="1"/>
          <p:nvPr/>
        </p:nvSpPr>
        <p:spPr>
          <a:xfrm>
            <a:off x="116731" y="2419002"/>
            <a:ext cx="763351" cy="369332"/>
          </a:xfrm>
          <a:prstGeom prst="rect">
            <a:avLst/>
          </a:prstGeom>
          <a:noFill/>
        </p:spPr>
        <p:txBody>
          <a:bodyPr wrap="none" rtlCol="0">
            <a:spAutoFit/>
          </a:bodyPr>
          <a:lstStyle/>
          <a:p>
            <a:r>
              <a:rPr lang="zh-CN" altLang="en-US" dirty="0"/>
              <a:t>作业</a:t>
            </a:r>
            <a:r>
              <a:rPr lang="en-US" altLang="zh-CN" dirty="0"/>
              <a:t>2</a:t>
            </a:r>
            <a:endParaRPr lang="zh-CN" altLang="en-US" dirty="0"/>
          </a:p>
        </p:txBody>
      </p:sp>
      <p:sp>
        <p:nvSpPr>
          <p:cNvPr id="8" name="矩形 7">
            <a:extLst>
              <a:ext uri="{FF2B5EF4-FFF2-40B4-BE49-F238E27FC236}">
                <a16:creationId xmlns:a16="http://schemas.microsoft.com/office/drawing/2014/main" id="{D0B8AA4C-A250-405F-B0FB-4BC01AB15665}"/>
              </a:ext>
            </a:extLst>
          </p:cNvPr>
          <p:cNvSpPr/>
          <p:nvPr/>
        </p:nvSpPr>
        <p:spPr>
          <a:xfrm>
            <a:off x="0" y="1499649"/>
            <a:ext cx="9027268" cy="646331"/>
          </a:xfrm>
          <a:prstGeom prst="rect">
            <a:avLst/>
          </a:prstGeom>
        </p:spPr>
        <p:txBody>
          <a:bodyPr wrap="square">
            <a:spAutoFit/>
          </a:bodyPr>
          <a:lstStyle/>
          <a:p>
            <a:r>
              <a:rPr lang="zh-CN" altLang="en-US" dirty="0"/>
              <a:t>已知正例点x</a:t>
            </a:r>
            <a:r>
              <a:rPr lang="en-US" altLang="zh-CN" dirty="0"/>
              <a:t>1</a:t>
            </a:r>
            <a:r>
              <a:rPr lang="zh-CN" altLang="en-US" dirty="0"/>
              <a:t>=(1,2),x</a:t>
            </a:r>
            <a:r>
              <a:rPr lang="en-US" altLang="zh-CN" dirty="0"/>
              <a:t>2</a:t>
            </a:r>
            <a:r>
              <a:rPr lang="zh-CN" altLang="en-US" dirty="0"/>
              <a:t>=(2,3),x</a:t>
            </a:r>
            <a:r>
              <a:rPr lang="en-US" altLang="zh-CN" dirty="0"/>
              <a:t>3</a:t>
            </a:r>
            <a:r>
              <a:rPr lang="zh-CN" altLang="en-US" dirty="0"/>
              <a:t>=(3,3),负例点x</a:t>
            </a:r>
            <a:r>
              <a:rPr lang="en-US" altLang="zh-CN" dirty="0"/>
              <a:t>4</a:t>
            </a:r>
            <a:r>
              <a:rPr lang="zh-CN" altLang="en-US" dirty="0"/>
              <a:t>=(2,1),x</a:t>
            </a:r>
            <a:r>
              <a:rPr lang="en-US" altLang="zh-CN" dirty="0"/>
              <a:t>5</a:t>
            </a:r>
            <a:r>
              <a:rPr lang="zh-CN" altLang="en-US" dirty="0"/>
              <a:t>=(3,2),试求最大间隔分离超平面和分类决策函数，并在图上画出分离超平面、间隔边界及支持向量.</a:t>
            </a:r>
          </a:p>
        </p:txBody>
      </p:sp>
      <p:sp>
        <p:nvSpPr>
          <p:cNvPr id="9" name="矩形 8">
            <a:extLst>
              <a:ext uri="{FF2B5EF4-FFF2-40B4-BE49-F238E27FC236}">
                <a16:creationId xmlns:a16="http://schemas.microsoft.com/office/drawing/2014/main" id="{373A8DE7-0F57-4B58-8FB8-A68616AC50A4}"/>
              </a:ext>
            </a:extLst>
          </p:cNvPr>
          <p:cNvSpPr/>
          <p:nvPr/>
        </p:nvSpPr>
        <p:spPr>
          <a:xfrm>
            <a:off x="116731" y="2796461"/>
            <a:ext cx="5955476" cy="369332"/>
          </a:xfrm>
          <a:prstGeom prst="rect">
            <a:avLst/>
          </a:prstGeom>
        </p:spPr>
        <p:txBody>
          <a:bodyPr wrap="none">
            <a:spAutoFit/>
          </a:bodyPr>
          <a:lstStyle/>
          <a:p>
            <a:r>
              <a:rPr lang="zh-CN" altLang="en-US" dirty="0"/>
              <a:t>通过查阅资料，写出硬间隔最大化与软间隔最大化的不同</a:t>
            </a:r>
          </a:p>
        </p:txBody>
      </p:sp>
      <p:sp>
        <p:nvSpPr>
          <p:cNvPr id="10" name="文本框 9">
            <a:extLst>
              <a:ext uri="{FF2B5EF4-FFF2-40B4-BE49-F238E27FC236}">
                <a16:creationId xmlns:a16="http://schemas.microsoft.com/office/drawing/2014/main" id="{3874AE35-F696-47D4-9950-1F1812CE3B5B}"/>
              </a:ext>
            </a:extLst>
          </p:cNvPr>
          <p:cNvSpPr txBox="1"/>
          <p:nvPr/>
        </p:nvSpPr>
        <p:spPr>
          <a:xfrm>
            <a:off x="116731" y="3438815"/>
            <a:ext cx="763351" cy="369332"/>
          </a:xfrm>
          <a:prstGeom prst="rect">
            <a:avLst/>
          </a:prstGeom>
          <a:noFill/>
        </p:spPr>
        <p:txBody>
          <a:bodyPr wrap="none" rtlCol="0">
            <a:spAutoFit/>
          </a:bodyPr>
          <a:lstStyle/>
          <a:p>
            <a:r>
              <a:rPr lang="zh-CN" altLang="en-US" dirty="0"/>
              <a:t>作业</a:t>
            </a:r>
            <a:r>
              <a:rPr lang="en-US" altLang="zh-CN" dirty="0"/>
              <a:t>3</a:t>
            </a:r>
            <a:endParaRPr lang="zh-CN" altLang="en-US" dirty="0"/>
          </a:p>
        </p:txBody>
      </p:sp>
      <p:sp>
        <p:nvSpPr>
          <p:cNvPr id="11" name="矩形 10">
            <a:extLst>
              <a:ext uri="{FF2B5EF4-FFF2-40B4-BE49-F238E27FC236}">
                <a16:creationId xmlns:a16="http://schemas.microsoft.com/office/drawing/2014/main" id="{826AF262-A923-476B-9FE6-E3C7DF1E9AF6}"/>
              </a:ext>
            </a:extLst>
          </p:cNvPr>
          <p:cNvSpPr/>
          <p:nvPr/>
        </p:nvSpPr>
        <p:spPr>
          <a:xfrm>
            <a:off x="116731" y="3816274"/>
            <a:ext cx="3647152" cy="369332"/>
          </a:xfrm>
          <a:prstGeom prst="rect">
            <a:avLst/>
          </a:prstGeom>
        </p:spPr>
        <p:txBody>
          <a:bodyPr wrap="none">
            <a:spAutoFit/>
          </a:bodyPr>
          <a:lstStyle/>
          <a:p>
            <a:r>
              <a:rPr lang="zh-CN" altLang="en-US" dirty="0"/>
              <a:t>熟悉对偶性形式，知悉其基本原理</a:t>
            </a:r>
          </a:p>
        </p:txBody>
      </p:sp>
      <p:sp>
        <p:nvSpPr>
          <p:cNvPr id="12" name="文本框 11">
            <a:extLst>
              <a:ext uri="{FF2B5EF4-FFF2-40B4-BE49-F238E27FC236}">
                <a16:creationId xmlns:a16="http://schemas.microsoft.com/office/drawing/2014/main" id="{64741273-FE35-4795-8D71-4D991B6200CE}"/>
              </a:ext>
            </a:extLst>
          </p:cNvPr>
          <p:cNvSpPr txBox="1"/>
          <p:nvPr/>
        </p:nvSpPr>
        <p:spPr>
          <a:xfrm>
            <a:off x="116731" y="4471068"/>
            <a:ext cx="763351" cy="369332"/>
          </a:xfrm>
          <a:prstGeom prst="rect">
            <a:avLst/>
          </a:prstGeom>
          <a:noFill/>
        </p:spPr>
        <p:txBody>
          <a:bodyPr wrap="none" rtlCol="0">
            <a:spAutoFit/>
          </a:bodyPr>
          <a:lstStyle/>
          <a:p>
            <a:r>
              <a:rPr lang="zh-CN" altLang="en-US" dirty="0"/>
              <a:t>作业</a:t>
            </a:r>
            <a:r>
              <a:rPr lang="en-US" altLang="zh-CN" dirty="0"/>
              <a:t>4</a:t>
            </a:r>
            <a:endParaRPr lang="zh-CN" altLang="en-US" dirty="0"/>
          </a:p>
        </p:txBody>
      </p:sp>
      <p:sp>
        <p:nvSpPr>
          <p:cNvPr id="13" name="矩形 12">
            <a:extLst>
              <a:ext uri="{FF2B5EF4-FFF2-40B4-BE49-F238E27FC236}">
                <a16:creationId xmlns:a16="http://schemas.microsoft.com/office/drawing/2014/main" id="{28ACD3A9-29F4-4C0B-B2DC-194BEB684485}"/>
              </a:ext>
            </a:extLst>
          </p:cNvPr>
          <p:cNvSpPr/>
          <p:nvPr/>
        </p:nvSpPr>
        <p:spPr>
          <a:xfrm>
            <a:off x="116731" y="4848527"/>
            <a:ext cx="3288529" cy="369332"/>
          </a:xfrm>
          <a:prstGeom prst="rect">
            <a:avLst/>
          </a:prstGeom>
        </p:spPr>
        <p:txBody>
          <a:bodyPr wrap="none">
            <a:spAutoFit/>
          </a:bodyPr>
          <a:lstStyle/>
          <a:p>
            <a:r>
              <a:rPr lang="zh-CN" altLang="en-US" dirty="0"/>
              <a:t>课堂小测验，没做完的继续做</a:t>
            </a:r>
          </a:p>
        </p:txBody>
      </p:sp>
    </p:spTree>
    <p:extLst>
      <p:ext uri="{BB962C8B-B14F-4D97-AF65-F5344CB8AC3E}">
        <p14:creationId xmlns:p14="http://schemas.microsoft.com/office/powerpoint/2010/main" val="1446982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DE4A5A0F-28CE-473E-A208-A3057EABA1F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3" name="矩形 2">
            <a:extLst>
              <a:ext uri="{FF2B5EF4-FFF2-40B4-BE49-F238E27FC236}">
                <a16:creationId xmlns:a16="http://schemas.microsoft.com/office/drawing/2014/main" id="{BB02E5F6-866D-4987-85FB-77FB362FEB8C}"/>
              </a:ext>
            </a:extLst>
          </p:cNvPr>
          <p:cNvSpPr/>
          <p:nvPr/>
        </p:nvSpPr>
        <p:spPr>
          <a:xfrm>
            <a:off x="3571643" y="1588411"/>
            <a:ext cx="2356600"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支持向量机</a:t>
            </a:r>
            <a:endParaRPr lang="en-US" altLang="zh-CN" sz="2400" dirty="0">
              <a:latin typeface="宋体" panose="02010600030101010101" pitchFamily="2" charset="-122"/>
              <a:ea typeface="宋体" panose="02010600030101010101" pitchFamily="2" charset="-122"/>
            </a:endParaRPr>
          </a:p>
        </p:txBody>
      </p:sp>
      <p:pic>
        <p:nvPicPr>
          <p:cNvPr id="17" name="图片 16">
            <a:extLst>
              <a:ext uri="{FF2B5EF4-FFF2-40B4-BE49-F238E27FC236}">
                <a16:creationId xmlns:a16="http://schemas.microsoft.com/office/drawing/2014/main" id="{C2A07467-E61B-474F-867A-B69188AA0A9D}"/>
              </a:ext>
            </a:extLst>
          </p:cNvPr>
          <p:cNvPicPr>
            <a:picLocks noChangeAspect="1"/>
          </p:cNvPicPr>
          <p:nvPr/>
        </p:nvPicPr>
        <p:blipFill>
          <a:blip r:embed="rId3"/>
          <a:stretch>
            <a:fillRect/>
          </a:stretch>
        </p:blipFill>
        <p:spPr>
          <a:xfrm>
            <a:off x="3396241" y="2694831"/>
            <a:ext cx="2351517" cy="2574758"/>
          </a:xfrm>
          <a:prstGeom prst="rect">
            <a:avLst/>
          </a:prstGeom>
        </p:spPr>
      </p:pic>
      <p:sp>
        <p:nvSpPr>
          <p:cNvPr id="25" name="矩形 24">
            <a:extLst>
              <a:ext uri="{FF2B5EF4-FFF2-40B4-BE49-F238E27FC236}">
                <a16:creationId xmlns:a16="http://schemas.microsoft.com/office/drawing/2014/main" id="{756E4D2B-7BDB-4F1F-8467-008CE3F299BF}"/>
              </a:ext>
            </a:extLst>
          </p:cNvPr>
          <p:cNvSpPr/>
          <p:nvPr/>
        </p:nvSpPr>
        <p:spPr>
          <a:xfrm>
            <a:off x="1918940" y="5468385"/>
            <a:ext cx="6288901"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大家下去做好预习，下堂课讲！！！！</a:t>
            </a:r>
          </a:p>
        </p:txBody>
      </p:sp>
      <p:sp>
        <p:nvSpPr>
          <p:cNvPr id="26" name="任意多边形: 形状 25">
            <a:extLst>
              <a:ext uri="{FF2B5EF4-FFF2-40B4-BE49-F238E27FC236}">
                <a16:creationId xmlns:a16="http://schemas.microsoft.com/office/drawing/2014/main" id="{5DB5FC2C-FD40-466D-9023-734FD55DA819}"/>
              </a:ext>
            </a:extLst>
          </p:cNvPr>
          <p:cNvSpPr/>
          <p:nvPr/>
        </p:nvSpPr>
        <p:spPr>
          <a:xfrm>
            <a:off x="4246860" y="3285146"/>
            <a:ext cx="926965" cy="1468877"/>
          </a:xfrm>
          <a:custGeom>
            <a:avLst/>
            <a:gdLst>
              <a:gd name="connsiteX0" fmla="*/ 38911 w 982494"/>
              <a:gd name="connsiteY0" fmla="*/ 0 h 1468877"/>
              <a:gd name="connsiteX1" fmla="*/ 9728 w 982494"/>
              <a:gd name="connsiteY1" fmla="*/ 77822 h 1468877"/>
              <a:gd name="connsiteX2" fmla="*/ 0 w 982494"/>
              <a:gd name="connsiteY2" fmla="*/ 165371 h 1468877"/>
              <a:gd name="connsiteX3" fmla="*/ 9728 w 982494"/>
              <a:gd name="connsiteY3" fmla="*/ 282102 h 1468877"/>
              <a:gd name="connsiteX4" fmla="*/ 19456 w 982494"/>
              <a:gd name="connsiteY4" fmla="*/ 369651 h 1468877"/>
              <a:gd name="connsiteX5" fmla="*/ 38911 w 982494"/>
              <a:gd name="connsiteY5" fmla="*/ 457200 h 1468877"/>
              <a:gd name="connsiteX6" fmla="*/ 58366 w 982494"/>
              <a:gd name="connsiteY6" fmla="*/ 515566 h 1468877"/>
              <a:gd name="connsiteX7" fmla="*/ 77822 w 982494"/>
              <a:gd name="connsiteY7" fmla="*/ 573932 h 1468877"/>
              <a:gd name="connsiteX8" fmla="*/ 87549 w 982494"/>
              <a:gd name="connsiteY8" fmla="*/ 603115 h 1468877"/>
              <a:gd name="connsiteX9" fmla="*/ 107005 w 982494"/>
              <a:gd name="connsiteY9" fmla="*/ 622571 h 1468877"/>
              <a:gd name="connsiteX10" fmla="*/ 126460 w 982494"/>
              <a:gd name="connsiteY10" fmla="*/ 651753 h 1468877"/>
              <a:gd name="connsiteX11" fmla="*/ 155643 w 982494"/>
              <a:gd name="connsiteY11" fmla="*/ 700392 h 1468877"/>
              <a:gd name="connsiteX12" fmla="*/ 184826 w 982494"/>
              <a:gd name="connsiteY12" fmla="*/ 710119 h 1468877"/>
              <a:gd name="connsiteX13" fmla="*/ 204281 w 982494"/>
              <a:gd name="connsiteY13" fmla="*/ 729575 h 1468877"/>
              <a:gd name="connsiteX14" fmla="*/ 233464 w 982494"/>
              <a:gd name="connsiteY14" fmla="*/ 739302 h 1468877"/>
              <a:gd name="connsiteX15" fmla="*/ 321013 w 982494"/>
              <a:gd name="connsiteY15" fmla="*/ 758758 h 1468877"/>
              <a:gd name="connsiteX16" fmla="*/ 379379 w 982494"/>
              <a:gd name="connsiteY16" fmla="*/ 797668 h 1468877"/>
              <a:gd name="connsiteX17" fmla="*/ 437745 w 982494"/>
              <a:gd name="connsiteY17" fmla="*/ 826851 h 1468877"/>
              <a:gd name="connsiteX18" fmla="*/ 466928 w 982494"/>
              <a:gd name="connsiteY18" fmla="*/ 836579 h 1468877"/>
              <a:gd name="connsiteX19" fmla="*/ 496111 w 982494"/>
              <a:gd name="connsiteY19" fmla="*/ 856034 h 1468877"/>
              <a:gd name="connsiteX20" fmla="*/ 564205 w 982494"/>
              <a:gd name="connsiteY20" fmla="*/ 875490 h 1468877"/>
              <a:gd name="connsiteX21" fmla="*/ 612843 w 982494"/>
              <a:gd name="connsiteY21" fmla="*/ 894945 h 1468877"/>
              <a:gd name="connsiteX22" fmla="*/ 642026 w 982494"/>
              <a:gd name="connsiteY22" fmla="*/ 904673 h 1468877"/>
              <a:gd name="connsiteX23" fmla="*/ 700392 w 982494"/>
              <a:gd name="connsiteY23" fmla="*/ 933856 h 1468877"/>
              <a:gd name="connsiteX24" fmla="*/ 729575 w 982494"/>
              <a:gd name="connsiteY24" fmla="*/ 1021405 h 1468877"/>
              <a:gd name="connsiteX25" fmla="*/ 739302 w 982494"/>
              <a:gd name="connsiteY25" fmla="*/ 1050588 h 1468877"/>
              <a:gd name="connsiteX26" fmla="*/ 758758 w 982494"/>
              <a:gd name="connsiteY26" fmla="*/ 1079771 h 1468877"/>
              <a:gd name="connsiteX27" fmla="*/ 778213 w 982494"/>
              <a:gd name="connsiteY27" fmla="*/ 1167319 h 1468877"/>
              <a:gd name="connsiteX28" fmla="*/ 749030 w 982494"/>
              <a:gd name="connsiteY28" fmla="*/ 1313234 h 1468877"/>
              <a:gd name="connsiteX29" fmla="*/ 719847 w 982494"/>
              <a:gd name="connsiteY29" fmla="*/ 1361873 h 1468877"/>
              <a:gd name="connsiteX30" fmla="*/ 690664 w 982494"/>
              <a:gd name="connsiteY30" fmla="*/ 1371600 h 1468877"/>
              <a:gd name="connsiteX31" fmla="*/ 661481 w 982494"/>
              <a:gd name="connsiteY31" fmla="*/ 1420239 h 1468877"/>
              <a:gd name="connsiteX32" fmla="*/ 671209 w 982494"/>
              <a:gd name="connsiteY32" fmla="*/ 1449422 h 1468877"/>
              <a:gd name="connsiteX33" fmla="*/ 729575 w 982494"/>
              <a:gd name="connsiteY33" fmla="*/ 1468877 h 1468877"/>
              <a:gd name="connsiteX34" fmla="*/ 933856 w 982494"/>
              <a:gd name="connsiteY34" fmla="*/ 1439694 h 1468877"/>
              <a:gd name="connsiteX35" fmla="*/ 963039 w 982494"/>
              <a:gd name="connsiteY35" fmla="*/ 1429966 h 1468877"/>
              <a:gd name="connsiteX36" fmla="*/ 982494 w 982494"/>
              <a:gd name="connsiteY36" fmla="*/ 1410511 h 14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82494" h="1468877">
                <a:moveTo>
                  <a:pt x="38911" y="0"/>
                </a:moveTo>
                <a:cubicBezTo>
                  <a:pt x="37909" y="2505"/>
                  <a:pt x="11906" y="64755"/>
                  <a:pt x="9728" y="77822"/>
                </a:cubicBezTo>
                <a:cubicBezTo>
                  <a:pt x="4901" y="106785"/>
                  <a:pt x="3243" y="136188"/>
                  <a:pt x="0" y="165371"/>
                </a:cubicBezTo>
                <a:cubicBezTo>
                  <a:pt x="3243" y="204281"/>
                  <a:pt x="6026" y="243233"/>
                  <a:pt x="9728" y="282102"/>
                </a:cubicBezTo>
                <a:cubicBezTo>
                  <a:pt x="12512" y="311332"/>
                  <a:pt x="15304" y="340583"/>
                  <a:pt x="19456" y="369651"/>
                </a:cubicBezTo>
                <a:cubicBezTo>
                  <a:pt x="21982" y="387334"/>
                  <a:pt x="33115" y="437881"/>
                  <a:pt x="38911" y="457200"/>
                </a:cubicBezTo>
                <a:cubicBezTo>
                  <a:pt x="44804" y="476843"/>
                  <a:pt x="51881" y="496111"/>
                  <a:pt x="58366" y="515566"/>
                </a:cubicBezTo>
                <a:lnTo>
                  <a:pt x="77822" y="573932"/>
                </a:lnTo>
                <a:cubicBezTo>
                  <a:pt x="81064" y="583660"/>
                  <a:pt x="80298" y="595864"/>
                  <a:pt x="87549" y="603115"/>
                </a:cubicBezTo>
                <a:cubicBezTo>
                  <a:pt x="94034" y="609600"/>
                  <a:pt x="101275" y="615409"/>
                  <a:pt x="107005" y="622571"/>
                </a:cubicBezTo>
                <a:cubicBezTo>
                  <a:pt x="114308" y="631700"/>
                  <a:pt x="121232" y="641296"/>
                  <a:pt x="126460" y="651753"/>
                </a:cubicBezTo>
                <a:cubicBezTo>
                  <a:pt x="139576" y="677985"/>
                  <a:pt x="128501" y="684107"/>
                  <a:pt x="155643" y="700392"/>
                </a:cubicBezTo>
                <a:cubicBezTo>
                  <a:pt x="164436" y="705668"/>
                  <a:pt x="175098" y="706877"/>
                  <a:pt x="184826" y="710119"/>
                </a:cubicBezTo>
                <a:cubicBezTo>
                  <a:pt x="191311" y="716604"/>
                  <a:pt x="196417" y="724856"/>
                  <a:pt x="204281" y="729575"/>
                </a:cubicBezTo>
                <a:cubicBezTo>
                  <a:pt x="213074" y="734851"/>
                  <a:pt x="223454" y="737078"/>
                  <a:pt x="233464" y="739302"/>
                </a:cubicBezTo>
                <a:cubicBezTo>
                  <a:pt x="251942" y="743408"/>
                  <a:pt x="299113" y="746592"/>
                  <a:pt x="321013" y="758758"/>
                </a:cubicBezTo>
                <a:cubicBezTo>
                  <a:pt x="341453" y="770113"/>
                  <a:pt x="357197" y="790274"/>
                  <a:pt x="379379" y="797668"/>
                </a:cubicBezTo>
                <a:cubicBezTo>
                  <a:pt x="452732" y="822120"/>
                  <a:pt x="362315" y="789136"/>
                  <a:pt x="437745" y="826851"/>
                </a:cubicBezTo>
                <a:cubicBezTo>
                  <a:pt x="446916" y="831437"/>
                  <a:pt x="457757" y="831993"/>
                  <a:pt x="466928" y="836579"/>
                </a:cubicBezTo>
                <a:cubicBezTo>
                  <a:pt x="477385" y="841807"/>
                  <a:pt x="485654" y="850806"/>
                  <a:pt x="496111" y="856034"/>
                </a:cubicBezTo>
                <a:cubicBezTo>
                  <a:pt x="514849" y="865403"/>
                  <a:pt x="545503" y="869256"/>
                  <a:pt x="564205" y="875490"/>
                </a:cubicBezTo>
                <a:cubicBezTo>
                  <a:pt x="580770" y="881012"/>
                  <a:pt x="596493" y="888814"/>
                  <a:pt x="612843" y="894945"/>
                </a:cubicBezTo>
                <a:cubicBezTo>
                  <a:pt x="622444" y="898545"/>
                  <a:pt x="632855" y="900087"/>
                  <a:pt x="642026" y="904673"/>
                </a:cubicBezTo>
                <a:cubicBezTo>
                  <a:pt x="717456" y="942388"/>
                  <a:pt x="627039" y="909404"/>
                  <a:pt x="700392" y="933856"/>
                </a:cubicBezTo>
                <a:lnTo>
                  <a:pt x="729575" y="1021405"/>
                </a:lnTo>
                <a:cubicBezTo>
                  <a:pt x="732817" y="1031133"/>
                  <a:pt x="733614" y="1042056"/>
                  <a:pt x="739302" y="1050588"/>
                </a:cubicBezTo>
                <a:lnTo>
                  <a:pt x="758758" y="1079771"/>
                </a:lnTo>
                <a:cubicBezTo>
                  <a:pt x="762509" y="1094774"/>
                  <a:pt x="778213" y="1154974"/>
                  <a:pt x="778213" y="1167319"/>
                </a:cubicBezTo>
                <a:cubicBezTo>
                  <a:pt x="778213" y="1239270"/>
                  <a:pt x="769394" y="1252142"/>
                  <a:pt x="749030" y="1313234"/>
                </a:cubicBezTo>
                <a:cubicBezTo>
                  <a:pt x="741379" y="1336187"/>
                  <a:pt x="742100" y="1348521"/>
                  <a:pt x="719847" y="1361873"/>
                </a:cubicBezTo>
                <a:cubicBezTo>
                  <a:pt x="711054" y="1367149"/>
                  <a:pt x="700392" y="1368358"/>
                  <a:pt x="690664" y="1371600"/>
                </a:cubicBezTo>
                <a:cubicBezTo>
                  <a:pt x="675254" y="1387011"/>
                  <a:pt x="661481" y="1394984"/>
                  <a:pt x="661481" y="1420239"/>
                </a:cubicBezTo>
                <a:cubicBezTo>
                  <a:pt x="661481" y="1430493"/>
                  <a:pt x="662865" y="1443462"/>
                  <a:pt x="671209" y="1449422"/>
                </a:cubicBezTo>
                <a:cubicBezTo>
                  <a:pt x="687897" y="1461342"/>
                  <a:pt x="729575" y="1468877"/>
                  <a:pt x="729575" y="1468877"/>
                </a:cubicBezTo>
                <a:cubicBezTo>
                  <a:pt x="895947" y="1457785"/>
                  <a:pt x="829247" y="1474564"/>
                  <a:pt x="933856" y="1439694"/>
                </a:cubicBezTo>
                <a:cubicBezTo>
                  <a:pt x="943584" y="1436451"/>
                  <a:pt x="955788" y="1437217"/>
                  <a:pt x="963039" y="1429966"/>
                </a:cubicBezTo>
                <a:lnTo>
                  <a:pt x="982494" y="1410511"/>
                </a:lnTo>
              </a:path>
            </a:pathLst>
          </a:cu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1E8FF61-3613-4169-9619-7FED55B7FF6C}"/>
              </a:ext>
            </a:extLst>
          </p:cNvPr>
          <p:cNvSpPr/>
          <p:nvPr/>
        </p:nvSpPr>
        <p:spPr>
          <a:xfrm>
            <a:off x="3556336" y="2255539"/>
            <a:ext cx="2031325"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非线性支持向量机</a:t>
            </a:r>
            <a:endParaRPr lang="en-US" altLang="zh-CN" dirty="0">
              <a:latin typeface="宋体" panose="02010600030101010101" pitchFamily="2" charset="-122"/>
              <a:ea typeface="宋体" panose="02010600030101010101" pitchFamily="2" charset="-122"/>
            </a:endParaRPr>
          </a:p>
        </p:txBody>
      </p:sp>
      <p:sp>
        <p:nvSpPr>
          <p:cNvPr id="38" name="椭圆 37">
            <a:extLst>
              <a:ext uri="{FF2B5EF4-FFF2-40B4-BE49-F238E27FC236}">
                <a16:creationId xmlns:a16="http://schemas.microsoft.com/office/drawing/2014/main" id="{7D8B0883-F687-4968-910C-5A4235498604}"/>
              </a:ext>
            </a:extLst>
          </p:cNvPr>
          <p:cNvSpPr/>
          <p:nvPr/>
        </p:nvSpPr>
        <p:spPr>
          <a:xfrm>
            <a:off x="4965619" y="4261118"/>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8F3FFBB-F834-40EF-8C71-66CD766DC46F}"/>
              </a:ext>
            </a:extLst>
          </p:cNvPr>
          <p:cNvSpPr/>
          <p:nvPr/>
        </p:nvSpPr>
        <p:spPr>
          <a:xfrm>
            <a:off x="4390178" y="3872498"/>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BBB2B84-E50F-40E0-AFDF-2B9D071DE060}"/>
              </a:ext>
            </a:extLst>
          </p:cNvPr>
          <p:cNvSpPr/>
          <p:nvPr/>
        </p:nvSpPr>
        <p:spPr>
          <a:xfrm>
            <a:off x="4734702" y="4039645"/>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2C55DD-7716-45E4-A13F-4CB9F4193547}"/>
              </a:ext>
            </a:extLst>
          </p:cNvPr>
          <p:cNvSpPr/>
          <p:nvPr/>
        </p:nvSpPr>
        <p:spPr>
          <a:xfrm>
            <a:off x="4824518" y="4413518"/>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92A996A-431B-495E-9557-71FCF993BB7D}"/>
              </a:ext>
            </a:extLst>
          </p:cNvPr>
          <p:cNvSpPr/>
          <p:nvPr/>
        </p:nvSpPr>
        <p:spPr>
          <a:xfrm>
            <a:off x="4965619" y="4626758"/>
            <a:ext cx="97772" cy="93025"/>
          </a:xfrm>
          <a:prstGeom prst="ellipse">
            <a:avLst/>
          </a:prstGeom>
          <a:solidFill>
            <a:srgbClr val="00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F591C21-74FC-46ED-89D0-A41F7055B993}"/>
              </a:ext>
            </a:extLst>
          </p:cNvPr>
          <p:cNvSpPr/>
          <p:nvPr/>
        </p:nvSpPr>
        <p:spPr>
          <a:xfrm>
            <a:off x="4060292" y="3285146"/>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F2ABA81-C34D-4CA9-A0C8-0B49ED4270BB}"/>
              </a:ext>
            </a:extLst>
          </p:cNvPr>
          <p:cNvSpPr/>
          <p:nvPr/>
        </p:nvSpPr>
        <p:spPr>
          <a:xfrm>
            <a:off x="4824518" y="4267547"/>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7089C51-580F-4B81-8222-B22AC95AF647}"/>
              </a:ext>
            </a:extLst>
          </p:cNvPr>
          <p:cNvSpPr/>
          <p:nvPr/>
        </p:nvSpPr>
        <p:spPr>
          <a:xfrm>
            <a:off x="4508468" y="4267547"/>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6D6ACBB-405D-4601-BF19-660FA4270E00}"/>
              </a:ext>
            </a:extLst>
          </p:cNvPr>
          <p:cNvSpPr/>
          <p:nvPr/>
        </p:nvSpPr>
        <p:spPr>
          <a:xfrm>
            <a:off x="4508468" y="4084727"/>
            <a:ext cx="97772" cy="93025"/>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2895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DE4A5A0F-28CE-473E-A208-A3057EABA1F5}"/>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Tree>
    <p:extLst>
      <p:ext uri="{BB962C8B-B14F-4D97-AF65-F5344CB8AC3E}">
        <p14:creationId xmlns:p14="http://schemas.microsoft.com/office/powerpoint/2010/main" val="160074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34E151C-AEA7-48AA-8653-13048B6260C4}"/>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81705A5D-1D6C-4BA2-ADB6-69E0D7E50AFE}"/>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E3AF5315-7226-4897-B772-1E2B1F384E67}"/>
              </a:ext>
            </a:extLst>
          </p:cNvPr>
          <p:cNvPicPr>
            <a:picLocks noChangeAspect="1"/>
          </p:cNvPicPr>
          <p:nvPr/>
        </p:nvPicPr>
        <p:blipFill>
          <a:blip r:embed="rId3"/>
          <a:stretch>
            <a:fillRect/>
          </a:stretch>
        </p:blipFill>
        <p:spPr>
          <a:xfrm>
            <a:off x="8406742" y="6352"/>
            <a:ext cx="705501" cy="708447"/>
          </a:xfrm>
          <a:prstGeom prst="rect">
            <a:avLst/>
          </a:prstGeom>
        </p:spPr>
      </p:pic>
      <p:sp>
        <p:nvSpPr>
          <p:cNvPr id="8" name="矩形 7">
            <a:extLst>
              <a:ext uri="{FF2B5EF4-FFF2-40B4-BE49-F238E27FC236}">
                <a16:creationId xmlns:a16="http://schemas.microsoft.com/office/drawing/2014/main" id="{6E50C4AE-9731-43A9-B2B4-E16CB84F08AF}"/>
              </a:ext>
            </a:extLst>
          </p:cNvPr>
          <p:cNvSpPr/>
          <p:nvPr/>
        </p:nvSpPr>
        <p:spPr>
          <a:xfrm>
            <a:off x="142033" y="1193696"/>
            <a:ext cx="3022008"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-k</a:t>
            </a:r>
            <a:r>
              <a:rPr lang="zh-CN" altLang="en-US" sz="3148" b="1" dirty="0">
                <a:latin typeface="Microsoft YaHei" panose="020B0503020204020204" pitchFamily="34" charset="-122"/>
                <a:ea typeface="Microsoft YaHei" panose="020B0503020204020204" pitchFamily="34" charset="-122"/>
              </a:rPr>
              <a:t>近邻</a:t>
            </a:r>
            <a:endParaRPr lang="zh-TW" altLang="en-US" sz="3148"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4A19A92C-D2FD-4F34-9ABF-A34775117074}"/>
              </a:ext>
            </a:extLst>
          </p:cNvPr>
          <p:cNvSpPr/>
          <p:nvPr/>
        </p:nvSpPr>
        <p:spPr>
          <a:xfrm>
            <a:off x="-88097" y="1868284"/>
            <a:ext cx="8656183" cy="575320"/>
          </a:xfrm>
          <a:prstGeom prst="rect">
            <a:avLst/>
          </a:prstGeom>
        </p:spPr>
        <p:txBody>
          <a:bodyPr wrap="square">
            <a:spAutoFit/>
          </a:bodyPr>
          <a:lstStyle/>
          <a:p>
            <a:pPr algn="ctr">
              <a:spcAft>
                <a:spcPts val="3788"/>
              </a:spcAft>
            </a:pPr>
            <a:r>
              <a:rPr lang="zh-CN" altLang="en-US" sz="3148" b="1" dirty="0">
                <a:latin typeface="Microsoft YaHei" panose="020B0503020204020204" pitchFamily="34" charset="-122"/>
                <a:ea typeface="Microsoft YaHei" panose="020B0503020204020204" pitchFamily="34" charset="-122"/>
              </a:rPr>
              <a:t>基本思想：</a:t>
            </a:r>
            <a:r>
              <a:rPr lang="zh-CN" altLang="en-US" sz="3148" b="1" dirty="0">
                <a:solidFill>
                  <a:srgbClr val="FF0000"/>
                </a:solidFill>
                <a:latin typeface="Microsoft YaHei" panose="020B0503020204020204" pitchFamily="34" charset="-122"/>
                <a:ea typeface="Microsoft YaHei" panose="020B0503020204020204" pitchFamily="34" charset="-122"/>
              </a:rPr>
              <a:t>跟着好人学好人，跟着坏人学坏人</a:t>
            </a:r>
            <a:endParaRPr lang="zh-TW" altLang="en-US" sz="3148" b="1" dirty="0">
              <a:solidFill>
                <a:srgbClr val="FF0000"/>
              </a:solidFill>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CA0DAA4A-214C-4DE3-9869-61FC57F5B1EB}"/>
              </a:ext>
            </a:extLst>
          </p:cNvPr>
          <p:cNvSpPr/>
          <p:nvPr/>
        </p:nvSpPr>
        <p:spPr>
          <a:xfrm>
            <a:off x="1038040" y="3773660"/>
            <a:ext cx="1741807" cy="17035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3" name="矩形 12">
            <a:extLst>
              <a:ext uri="{FF2B5EF4-FFF2-40B4-BE49-F238E27FC236}">
                <a16:creationId xmlns:a16="http://schemas.microsoft.com/office/drawing/2014/main" id="{A211B960-D7FF-4DDA-87D4-B1CC6D73FA17}"/>
              </a:ext>
            </a:extLst>
          </p:cNvPr>
          <p:cNvSpPr/>
          <p:nvPr/>
        </p:nvSpPr>
        <p:spPr>
          <a:xfrm>
            <a:off x="1426160" y="4160718"/>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4" name="矩形 13">
            <a:extLst>
              <a:ext uri="{FF2B5EF4-FFF2-40B4-BE49-F238E27FC236}">
                <a16:creationId xmlns:a16="http://schemas.microsoft.com/office/drawing/2014/main" id="{F99D9D5A-F55F-49E2-8D4D-52317E41DA4D}"/>
              </a:ext>
            </a:extLst>
          </p:cNvPr>
          <p:cNvSpPr/>
          <p:nvPr/>
        </p:nvSpPr>
        <p:spPr>
          <a:xfrm>
            <a:off x="2020539" y="4463159"/>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矩形 14">
            <a:extLst>
              <a:ext uri="{FF2B5EF4-FFF2-40B4-BE49-F238E27FC236}">
                <a16:creationId xmlns:a16="http://schemas.microsoft.com/office/drawing/2014/main" id="{698D234B-BD64-4698-B7E2-DD66ED39BA36}"/>
              </a:ext>
            </a:extLst>
          </p:cNvPr>
          <p:cNvSpPr/>
          <p:nvPr/>
        </p:nvSpPr>
        <p:spPr>
          <a:xfrm>
            <a:off x="1504877" y="4737819"/>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7" name="等腰三角形 16">
            <a:extLst>
              <a:ext uri="{FF2B5EF4-FFF2-40B4-BE49-F238E27FC236}">
                <a16:creationId xmlns:a16="http://schemas.microsoft.com/office/drawing/2014/main" id="{FC5CD393-3980-455A-9C29-35171947B9A1}"/>
              </a:ext>
            </a:extLst>
          </p:cNvPr>
          <p:cNvSpPr/>
          <p:nvPr/>
        </p:nvSpPr>
        <p:spPr>
          <a:xfrm>
            <a:off x="1813976" y="4697551"/>
            <a:ext cx="157433" cy="1622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1" name="流程图: 接点 20">
            <a:extLst>
              <a:ext uri="{FF2B5EF4-FFF2-40B4-BE49-F238E27FC236}">
                <a16:creationId xmlns:a16="http://schemas.microsoft.com/office/drawing/2014/main" id="{83467C32-0E73-4C06-B6C0-434F013522A8}"/>
              </a:ext>
            </a:extLst>
          </p:cNvPr>
          <p:cNvSpPr/>
          <p:nvPr/>
        </p:nvSpPr>
        <p:spPr>
          <a:xfrm>
            <a:off x="1892693" y="4076755"/>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23" name="直接箭头连接符 22">
            <a:extLst>
              <a:ext uri="{FF2B5EF4-FFF2-40B4-BE49-F238E27FC236}">
                <a16:creationId xmlns:a16="http://schemas.microsoft.com/office/drawing/2014/main" id="{388B8BFE-7876-40D9-8009-A843B29649DD}"/>
              </a:ext>
            </a:extLst>
          </p:cNvPr>
          <p:cNvCxnSpPr>
            <a:cxnSpLocks/>
          </p:cNvCxnSpPr>
          <p:nvPr/>
        </p:nvCxnSpPr>
        <p:spPr>
          <a:xfrm>
            <a:off x="1955543" y="4786153"/>
            <a:ext cx="1721528" cy="32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5D698FB-A457-4B81-8902-3A19086592C4}"/>
              </a:ext>
            </a:extLst>
          </p:cNvPr>
          <p:cNvSpPr txBox="1"/>
          <p:nvPr/>
        </p:nvSpPr>
        <p:spPr>
          <a:xfrm>
            <a:off x="3894478" y="4697551"/>
            <a:ext cx="2556405" cy="363360"/>
          </a:xfrm>
          <a:prstGeom prst="rect">
            <a:avLst/>
          </a:prstGeom>
          <a:noFill/>
        </p:spPr>
        <p:txBody>
          <a:bodyPr wrap="square" rtlCol="0">
            <a:spAutoFit/>
          </a:bodyPr>
          <a:lstStyle/>
          <a:p>
            <a:r>
              <a:rPr lang="zh-CN" altLang="en-US" sz="1771" b="1" dirty="0"/>
              <a:t>开始学会很方</a:t>
            </a:r>
          </a:p>
        </p:txBody>
      </p:sp>
    </p:spTree>
    <p:extLst>
      <p:ext uri="{BB962C8B-B14F-4D97-AF65-F5344CB8AC3E}">
        <p14:creationId xmlns:p14="http://schemas.microsoft.com/office/powerpoint/2010/main" val="358809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34E151C-AEA7-48AA-8653-13048B6260C4}"/>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81705A5D-1D6C-4BA2-ADB6-69E0D7E50AFE}"/>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E3AF5315-7226-4897-B772-1E2B1F384E67}"/>
              </a:ext>
            </a:extLst>
          </p:cNvPr>
          <p:cNvPicPr>
            <a:picLocks noChangeAspect="1"/>
          </p:cNvPicPr>
          <p:nvPr/>
        </p:nvPicPr>
        <p:blipFill>
          <a:blip r:embed="rId3"/>
          <a:stretch>
            <a:fillRect/>
          </a:stretch>
        </p:blipFill>
        <p:spPr>
          <a:xfrm>
            <a:off x="8406742" y="6352"/>
            <a:ext cx="705501" cy="708447"/>
          </a:xfrm>
          <a:prstGeom prst="rect">
            <a:avLst/>
          </a:prstGeom>
        </p:spPr>
      </p:pic>
      <p:sp>
        <p:nvSpPr>
          <p:cNvPr id="8" name="矩形 7">
            <a:extLst>
              <a:ext uri="{FF2B5EF4-FFF2-40B4-BE49-F238E27FC236}">
                <a16:creationId xmlns:a16="http://schemas.microsoft.com/office/drawing/2014/main" id="{6E50C4AE-9731-43A9-B2B4-E16CB84F08AF}"/>
              </a:ext>
            </a:extLst>
          </p:cNvPr>
          <p:cNvSpPr/>
          <p:nvPr/>
        </p:nvSpPr>
        <p:spPr>
          <a:xfrm>
            <a:off x="142033" y="1193696"/>
            <a:ext cx="3022008"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-k</a:t>
            </a:r>
            <a:r>
              <a:rPr lang="zh-CN" altLang="en-US" sz="3148" b="1" dirty="0">
                <a:latin typeface="Microsoft YaHei" panose="020B0503020204020204" pitchFamily="34" charset="-122"/>
                <a:ea typeface="Microsoft YaHei" panose="020B0503020204020204" pitchFamily="34" charset="-122"/>
              </a:rPr>
              <a:t>近邻</a:t>
            </a:r>
            <a:endParaRPr lang="zh-TW" altLang="en-US" sz="3148"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4A19A92C-D2FD-4F34-9ABF-A34775117074}"/>
              </a:ext>
            </a:extLst>
          </p:cNvPr>
          <p:cNvSpPr/>
          <p:nvPr/>
        </p:nvSpPr>
        <p:spPr>
          <a:xfrm>
            <a:off x="-88097" y="1868284"/>
            <a:ext cx="8656183" cy="575320"/>
          </a:xfrm>
          <a:prstGeom prst="rect">
            <a:avLst/>
          </a:prstGeom>
        </p:spPr>
        <p:txBody>
          <a:bodyPr wrap="square">
            <a:spAutoFit/>
          </a:bodyPr>
          <a:lstStyle/>
          <a:p>
            <a:pPr algn="ctr">
              <a:spcAft>
                <a:spcPts val="3788"/>
              </a:spcAft>
            </a:pPr>
            <a:r>
              <a:rPr lang="zh-CN" altLang="en-US" sz="3148" b="1" dirty="0">
                <a:latin typeface="Microsoft YaHei" panose="020B0503020204020204" pitchFamily="34" charset="-122"/>
                <a:ea typeface="Microsoft YaHei" panose="020B0503020204020204" pitchFamily="34" charset="-122"/>
              </a:rPr>
              <a:t>基本思想：</a:t>
            </a:r>
            <a:r>
              <a:rPr lang="zh-CN" altLang="en-US" sz="3148" b="1" dirty="0">
                <a:solidFill>
                  <a:srgbClr val="FF0000"/>
                </a:solidFill>
                <a:latin typeface="Microsoft YaHei" panose="020B0503020204020204" pitchFamily="34" charset="-122"/>
                <a:ea typeface="Microsoft YaHei" panose="020B0503020204020204" pitchFamily="34" charset="-122"/>
              </a:rPr>
              <a:t>跟着好人学好人，跟着坏人学坏人</a:t>
            </a:r>
            <a:endParaRPr lang="zh-TW" altLang="en-US" sz="3148" b="1" dirty="0">
              <a:solidFill>
                <a:srgbClr val="FF0000"/>
              </a:solidFill>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CA0DAA4A-214C-4DE3-9869-61FC57F5B1EB}"/>
              </a:ext>
            </a:extLst>
          </p:cNvPr>
          <p:cNvSpPr/>
          <p:nvPr/>
        </p:nvSpPr>
        <p:spPr>
          <a:xfrm>
            <a:off x="5618578" y="3661208"/>
            <a:ext cx="1741807" cy="1703525"/>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3" name="矩形 12">
            <a:extLst>
              <a:ext uri="{FF2B5EF4-FFF2-40B4-BE49-F238E27FC236}">
                <a16:creationId xmlns:a16="http://schemas.microsoft.com/office/drawing/2014/main" id="{A211B960-D7FF-4DDA-87D4-B1CC6D73FA17}"/>
              </a:ext>
            </a:extLst>
          </p:cNvPr>
          <p:cNvSpPr/>
          <p:nvPr/>
        </p:nvSpPr>
        <p:spPr>
          <a:xfrm>
            <a:off x="6006698" y="4048266"/>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4" name="矩形 13">
            <a:extLst>
              <a:ext uri="{FF2B5EF4-FFF2-40B4-BE49-F238E27FC236}">
                <a16:creationId xmlns:a16="http://schemas.microsoft.com/office/drawing/2014/main" id="{F99D9D5A-F55F-49E2-8D4D-52317E41DA4D}"/>
              </a:ext>
            </a:extLst>
          </p:cNvPr>
          <p:cNvSpPr/>
          <p:nvPr/>
        </p:nvSpPr>
        <p:spPr>
          <a:xfrm>
            <a:off x="6701123" y="4410890"/>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矩形 14">
            <a:extLst>
              <a:ext uri="{FF2B5EF4-FFF2-40B4-BE49-F238E27FC236}">
                <a16:creationId xmlns:a16="http://schemas.microsoft.com/office/drawing/2014/main" id="{698D234B-BD64-4698-B7E2-DD66ED39BA36}"/>
              </a:ext>
            </a:extLst>
          </p:cNvPr>
          <p:cNvSpPr/>
          <p:nvPr/>
        </p:nvSpPr>
        <p:spPr>
          <a:xfrm>
            <a:off x="6085415" y="4625368"/>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7" name="等腰三角形 16">
            <a:extLst>
              <a:ext uri="{FF2B5EF4-FFF2-40B4-BE49-F238E27FC236}">
                <a16:creationId xmlns:a16="http://schemas.microsoft.com/office/drawing/2014/main" id="{FC5CD393-3980-455A-9C29-35171947B9A1}"/>
              </a:ext>
            </a:extLst>
          </p:cNvPr>
          <p:cNvSpPr/>
          <p:nvPr/>
        </p:nvSpPr>
        <p:spPr>
          <a:xfrm>
            <a:off x="6394514" y="4585099"/>
            <a:ext cx="157433" cy="1622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1" name="流程图: 接点 20">
            <a:extLst>
              <a:ext uri="{FF2B5EF4-FFF2-40B4-BE49-F238E27FC236}">
                <a16:creationId xmlns:a16="http://schemas.microsoft.com/office/drawing/2014/main" id="{83467C32-0E73-4C06-B6C0-434F013522A8}"/>
              </a:ext>
            </a:extLst>
          </p:cNvPr>
          <p:cNvSpPr/>
          <p:nvPr/>
        </p:nvSpPr>
        <p:spPr>
          <a:xfrm>
            <a:off x="6473231" y="3964303"/>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23" name="直接箭头连接符 22">
            <a:extLst>
              <a:ext uri="{FF2B5EF4-FFF2-40B4-BE49-F238E27FC236}">
                <a16:creationId xmlns:a16="http://schemas.microsoft.com/office/drawing/2014/main" id="{388B8BFE-7876-40D9-8009-A843B29649DD}"/>
              </a:ext>
            </a:extLst>
          </p:cNvPr>
          <p:cNvCxnSpPr>
            <a:cxnSpLocks/>
            <a:stCxn id="17" idx="2"/>
          </p:cNvCxnSpPr>
          <p:nvPr/>
        </p:nvCxnSpPr>
        <p:spPr>
          <a:xfrm flipH="1">
            <a:off x="4561621" y="4747363"/>
            <a:ext cx="1832894" cy="161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7CB347B-4E75-4AAE-A0D3-2C4188B6D979}"/>
              </a:ext>
            </a:extLst>
          </p:cNvPr>
          <p:cNvSpPr txBox="1"/>
          <p:nvPr/>
        </p:nvSpPr>
        <p:spPr>
          <a:xfrm>
            <a:off x="2826523" y="6281774"/>
            <a:ext cx="2556405" cy="363360"/>
          </a:xfrm>
          <a:prstGeom prst="rect">
            <a:avLst/>
          </a:prstGeom>
          <a:noFill/>
        </p:spPr>
        <p:txBody>
          <a:bodyPr wrap="square" rtlCol="0">
            <a:spAutoFit/>
          </a:bodyPr>
          <a:lstStyle/>
          <a:p>
            <a:r>
              <a:rPr lang="zh-CN" altLang="en-US" sz="1771" b="1" dirty="0"/>
              <a:t>开始学会圆滑</a:t>
            </a:r>
          </a:p>
        </p:txBody>
      </p:sp>
      <p:sp>
        <p:nvSpPr>
          <p:cNvPr id="30" name="椭圆 29">
            <a:extLst>
              <a:ext uri="{FF2B5EF4-FFF2-40B4-BE49-F238E27FC236}">
                <a16:creationId xmlns:a16="http://schemas.microsoft.com/office/drawing/2014/main" id="{734D0F04-29F8-459D-A0F6-8B85C0A3F561}"/>
              </a:ext>
            </a:extLst>
          </p:cNvPr>
          <p:cNvSpPr/>
          <p:nvPr/>
        </p:nvSpPr>
        <p:spPr>
          <a:xfrm>
            <a:off x="310852" y="3773605"/>
            <a:ext cx="1741807" cy="17035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1" name="矩形 30">
            <a:extLst>
              <a:ext uri="{FF2B5EF4-FFF2-40B4-BE49-F238E27FC236}">
                <a16:creationId xmlns:a16="http://schemas.microsoft.com/office/drawing/2014/main" id="{9F0220F9-F8DD-4C29-90F2-E54232369894}"/>
              </a:ext>
            </a:extLst>
          </p:cNvPr>
          <p:cNvSpPr/>
          <p:nvPr/>
        </p:nvSpPr>
        <p:spPr>
          <a:xfrm>
            <a:off x="698972" y="4160663"/>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2" name="矩形 31">
            <a:extLst>
              <a:ext uri="{FF2B5EF4-FFF2-40B4-BE49-F238E27FC236}">
                <a16:creationId xmlns:a16="http://schemas.microsoft.com/office/drawing/2014/main" id="{2851CBAF-DF35-443E-BAAD-F3257A67C2B0}"/>
              </a:ext>
            </a:extLst>
          </p:cNvPr>
          <p:cNvSpPr/>
          <p:nvPr/>
        </p:nvSpPr>
        <p:spPr>
          <a:xfrm>
            <a:off x="1293350" y="4463103"/>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3" name="矩形 32">
            <a:extLst>
              <a:ext uri="{FF2B5EF4-FFF2-40B4-BE49-F238E27FC236}">
                <a16:creationId xmlns:a16="http://schemas.microsoft.com/office/drawing/2014/main" id="{ED950F2F-8D1F-4C1F-996B-B692AA6CF94C}"/>
              </a:ext>
            </a:extLst>
          </p:cNvPr>
          <p:cNvSpPr/>
          <p:nvPr/>
        </p:nvSpPr>
        <p:spPr>
          <a:xfrm>
            <a:off x="777688" y="4737764"/>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4" name="等腰三角形 33">
            <a:extLst>
              <a:ext uri="{FF2B5EF4-FFF2-40B4-BE49-F238E27FC236}">
                <a16:creationId xmlns:a16="http://schemas.microsoft.com/office/drawing/2014/main" id="{D4F60C6D-A1A0-43D7-9513-36A1DAC311B2}"/>
              </a:ext>
            </a:extLst>
          </p:cNvPr>
          <p:cNvSpPr/>
          <p:nvPr/>
        </p:nvSpPr>
        <p:spPr>
          <a:xfrm>
            <a:off x="1086788" y="4697496"/>
            <a:ext cx="157433" cy="1622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5" name="流程图: 接点 34">
            <a:extLst>
              <a:ext uri="{FF2B5EF4-FFF2-40B4-BE49-F238E27FC236}">
                <a16:creationId xmlns:a16="http://schemas.microsoft.com/office/drawing/2014/main" id="{75B8CBDC-3414-4028-A2D2-893E0F63071C}"/>
              </a:ext>
            </a:extLst>
          </p:cNvPr>
          <p:cNvSpPr/>
          <p:nvPr/>
        </p:nvSpPr>
        <p:spPr>
          <a:xfrm>
            <a:off x="1165504" y="4076700"/>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6" name="箭头: 右 35">
            <a:extLst>
              <a:ext uri="{FF2B5EF4-FFF2-40B4-BE49-F238E27FC236}">
                <a16:creationId xmlns:a16="http://schemas.microsoft.com/office/drawing/2014/main" id="{AE1F8E78-6CB9-48DC-AC9B-1A3CD34D5F3B}"/>
              </a:ext>
            </a:extLst>
          </p:cNvPr>
          <p:cNvSpPr/>
          <p:nvPr/>
        </p:nvSpPr>
        <p:spPr>
          <a:xfrm>
            <a:off x="2190833" y="4210529"/>
            <a:ext cx="1839819" cy="536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7" name="椭圆 36">
            <a:extLst>
              <a:ext uri="{FF2B5EF4-FFF2-40B4-BE49-F238E27FC236}">
                <a16:creationId xmlns:a16="http://schemas.microsoft.com/office/drawing/2014/main" id="{56677EDD-2D1F-4019-9B16-E6274B1E5D79}"/>
              </a:ext>
            </a:extLst>
          </p:cNvPr>
          <p:cNvSpPr/>
          <p:nvPr/>
        </p:nvSpPr>
        <p:spPr>
          <a:xfrm>
            <a:off x="4724748" y="2890164"/>
            <a:ext cx="3448522" cy="34296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8" name="流程图: 接点 37">
            <a:extLst>
              <a:ext uri="{FF2B5EF4-FFF2-40B4-BE49-F238E27FC236}">
                <a16:creationId xmlns:a16="http://schemas.microsoft.com/office/drawing/2014/main" id="{3AE0E8EB-9BD9-441A-BD3F-A59CDE699506}"/>
              </a:ext>
            </a:extLst>
          </p:cNvPr>
          <p:cNvSpPr/>
          <p:nvPr/>
        </p:nvSpPr>
        <p:spPr>
          <a:xfrm>
            <a:off x="6376014" y="5469121"/>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9" name="流程图: 接点 38">
            <a:extLst>
              <a:ext uri="{FF2B5EF4-FFF2-40B4-BE49-F238E27FC236}">
                <a16:creationId xmlns:a16="http://schemas.microsoft.com/office/drawing/2014/main" id="{D5CA9485-4E28-4B4D-A990-11CE09066B4D}"/>
              </a:ext>
            </a:extLst>
          </p:cNvPr>
          <p:cNvSpPr/>
          <p:nvPr/>
        </p:nvSpPr>
        <p:spPr>
          <a:xfrm>
            <a:off x="7049752" y="5348447"/>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0" name="流程图: 接点 39">
            <a:extLst>
              <a:ext uri="{FF2B5EF4-FFF2-40B4-BE49-F238E27FC236}">
                <a16:creationId xmlns:a16="http://schemas.microsoft.com/office/drawing/2014/main" id="{A1A0859D-8312-4239-9E56-CF005039C010}"/>
              </a:ext>
            </a:extLst>
          </p:cNvPr>
          <p:cNvSpPr/>
          <p:nvPr/>
        </p:nvSpPr>
        <p:spPr>
          <a:xfrm>
            <a:off x="5382928" y="4973608"/>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1" name="流程图: 接点 40">
            <a:extLst>
              <a:ext uri="{FF2B5EF4-FFF2-40B4-BE49-F238E27FC236}">
                <a16:creationId xmlns:a16="http://schemas.microsoft.com/office/drawing/2014/main" id="{2707BE2A-670C-4FDF-80EC-90AE13736F7A}"/>
              </a:ext>
            </a:extLst>
          </p:cNvPr>
          <p:cNvSpPr/>
          <p:nvPr/>
        </p:nvSpPr>
        <p:spPr>
          <a:xfrm>
            <a:off x="5292218" y="4153150"/>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2" name="流程图: 接点 41">
            <a:extLst>
              <a:ext uri="{FF2B5EF4-FFF2-40B4-BE49-F238E27FC236}">
                <a16:creationId xmlns:a16="http://schemas.microsoft.com/office/drawing/2014/main" id="{91307AD2-5376-4699-B4AD-C6843B8C90E6}"/>
              </a:ext>
            </a:extLst>
          </p:cNvPr>
          <p:cNvSpPr/>
          <p:nvPr/>
        </p:nvSpPr>
        <p:spPr>
          <a:xfrm>
            <a:off x="5888696" y="3507717"/>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3" name="流程图: 接点 42">
            <a:extLst>
              <a:ext uri="{FF2B5EF4-FFF2-40B4-BE49-F238E27FC236}">
                <a16:creationId xmlns:a16="http://schemas.microsoft.com/office/drawing/2014/main" id="{7613238A-090C-4604-A895-973502FE004F}"/>
              </a:ext>
            </a:extLst>
          </p:cNvPr>
          <p:cNvSpPr/>
          <p:nvPr/>
        </p:nvSpPr>
        <p:spPr>
          <a:xfrm>
            <a:off x="6837923" y="3447131"/>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4" name="流程图: 接点 43">
            <a:extLst>
              <a:ext uri="{FF2B5EF4-FFF2-40B4-BE49-F238E27FC236}">
                <a16:creationId xmlns:a16="http://schemas.microsoft.com/office/drawing/2014/main" id="{3E8B4F9B-3CBA-4F03-ABBA-FB8E8D175787}"/>
              </a:ext>
            </a:extLst>
          </p:cNvPr>
          <p:cNvSpPr/>
          <p:nvPr/>
        </p:nvSpPr>
        <p:spPr>
          <a:xfrm>
            <a:off x="7448464" y="4125641"/>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5" name="矩形 44">
            <a:extLst>
              <a:ext uri="{FF2B5EF4-FFF2-40B4-BE49-F238E27FC236}">
                <a16:creationId xmlns:a16="http://schemas.microsoft.com/office/drawing/2014/main" id="{9FF06813-8B16-4CC6-A8E5-2471FF44009C}"/>
              </a:ext>
            </a:extLst>
          </p:cNvPr>
          <p:cNvSpPr/>
          <p:nvPr/>
        </p:nvSpPr>
        <p:spPr>
          <a:xfrm>
            <a:off x="7454113" y="5003651"/>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Tree>
    <p:extLst>
      <p:ext uri="{BB962C8B-B14F-4D97-AF65-F5344CB8AC3E}">
        <p14:creationId xmlns:p14="http://schemas.microsoft.com/office/powerpoint/2010/main" val="462576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6ED78A69-B414-4258-B1BE-58145B7B25B9}"/>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424B7CF6-AA87-4ABD-BA15-37B013DF5E2C}"/>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A2E8AC1A-EBAD-4EFF-80EE-CD4ED39D866D}"/>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5FAAD5EC-ED43-4587-8CA3-A7ABC21564C9}"/>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CDFDDD3-4CAF-4EC3-85DC-C48CE56852EC}"/>
              </a:ext>
            </a:extLst>
          </p:cNvPr>
          <p:cNvSpPr/>
          <p:nvPr/>
        </p:nvSpPr>
        <p:spPr>
          <a:xfrm>
            <a:off x="278359" y="1128493"/>
            <a:ext cx="3022007"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-k</a:t>
            </a:r>
            <a:r>
              <a:rPr lang="zh-CN" altLang="en-US" sz="3148" b="1" dirty="0">
                <a:latin typeface="Microsoft YaHei" panose="020B0503020204020204" pitchFamily="34" charset="-122"/>
                <a:ea typeface="Microsoft YaHei" panose="020B0503020204020204" pitchFamily="34" charset="-122"/>
              </a:rPr>
              <a:t>近邻</a:t>
            </a:r>
            <a:endParaRPr lang="zh-TW" altLang="en-US" sz="3148" b="1" dirty="0">
              <a:latin typeface="Microsoft YaHei" panose="020B0503020204020204" pitchFamily="34" charset="-122"/>
              <a:ea typeface="Microsoft YaHei" panose="020B0503020204020204" pitchFamily="34" charset="-122"/>
            </a:endParaRPr>
          </a:p>
        </p:txBody>
      </p:sp>
      <p:sp>
        <p:nvSpPr>
          <p:cNvPr id="11" name="椭圆 10">
            <a:extLst>
              <a:ext uri="{FF2B5EF4-FFF2-40B4-BE49-F238E27FC236}">
                <a16:creationId xmlns:a16="http://schemas.microsoft.com/office/drawing/2014/main" id="{F05E6C6B-D1F9-464C-AF05-CAD10BBEBC1C}"/>
              </a:ext>
            </a:extLst>
          </p:cNvPr>
          <p:cNvSpPr/>
          <p:nvPr/>
        </p:nvSpPr>
        <p:spPr>
          <a:xfrm>
            <a:off x="1172190" y="3441979"/>
            <a:ext cx="1741807" cy="1703525"/>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2" name="矩形 11">
            <a:extLst>
              <a:ext uri="{FF2B5EF4-FFF2-40B4-BE49-F238E27FC236}">
                <a16:creationId xmlns:a16="http://schemas.microsoft.com/office/drawing/2014/main" id="{7473F16C-64D7-4768-9328-BF4B3AC65F12}"/>
              </a:ext>
            </a:extLst>
          </p:cNvPr>
          <p:cNvSpPr/>
          <p:nvPr/>
        </p:nvSpPr>
        <p:spPr>
          <a:xfrm>
            <a:off x="1560309" y="3829037"/>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3" name="矩形 12">
            <a:extLst>
              <a:ext uri="{FF2B5EF4-FFF2-40B4-BE49-F238E27FC236}">
                <a16:creationId xmlns:a16="http://schemas.microsoft.com/office/drawing/2014/main" id="{6B0B67A3-8B7E-44DC-B491-4974094BD6EF}"/>
              </a:ext>
            </a:extLst>
          </p:cNvPr>
          <p:cNvSpPr/>
          <p:nvPr/>
        </p:nvSpPr>
        <p:spPr>
          <a:xfrm>
            <a:off x="2254734" y="4191661"/>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4" name="矩形 13">
            <a:extLst>
              <a:ext uri="{FF2B5EF4-FFF2-40B4-BE49-F238E27FC236}">
                <a16:creationId xmlns:a16="http://schemas.microsoft.com/office/drawing/2014/main" id="{C4B8BA16-7085-42C6-8A9A-6584F58626EE}"/>
              </a:ext>
            </a:extLst>
          </p:cNvPr>
          <p:cNvSpPr/>
          <p:nvPr/>
        </p:nvSpPr>
        <p:spPr>
          <a:xfrm>
            <a:off x="1639026" y="4406139"/>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等腰三角形 14">
            <a:extLst>
              <a:ext uri="{FF2B5EF4-FFF2-40B4-BE49-F238E27FC236}">
                <a16:creationId xmlns:a16="http://schemas.microsoft.com/office/drawing/2014/main" id="{AF657BD5-B8D9-492C-BC38-DB0C817B6EF4}"/>
              </a:ext>
            </a:extLst>
          </p:cNvPr>
          <p:cNvSpPr/>
          <p:nvPr/>
        </p:nvSpPr>
        <p:spPr>
          <a:xfrm>
            <a:off x="1948126" y="4365870"/>
            <a:ext cx="157433" cy="1622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6" name="流程图: 接点 15">
            <a:extLst>
              <a:ext uri="{FF2B5EF4-FFF2-40B4-BE49-F238E27FC236}">
                <a16:creationId xmlns:a16="http://schemas.microsoft.com/office/drawing/2014/main" id="{08836B26-B58E-4139-BF17-87C455189B37}"/>
              </a:ext>
            </a:extLst>
          </p:cNvPr>
          <p:cNvSpPr/>
          <p:nvPr/>
        </p:nvSpPr>
        <p:spPr>
          <a:xfrm>
            <a:off x="2026842" y="3745074"/>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7" name="椭圆 16">
            <a:extLst>
              <a:ext uri="{FF2B5EF4-FFF2-40B4-BE49-F238E27FC236}">
                <a16:creationId xmlns:a16="http://schemas.microsoft.com/office/drawing/2014/main" id="{7F58595F-E470-4508-B6EF-A5C014FBD157}"/>
              </a:ext>
            </a:extLst>
          </p:cNvPr>
          <p:cNvSpPr/>
          <p:nvPr/>
        </p:nvSpPr>
        <p:spPr>
          <a:xfrm>
            <a:off x="278359" y="2670935"/>
            <a:ext cx="3448522" cy="34296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8" name="流程图: 接点 17">
            <a:extLst>
              <a:ext uri="{FF2B5EF4-FFF2-40B4-BE49-F238E27FC236}">
                <a16:creationId xmlns:a16="http://schemas.microsoft.com/office/drawing/2014/main" id="{B51B965E-FF3E-4FE7-B8CC-03641E92800A}"/>
              </a:ext>
            </a:extLst>
          </p:cNvPr>
          <p:cNvSpPr/>
          <p:nvPr/>
        </p:nvSpPr>
        <p:spPr>
          <a:xfrm>
            <a:off x="1914794" y="4828370"/>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9" name="流程图: 接点 18">
            <a:extLst>
              <a:ext uri="{FF2B5EF4-FFF2-40B4-BE49-F238E27FC236}">
                <a16:creationId xmlns:a16="http://schemas.microsoft.com/office/drawing/2014/main" id="{C861D908-3C0D-4E94-9BC9-972E04F3E43F}"/>
              </a:ext>
            </a:extLst>
          </p:cNvPr>
          <p:cNvSpPr/>
          <p:nvPr/>
        </p:nvSpPr>
        <p:spPr>
          <a:xfrm>
            <a:off x="2603363" y="5129218"/>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0" name="流程图: 接点 19">
            <a:extLst>
              <a:ext uri="{FF2B5EF4-FFF2-40B4-BE49-F238E27FC236}">
                <a16:creationId xmlns:a16="http://schemas.microsoft.com/office/drawing/2014/main" id="{4BE105B7-2A84-4DE3-8D0C-3F68581505CE}"/>
              </a:ext>
            </a:extLst>
          </p:cNvPr>
          <p:cNvSpPr/>
          <p:nvPr/>
        </p:nvSpPr>
        <p:spPr>
          <a:xfrm>
            <a:off x="936539" y="4754379"/>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1" name="流程图: 接点 20">
            <a:extLst>
              <a:ext uri="{FF2B5EF4-FFF2-40B4-BE49-F238E27FC236}">
                <a16:creationId xmlns:a16="http://schemas.microsoft.com/office/drawing/2014/main" id="{CE0BFEFE-F105-4F18-B555-BC4199C17931}"/>
              </a:ext>
            </a:extLst>
          </p:cNvPr>
          <p:cNvSpPr/>
          <p:nvPr/>
        </p:nvSpPr>
        <p:spPr>
          <a:xfrm>
            <a:off x="845829" y="3933921"/>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2" name="流程图: 接点 21">
            <a:extLst>
              <a:ext uri="{FF2B5EF4-FFF2-40B4-BE49-F238E27FC236}">
                <a16:creationId xmlns:a16="http://schemas.microsoft.com/office/drawing/2014/main" id="{89F10FA6-00E2-4591-8C4A-DE6F7F83D796}"/>
              </a:ext>
            </a:extLst>
          </p:cNvPr>
          <p:cNvSpPr/>
          <p:nvPr/>
        </p:nvSpPr>
        <p:spPr>
          <a:xfrm>
            <a:off x="1442307" y="3288488"/>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3" name="流程图: 接点 22">
            <a:extLst>
              <a:ext uri="{FF2B5EF4-FFF2-40B4-BE49-F238E27FC236}">
                <a16:creationId xmlns:a16="http://schemas.microsoft.com/office/drawing/2014/main" id="{F8F1CDAB-F474-40F5-B129-D023573A52C8}"/>
              </a:ext>
            </a:extLst>
          </p:cNvPr>
          <p:cNvSpPr/>
          <p:nvPr/>
        </p:nvSpPr>
        <p:spPr>
          <a:xfrm>
            <a:off x="2391534" y="3227902"/>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4" name="流程图: 接点 23">
            <a:extLst>
              <a:ext uri="{FF2B5EF4-FFF2-40B4-BE49-F238E27FC236}">
                <a16:creationId xmlns:a16="http://schemas.microsoft.com/office/drawing/2014/main" id="{0DC7304D-77EC-4117-8CAC-3A28778ABA23}"/>
              </a:ext>
            </a:extLst>
          </p:cNvPr>
          <p:cNvSpPr/>
          <p:nvPr/>
        </p:nvSpPr>
        <p:spPr>
          <a:xfrm>
            <a:off x="2379336" y="4415314"/>
            <a:ext cx="193059" cy="16977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5" name="矩形 24">
            <a:extLst>
              <a:ext uri="{FF2B5EF4-FFF2-40B4-BE49-F238E27FC236}">
                <a16:creationId xmlns:a16="http://schemas.microsoft.com/office/drawing/2014/main" id="{8FE3C085-3989-4337-B280-D4F9135BB33A}"/>
              </a:ext>
            </a:extLst>
          </p:cNvPr>
          <p:cNvSpPr/>
          <p:nvPr/>
        </p:nvSpPr>
        <p:spPr>
          <a:xfrm>
            <a:off x="3007724" y="4784422"/>
            <a:ext cx="157433" cy="162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 name="文本框 2">
            <a:extLst>
              <a:ext uri="{FF2B5EF4-FFF2-40B4-BE49-F238E27FC236}">
                <a16:creationId xmlns:a16="http://schemas.microsoft.com/office/drawing/2014/main" id="{C7234F4E-97EC-478A-85FD-FA527001EC52}"/>
              </a:ext>
            </a:extLst>
          </p:cNvPr>
          <p:cNvSpPr txBox="1"/>
          <p:nvPr/>
        </p:nvSpPr>
        <p:spPr>
          <a:xfrm>
            <a:off x="4890830" y="2654854"/>
            <a:ext cx="3809007" cy="1059800"/>
          </a:xfrm>
          <a:prstGeom prst="rect">
            <a:avLst/>
          </a:prstGeom>
          <a:noFill/>
        </p:spPr>
        <p:txBody>
          <a:bodyPr wrap="square" rtlCol="0">
            <a:spAutoFit/>
          </a:bodyPr>
          <a:lstStyle/>
          <a:p>
            <a:r>
              <a:rPr lang="zh-CN" altLang="en-US" sz="3148" dirty="0"/>
              <a:t>传统基于距离去标定是否存在不适用？</a:t>
            </a:r>
          </a:p>
        </p:txBody>
      </p:sp>
    </p:spTree>
    <p:extLst>
      <p:ext uri="{BB962C8B-B14F-4D97-AF65-F5344CB8AC3E}">
        <p14:creationId xmlns:p14="http://schemas.microsoft.com/office/powerpoint/2010/main" val="4167900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6ED78A69-B414-4258-B1BE-58145B7B25B9}"/>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424B7CF6-AA87-4ABD-BA15-37B013DF5E2C}"/>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A2E8AC1A-EBAD-4EFF-80EE-CD4ED39D866D}"/>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5FAAD5EC-ED43-4587-8CA3-A7ABC21564C9}"/>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CDFDDD3-4CAF-4EC3-85DC-C48CE56852EC}"/>
              </a:ext>
            </a:extLst>
          </p:cNvPr>
          <p:cNvSpPr/>
          <p:nvPr/>
        </p:nvSpPr>
        <p:spPr>
          <a:xfrm>
            <a:off x="27833" y="1082223"/>
            <a:ext cx="3022007"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-k</a:t>
            </a:r>
            <a:r>
              <a:rPr lang="zh-CN" altLang="en-US" sz="3148" b="1" dirty="0">
                <a:latin typeface="Microsoft YaHei" panose="020B0503020204020204" pitchFamily="34" charset="-122"/>
                <a:ea typeface="Microsoft YaHei" panose="020B0503020204020204" pitchFamily="34" charset="-122"/>
              </a:rPr>
              <a:t>近邻</a:t>
            </a:r>
            <a:endParaRPr lang="zh-TW" altLang="en-US" sz="3148" b="1" dirty="0">
              <a:latin typeface="Microsoft YaHei" panose="020B0503020204020204" pitchFamily="34" charset="-122"/>
              <a:ea typeface="Microsoft YaHei" panose="020B0503020204020204" pitchFamily="34" charset="-122"/>
            </a:endParaRPr>
          </a:p>
        </p:txBody>
      </p:sp>
      <p:sp>
        <p:nvSpPr>
          <p:cNvPr id="11" name="椭圆 10">
            <a:extLst>
              <a:ext uri="{FF2B5EF4-FFF2-40B4-BE49-F238E27FC236}">
                <a16:creationId xmlns:a16="http://schemas.microsoft.com/office/drawing/2014/main" id="{F05E6C6B-D1F9-464C-AF05-CAD10BBEBC1C}"/>
              </a:ext>
            </a:extLst>
          </p:cNvPr>
          <p:cNvSpPr/>
          <p:nvPr/>
        </p:nvSpPr>
        <p:spPr>
          <a:xfrm>
            <a:off x="1172190" y="3441979"/>
            <a:ext cx="1654312" cy="1629287"/>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2" name="矩形 11">
            <a:extLst>
              <a:ext uri="{FF2B5EF4-FFF2-40B4-BE49-F238E27FC236}">
                <a16:creationId xmlns:a16="http://schemas.microsoft.com/office/drawing/2014/main" id="{7473F16C-64D7-4768-9328-BF4B3AC65F12}"/>
              </a:ext>
            </a:extLst>
          </p:cNvPr>
          <p:cNvSpPr/>
          <p:nvPr/>
        </p:nvSpPr>
        <p:spPr>
          <a:xfrm>
            <a:off x="1560309" y="3829038"/>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3" name="矩形 12">
            <a:extLst>
              <a:ext uri="{FF2B5EF4-FFF2-40B4-BE49-F238E27FC236}">
                <a16:creationId xmlns:a16="http://schemas.microsoft.com/office/drawing/2014/main" id="{6B0B67A3-8B7E-44DC-B491-4974094BD6EF}"/>
              </a:ext>
            </a:extLst>
          </p:cNvPr>
          <p:cNvSpPr/>
          <p:nvPr/>
        </p:nvSpPr>
        <p:spPr>
          <a:xfrm>
            <a:off x="2254734" y="4191661"/>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4" name="矩形 13">
            <a:extLst>
              <a:ext uri="{FF2B5EF4-FFF2-40B4-BE49-F238E27FC236}">
                <a16:creationId xmlns:a16="http://schemas.microsoft.com/office/drawing/2014/main" id="{C4B8BA16-7085-42C6-8A9A-6584F58626EE}"/>
              </a:ext>
            </a:extLst>
          </p:cNvPr>
          <p:cNvSpPr/>
          <p:nvPr/>
        </p:nvSpPr>
        <p:spPr>
          <a:xfrm>
            <a:off x="1639026" y="4406139"/>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5" name="等腰三角形 14">
            <a:extLst>
              <a:ext uri="{FF2B5EF4-FFF2-40B4-BE49-F238E27FC236}">
                <a16:creationId xmlns:a16="http://schemas.microsoft.com/office/drawing/2014/main" id="{AF657BD5-B8D9-492C-BC38-DB0C817B6EF4}"/>
              </a:ext>
            </a:extLst>
          </p:cNvPr>
          <p:cNvSpPr/>
          <p:nvPr/>
        </p:nvSpPr>
        <p:spPr>
          <a:xfrm>
            <a:off x="1948126" y="4365871"/>
            <a:ext cx="149525" cy="1551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6" name="流程图: 接点 15">
            <a:extLst>
              <a:ext uri="{FF2B5EF4-FFF2-40B4-BE49-F238E27FC236}">
                <a16:creationId xmlns:a16="http://schemas.microsoft.com/office/drawing/2014/main" id="{08836B26-B58E-4139-BF17-87C455189B37}"/>
              </a:ext>
            </a:extLst>
          </p:cNvPr>
          <p:cNvSpPr/>
          <p:nvPr/>
        </p:nvSpPr>
        <p:spPr>
          <a:xfrm>
            <a:off x="2026843" y="3745074"/>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7" name="椭圆 16">
            <a:extLst>
              <a:ext uri="{FF2B5EF4-FFF2-40B4-BE49-F238E27FC236}">
                <a16:creationId xmlns:a16="http://schemas.microsoft.com/office/drawing/2014/main" id="{7F58595F-E470-4508-B6EF-A5C014FBD157}"/>
              </a:ext>
            </a:extLst>
          </p:cNvPr>
          <p:cNvSpPr/>
          <p:nvPr/>
        </p:nvSpPr>
        <p:spPr>
          <a:xfrm>
            <a:off x="278359" y="2670935"/>
            <a:ext cx="3275295" cy="328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8" name="流程图: 接点 17">
            <a:extLst>
              <a:ext uri="{FF2B5EF4-FFF2-40B4-BE49-F238E27FC236}">
                <a16:creationId xmlns:a16="http://schemas.microsoft.com/office/drawing/2014/main" id="{B51B965E-FF3E-4FE7-B8CC-03641E92800A}"/>
              </a:ext>
            </a:extLst>
          </p:cNvPr>
          <p:cNvSpPr/>
          <p:nvPr/>
        </p:nvSpPr>
        <p:spPr>
          <a:xfrm>
            <a:off x="1914794" y="4828370"/>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19" name="流程图: 接点 18">
            <a:extLst>
              <a:ext uri="{FF2B5EF4-FFF2-40B4-BE49-F238E27FC236}">
                <a16:creationId xmlns:a16="http://schemas.microsoft.com/office/drawing/2014/main" id="{C861D908-3C0D-4E94-9BC9-972E04F3E43F}"/>
              </a:ext>
            </a:extLst>
          </p:cNvPr>
          <p:cNvSpPr/>
          <p:nvPr/>
        </p:nvSpPr>
        <p:spPr>
          <a:xfrm>
            <a:off x="2603364" y="5129219"/>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0" name="流程图: 接点 19">
            <a:extLst>
              <a:ext uri="{FF2B5EF4-FFF2-40B4-BE49-F238E27FC236}">
                <a16:creationId xmlns:a16="http://schemas.microsoft.com/office/drawing/2014/main" id="{4BE105B7-2A84-4DE3-8D0C-3F68581505CE}"/>
              </a:ext>
            </a:extLst>
          </p:cNvPr>
          <p:cNvSpPr/>
          <p:nvPr/>
        </p:nvSpPr>
        <p:spPr>
          <a:xfrm>
            <a:off x="936540" y="4754379"/>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1" name="流程图: 接点 20">
            <a:extLst>
              <a:ext uri="{FF2B5EF4-FFF2-40B4-BE49-F238E27FC236}">
                <a16:creationId xmlns:a16="http://schemas.microsoft.com/office/drawing/2014/main" id="{CE0BFEFE-F105-4F18-B555-BC4199C17931}"/>
              </a:ext>
            </a:extLst>
          </p:cNvPr>
          <p:cNvSpPr/>
          <p:nvPr/>
        </p:nvSpPr>
        <p:spPr>
          <a:xfrm>
            <a:off x="845830" y="3933922"/>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2" name="流程图: 接点 21">
            <a:extLst>
              <a:ext uri="{FF2B5EF4-FFF2-40B4-BE49-F238E27FC236}">
                <a16:creationId xmlns:a16="http://schemas.microsoft.com/office/drawing/2014/main" id="{89F10FA6-00E2-4591-8C4A-DE6F7F83D796}"/>
              </a:ext>
            </a:extLst>
          </p:cNvPr>
          <p:cNvSpPr/>
          <p:nvPr/>
        </p:nvSpPr>
        <p:spPr>
          <a:xfrm>
            <a:off x="1442308" y="3288488"/>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3" name="流程图: 接点 22">
            <a:extLst>
              <a:ext uri="{FF2B5EF4-FFF2-40B4-BE49-F238E27FC236}">
                <a16:creationId xmlns:a16="http://schemas.microsoft.com/office/drawing/2014/main" id="{F8F1CDAB-F474-40F5-B129-D023573A52C8}"/>
              </a:ext>
            </a:extLst>
          </p:cNvPr>
          <p:cNvSpPr/>
          <p:nvPr/>
        </p:nvSpPr>
        <p:spPr>
          <a:xfrm>
            <a:off x="2391535" y="3227902"/>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4" name="流程图: 接点 23">
            <a:extLst>
              <a:ext uri="{FF2B5EF4-FFF2-40B4-BE49-F238E27FC236}">
                <a16:creationId xmlns:a16="http://schemas.microsoft.com/office/drawing/2014/main" id="{0DC7304D-77EC-4117-8CAC-3A28778ABA23}"/>
              </a:ext>
            </a:extLst>
          </p:cNvPr>
          <p:cNvSpPr/>
          <p:nvPr/>
        </p:nvSpPr>
        <p:spPr>
          <a:xfrm>
            <a:off x="2379337" y="4415314"/>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5" name="矩形 24">
            <a:extLst>
              <a:ext uri="{FF2B5EF4-FFF2-40B4-BE49-F238E27FC236}">
                <a16:creationId xmlns:a16="http://schemas.microsoft.com/office/drawing/2014/main" id="{8FE3C085-3989-4337-B280-D4F9135BB33A}"/>
              </a:ext>
            </a:extLst>
          </p:cNvPr>
          <p:cNvSpPr/>
          <p:nvPr/>
        </p:nvSpPr>
        <p:spPr>
          <a:xfrm>
            <a:off x="3007724" y="4784423"/>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 name="文本框 1">
            <a:extLst>
              <a:ext uri="{FF2B5EF4-FFF2-40B4-BE49-F238E27FC236}">
                <a16:creationId xmlns:a16="http://schemas.microsoft.com/office/drawing/2014/main" id="{E86BF765-E036-40BF-B76E-E778F58A8BC4}"/>
              </a:ext>
            </a:extLst>
          </p:cNvPr>
          <p:cNvSpPr txBox="1"/>
          <p:nvPr/>
        </p:nvSpPr>
        <p:spPr>
          <a:xfrm>
            <a:off x="43569" y="1652191"/>
            <a:ext cx="9068673" cy="938680"/>
          </a:xfrm>
          <a:prstGeom prst="rect">
            <a:avLst/>
          </a:prstGeom>
          <a:noFill/>
        </p:spPr>
        <p:txBody>
          <a:bodyPr wrap="square" rtlCol="0">
            <a:spAutoFit/>
          </a:bodyPr>
          <a:lstStyle/>
          <a:p>
            <a:r>
              <a:rPr lang="zh-CN" altLang="en-US" sz="2755" dirty="0"/>
              <a:t>那么我找到离我最近的</a:t>
            </a:r>
            <a:r>
              <a:rPr lang="en-US" altLang="zh-CN" sz="2755" dirty="0"/>
              <a:t>k</a:t>
            </a:r>
            <a:r>
              <a:rPr lang="zh-CN" altLang="en-US" sz="2755" dirty="0"/>
              <a:t>个邻居来判断是否更棒？</a:t>
            </a:r>
            <a:r>
              <a:rPr lang="en-US" altLang="zh-CN" sz="2755" dirty="0"/>
              <a:t>K nearest neighbors</a:t>
            </a:r>
          </a:p>
        </p:txBody>
      </p:sp>
      <p:sp>
        <p:nvSpPr>
          <p:cNvPr id="27" name="文本框 26">
            <a:extLst>
              <a:ext uri="{FF2B5EF4-FFF2-40B4-BE49-F238E27FC236}">
                <a16:creationId xmlns:a16="http://schemas.microsoft.com/office/drawing/2014/main" id="{FBA06F27-848B-4265-A3A1-601C6B426141}"/>
              </a:ext>
            </a:extLst>
          </p:cNvPr>
          <p:cNvSpPr txBox="1"/>
          <p:nvPr/>
        </p:nvSpPr>
        <p:spPr>
          <a:xfrm>
            <a:off x="5647091" y="6313044"/>
            <a:ext cx="3218551" cy="363360"/>
          </a:xfrm>
          <a:prstGeom prst="rect">
            <a:avLst/>
          </a:prstGeom>
          <a:noFill/>
        </p:spPr>
        <p:txBody>
          <a:bodyPr wrap="square" rtlCol="0">
            <a:spAutoFit/>
          </a:bodyPr>
          <a:lstStyle/>
          <a:p>
            <a:r>
              <a:rPr lang="en-US" sz="1771" dirty="0" err="1"/>
              <a:t>找到橙色框框的好朋友</a:t>
            </a:r>
            <a:endParaRPr lang="en-US" sz="1771" dirty="0"/>
          </a:p>
        </p:txBody>
      </p:sp>
      <p:sp>
        <p:nvSpPr>
          <p:cNvPr id="3" name="箭头: 右 2">
            <a:extLst>
              <a:ext uri="{FF2B5EF4-FFF2-40B4-BE49-F238E27FC236}">
                <a16:creationId xmlns:a16="http://schemas.microsoft.com/office/drawing/2014/main" id="{40AE5DB6-452A-49E7-AE21-2F86BF54D26A}"/>
              </a:ext>
            </a:extLst>
          </p:cNvPr>
          <p:cNvSpPr/>
          <p:nvPr/>
        </p:nvSpPr>
        <p:spPr>
          <a:xfrm>
            <a:off x="4069078" y="3680112"/>
            <a:ext cx="658181" cy="925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29" name="矩形 28">
            <a:extLst>
              <a:ext uri="{FF2B5EF4-FFF2-40B4-BE49-F238E27FC236}">
                <a16:creationId xmlns:a16="http://schemas.microsoft.com/office/drawing/2014/main" id="{BAF72BF1-850D-49F6-B187-F3563979A2C5}"/>
              </a:ext>
            </a:extLst>
          </p:cNvPr>
          <p:cNvSpPr/>
          <p:nvPr/>
        </p:nvSpPr>
        <p:spPr>
          <a:xfrm>
            <a:off x="6591134" y="3764075"/>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0" name="矩形 29">
            <a:extLst>
              <a:ext uri="{FF2B5EF4-FFF2-40B4-BE49-F238E27FC236}">
                <a16:creationId xmlns:a16="http://schemas.microsoft.com/office/drawing/2014/main" id="{F0B0BDE4-0645-4D7F-9D60-CF135245D944}"/>
              </a:ext>
            </a:extLst>
          </p:cNvPr>
          <p:cNvSpPr/>
          <p:nvPr/>
        </p:nvSpPr>
        <p:spPr>
          <a:xfrm>
            <a:off x="7285559" y="4126698"/>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1" name="矩形 30">
            <a:extLst>
              <a:ext uri="{FF2B5EF4-FFF2-40B4-BE49-F238E27FC236}">
                <a16:creationId xmlns:a16="http://schemas.microsoft.com/office/drawing/2014/main" id="{D07B2B53-2402-4FF1-B3D4-EFE0A37F78E0}"/>
              </a:ext>
            </a:extLst>
          </p:cNvPr>
          <p:cNvSpPr/>
          <p:nvPr/>
        </p:nvSpPr>
        <p:spPr>
          <a:xfrm>
            <a:off x="6669850" y="4341176"/>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2" name="等腰三角形 31">
            <a:extLst>
              <a:ext uri="{FF2B5EF4-FFF2-40B4-BE49-F238E27FC236}">
                <a16:creationId xmlns:a16="http://schemas.microsoft.com/office/drawing/2014/main" id="{72CE96E1-1A4B-4CB1-8163-AB384A31B0EC}"/>
              </a:ext>
            </a:extLst>
          </p:cNvPr>
          <p:cNvSpPr/>
          <p:nvPr/>
        </p:nvSpPr>
        <p:spPr>
          <a:xfrm>
            <a:off x="6978950" y="4300908"/>
            <a:ext cx="149525" cy="1551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3" name="流程图: 接点 32">
            <a:extLst>
              <a:ext uri="{FF2B5EF4-FFF2-40B4-BE49-F238E27FC236}">
                <a16:creationId xmlns:a16="http://schemas.microsoft.com/office/drawing/2014/main" id="{195BBBE1-1C39-4DE6-BC5E-1B78696A5C76}"/>
              </a:ext>
            </a:extLst>
          </p:cNvPr>
          <p:cNvSpPr/>
          <p:nvPr/>
        </p:nvSpPr>
        <p:spPr>
          <a:xfrm>
            <a:off x="7057667" y="3680112"/>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4" name="椭圆 33">
            <a:extLst>
              <a:ext uri="{FF2B5EF4-FFF2-40B4-BE49-F238E27FC236}">
                <a16:creationId xmlns:a16="http://schemas.microsoft.com/office/drawing/2014/main" id="{26EE2B43-A69B-4080-A006-0998965D98A8}"/>
              </a:ext>
            </a:extLst>
          </p:cNvPr>
          <p:cNvSpPr/>
          <p:nvPr/>
        </p:nvSpPr>
        <p:spPr>
          <a:xfrm>
            <a:off x="5309184" y="2605973"/>
            <a:ext cx="3275295" cy="328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5" name="流程图: 接点 34">
            <a:extLst>
              <a:ext uri="{FF2B5EF4-FFF2-40B4-BE49-F238E27FC236}">
                <a16:creationId xmlns:a16="http://schemas.microsoft.com/office/drawing/2014/main" id="{00068279-F570-4F2A-8E7F-3BCA426AE405}"/>
              </a:ext>
            </a:extLst>
          </p:cNvPr>
          <p:cNvSpPr/>
          <p:nvPr/>
        </p:nvSpPr>
        <p:spPr>
          <a:xfrm>
            <a:off x="6945619" y="4763408"/>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6" name="流程图: 接点 35">
            <a:extLst>
              <a:ext uri="{FF2B5EF4-FFF2-40B4-BE49-F238E27FC236}">
                <a16:creationId xmlns:a16="http://schemas.microsoft.com/office/drawing/2014/main" id="{E32C9D09-590D-4E76-9C4F-D9DD2452FD25}"/>
              </a:ext>
            </a:extLst>
          </p:cNvPr>
          <p:cNvSpPr/>
          <p:nvPr/>
        </p:nvSpPr>
        <p:spPr>
          <a:xfrm>
            <a:off x="7634188" y="5064256"/>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7" name="流程图: 接点 36">
            <a:extLst>
              <a:ext uri="{FF2B5EF4-FFF2-40B4-BE49-F238E27FC236}">
                <a16:creationId xmlns:a16="http://schemas.microsoft.com/office/drawing/2014/main" id="{2F862175-3C48-479D-B429-F2697E2EC91E}"/>
              </a:ext>
            </a:extLst>
          </p:cNvPr>
          <p:cNvSpPr/>
          <p:nvPr/>
        </p:nvSpPr>
        <p:spPr>
          <a:xfrm>
            <a:off x="5967365" y="4689417"/>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8" name="流程图: 接点 37">
            <a:extLst>
              <a:ext uri="{FF2B5EF4-FFF2-40B4-BE49-F238E27FC236}">
                <a16:creationId xmlns:a16="http://schemas.microsoft.com/office/drawing/2014/main" id="{46FDAA9E-1D56-4C78-9A2B-2488EF4A4DFB}"/>
              </a:ext>
            </a:extLst>
          </p:cNvPr>
          <p:cNvSpPr/>
          <p:nvPr/>
        </p:nvSpPr>
        <p:spPr>
          <a:xfrm>
            <a:off x="5876654" y="3868959"/>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39" name="流程图: 接点 38">
            <a:extLst>
              <a:ext uri="{FF2B5EF4-FFF2-40B4-BE49-F238E27FC236}">
                <a16:creationId xmlns:a16="http://schemas.microsoft.com/office/drawing/2014/main" id="{EC7DAC99-8D84-4CE0-95EC-AD7E8A1994A7}"/>
              </a:ext>
            </a:extLst>
          </p:cNvPr>
          <p:cNvSpPr/>
          <p:nvPr/>
        </p:nvSpPr>
        <p:spPr>
          <a:xfrm>
            <a:off x="6473132" y="3223526"/>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0" name="流程图: 接点 39">
            <a:extLst>
              <a:ext uri="{FF2B5EF4-FFF2-40B4-BE49-F238E27FC236}">
                <a16:creationId xmlns:a16="http://schemas.microsoft.com/office/drawing/2014/main" id="{84C13FDC-8A50-42F2-920A-78390D23BA54}"/>
              </a:ext>
            </a:extLst>
          </p:cNvPr>
          <p:cNvSpPr/>
          <p:nvPr/>
        </p:nvSpPr>
        <p:spPr>
          <a:xfrm>
            <a:off x="7422360" y="3162940"/>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1" name="流程图: 接点 40">
            <a:extLst>
              <a:ext uri="{FF2B5EF4-FFF2-40B4-BE49-F238E27FC236}">
                <a16:creationId xmlns:a16="http://schemas.microsoft.com/office/drawing/2014/main" id="{87CD5864-C590-43F4-B5D8-63FD682A1FC5}"/>
              </a:ext>
            </a:extLst>
          </p:cNvPr>
          <p:cNvSpPr/>
          <p:nvPr/>
        </p:nvSpPr>
        <p:spPr>
          <a:xfrm>
            <a:off x="7410161" y="4350352"/>
            <a:ext cx="183361" cy="162377"/>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42" name="矩形 41">
            <a:extLst>
              <a:ext uri="{FF2B5EF4-FFF2-40B4-BE49-F238E27FC236}">
                <a16:creationId xmlns:a16="http://schemas.microsoft.com/office/drawing/2014/main" id="{C5B150B0-E3A6-4857-9190-90A6360D6823}"/>
              </a:ext>
            </a:extLst>
          </p:cNvPr>
          <p:cNvSpPr/>
          <p:nvPr/>
        </p:nvSpPr>
        <p:spPr>
          <a:xfrm>
            <a:off x="8038548" y="4719460"/>
            <a:ext cx="149525" cy="15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10" name="直接连接符 9">
            <a:extLst>
              <a:ext uri="{FF2B5EF4-FFF2-40B4-BE49-F238E27FC236}">
                <a16:creationId xmlns:a16="http://schemas.microsoft.com/office/drawing/2014/main" id="{DD07A7B5-04CC-4285-8524-73C2F554C9C8}"/>
              </a:ext>
            </a:extLst>
          </p:cNvPr>
          <p:cNvCxnSpPr>
            <a:stCxn id="29" idx="2"/>
            <a:endCxn id="32" idx="0"/>
          </p:cNvCxnSpPr>
          <p:nvPr/>
        </p:nvCxnSpPr>
        <p:spPr>
          <a:xfrm>
            <a:off x="6665897" y="3919266"/>
            <a:ext cx="387816" cy="3816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8260EB0-5043-4C55-ABD6-32914AE0A976}"/>
              </a:ext>
            </a:extLst>
          </p:cNvPr>
          <p:cNvCxnSpPr>
            <a:cxnSpLocks/>
            <a:stCxn id="30" idx="2"/>
            <a:endCxn id="32" idx="4"/>
          </p:cNvCxnSpPr>
          <p:nvPr/>
        </p:nvCxnSpPr>
        <p:spPr>
          <a:xfrm flipH="1">
            <a:off x="7128475" y="4281890"/>
            <a:ext cx="231847" cy="1742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6C012CC-B4A3-48CB-B146-08172AB89DE2}"/>
              </a:ext>
            </a:extLst>
          </p:cNvPr>
          <p:cNvCxnSpPr>
            <a:cxnSpLocks/>
            <a:stCxn id="32" idx="3"/>
          </p:cNvCxnSpPr>
          <p:nvPr/>
        </p:nvCxnSpPr>
        <p:spPr>
          <a:xfrm flipH="1">
            <a:off x="7019833" y="4456100"/>
            <a:ext cx="33879" cy="3409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1A1ACA0-CA32-4B02-80BD-E5A1FDA9C0B5}"/>
              </a:ext>
            </a:extLst>
          </p:cNvPr>
          <p:cNvCxnSpPr>
            <a:cxnSpLocks/>
            <a:endCxn id="32" idx="2"/>
          </p:cNvCxnSpPr>
          <p:nvPr/>
        </p:nvCxnSpPr>
        <p:spPr>
          <a:xfrm>
            <a:off x="6817667" y="4448778"/>
            <a:ext cx="161284" cy="73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2BEEA00-8B86-4601-8CA3-678F39C6B888}"/>
              </a:ext>
            </a:extLst>
          </p:cNvPr>
          <p:cNvCxnSpPr>
            <a:cxnSpLocks/>
            <a:endCxn id="41" idx="2"/>
          </p:cNvCxnSpPr>
          <p:nvPr/>
        </p:nvCxnSpPr>
        <p:spPr>
          <a:xfrm flipV="1">
            <a:off x="7140480" y="4431540"/>
            <a:ext cx="269680" cy="328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8ECD511-DE46-4F3A-978B-BCB3296548AE}"/>
              </a:ext>
            </a:extLst>
          </p:cNvPr>
          <p:cNvCxnSpPr>
            <a:cxnSpLocks/>
            <a:endCxn id="33" idx="4"/>
          </p:cNvCxnSpPr>
          <p:nvPr/>
        </p:nvCxnSpPr>
        <p:spPr>
          <a:xfrm flipV="1">
            <a:off x="7031017" y="3842489"/>
            <a:ext cx="118331" cy="4874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0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A1DFBA8F-4494-43C2-8AE9-7B943DD56EC8}"/>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8D54A60-9ABB-403D-831E-4025900D478F}"/>
                  </a:ext>
                </a:extLst>
              </p:cNvPr>
              <p:cNvSpPr txBox="1"/>
              <p:nvPr/>
            </p:nvSpPr>
            <p:spPr>
              <a:xfrm>
                <a:off x="0" y="1848406"/>
                <a:ext cx="9080487" cy="2000548"/>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线性可分支持向量机：给定线性可分训练数据集，通过间隔最大化或等价地求解相应的凸二次规划问题学习得到的分离超平面为</a:t>
                </a:r>
                <a:endParaRPr lang="en-US" altLang="zh-CN" sz="2800" i="1" dirty="0"/>
              </a:p>
              <a:p>
                <a:pPr/>
                <a14:m>
                  <m:oMathPara xmlns:m="http://schemas.openxmlformats.org/officeDocument/2006/math">
                    <m:oMathParaPr>
                      <m:jc m:val="centerGroup"/>
                    </m:oMathParaPr>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𝑤</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𝑏</m:t>
                          </m:r>
                        </m:e>
                        <m:sup>
                          <m:r>
                            <a:rPr lang="en-US" altLang="zh-CN" sz="2800" i="1">
                              <a:latin typeface="Cambria Math" panose="02040503050406030204" pitchFamily="18" charset="0"/>
                            </a:rPr>
                            <m:t>∗</m:t>
                          </m:r>
                        </m:sup>
                      </m:sSup>
                      <m:r>
                        <a:rPr lang="en-US" altLang="zh-CN" sz="2800" i="1">
                          <a:latin typeface="Cambria Math" panose="02040503050406030204" pitchFamily="18" charset="0"/>
                        </a:rPr>
                        <m:t>=0</m:t>
                      </m:r>
                    </m:oMath>
                  </m:oMathPara>
                </a14:m>
                <a:endParaRPr lang="zh-CN" altLang="zh-CN" sz="2800" dirty="0"/>
              </a:p>
              <a:p>
                <a:r>
                  <a:rPr lang="zh-CN" altLang="en-US" sz="2400" dirty="0">
                    <a:latin typeface="宋体" panose="02010600030101010101" pitchFamily="2" charset="-122"/>
                    <a:ea typeface="宋体" panose="02010600030101010101" pitchFamily="2" charset="-122"/>
                  </a:rPr>
                  <a:t>以及相应的分类决策函数</a:t>
                </a:r>
                <a:endParaRPr lang="en-US" altLang="zh-CN" sz="24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sty m:val="p"/>
                        </m:rPr>
                        <a:rPr lang="en-US" altLang="zh-CN" sz="2400">
                          <a:latin typeface="Cambria Math" panose="02040503050406030204" pitchFamily="18" charset="0"/>
                        </a:rPr>
                        <m:t>sign</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oMath>
                  </m:oMathPara>
                </a14:m>
                <a:endParaRPr lang="zh-CN" altLang="zh-CN" sz="2400" dirty="0"/>
              </a:p>
            </p:txBody>
          </p:sp>
        </mc:Choice>
        <mc:Fallback xmlns="">
          <p:sp>
            <p:nvSpPr>
              <p:cNvPr id="22" name="文本框 21">
                <a:extLst>
                  <a:ext uri="{FF2B5EF4-FFF2-40B4-BE49-F238E27FC236}">
                    <a16:creationId xmlns:a16="http://schemas.microsoft.com/office/drawing/2014/main" id="{58D54A60-9ABB-403D-831E-4025900D478F}"/>
                  </a:ext>
                </a:extLst>
              </p:cNvPr>
              <p:cNvSpPr txBox="1">
                <a:spLocks noRot="1" noChangeAspect="1" noMove="1" noResize="1" noEditPoints="1" noAdjustHandles="1" noChangeArrowheads="1" noChangeShapeType="1" noTextEdit="1"/>
              </p:cNvSpPr>
              <p:nvPr/>
            </p:nvSpPr>
            <p:spPr>
              <a:xfrm>
                <a:off x="0" y="1848406"/>
                <a:ext cx="9080487" cy="2000548"/>
              </a:xfrm>
              <a:prstGeom prst="rect">
                <a:avLst/>
              </a:prstGeom>
              <a:blipFill>
                <a:blip r:embed="rId4"/>
                <a:stretch>
                  <a:fillRect l="-1007" t="-2439" r="-336" b="-33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288C50F-CF4E-41D9-8AC8-5835F9D49DBF}"/>
                  </a:ext>
                </a:extLst>
              </p:cNvPr>
              <p:cNvSpPr/>
              <p:nvPr/>
            </p:nvSpPr>
            <p:spPr>
              <a:xfrm>
                <a:off x="2254243" y="4231931"/>
                <a:ext cx="4572000" cy="1200329"/>
              </a:xfrm>
              <a:prstGeom prst="rect">
                <a:avLst/>
              </a:prstGeom>
            </p:spPr>
            <p:txBody>
              <a:bodyPr>
                <a:spAutoFit/>
              </a:bodyPr>
              <a:lstStyle/>
              <a:p>
                <a:pPr algn="just">
                  <a:spcAft>
                    <a:spcPts val="0"/>
                  </a:spcAft>
                </a:pPr>
                <a14:m>
                  <m:oMathPara xmlns:m="http://schemas.openxmlformats.org/officeDocument/2006/math">
                    <m:oMathParaPr>
                      <m:jc m:val="centerGroup"/>
                    </m:oMathParaPr>
                    <m:oMath xmlns:m="http://schemas.openxmlformats.org/officeDocument/2006/math">
                      <m:r>
                        <a:rPr lang="zh-CN" altLang="zh-CN" sz="2400" i="1" kern="100">
                          <a:latin typeface="Cambria Math" panose="02040503050406030204" pitchFamily="18" charset="0"/>
                          <a:cs typeface="Times New Roman" panose="02020603050405020304" pitchFamily="18" charset="0"/>
                        </a:rPr>
                        <m:t>当</m:t>
                      </m:r>
                      <m:r>
                        <a:rPr lang="en-US" altLang="zh-CN" sz="2400" i="1" kern="100">
                          <a:latin typeface="Cambria Math" panose="02040503050406030204" pitchFamily="18" charset="0"/>
                          <a:cs typeface="Times New Roman" panose="02020603050405020304" pitchFamily="18" charset="0"/>
                        </a:rPr>
                        <m:t>𝑥</m:t>
                      </m:r>
                      <m:r>
                        <a:rPr lang="en-US" altLang="zh-CN" sz="2400" i="1" kern="100">
                          <a:latin typeface="Cambria Math" panose="02040503050406030204" pitchFamily="18" charset="0"/>
                          <a:cs typeface="Times New Roman" panose="02020603050405020304" pitchFamily="18" charset="0"/>
                        </a:rPr>
                        <m:t>&gt;0,</m:t>
                      </m:r>
                      <m:r>
                        <a:rPr lang="en-US" altLang="zh-CN" sz="2400" i="1" kern="100">
                          <a:latin typeface="Cambria Math" panose="02040503050406030204" pitchFamily="18" charset="0"/>
                          <a:cs typeface="Times New Roman" panose="02020603050405020304" pitchFamily="18" charset="0"/>
                        </a:rPr>
                        <m:t>𝑠𝑖𝑔𝑛</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cs typeface="Times New Roman" panose="02020603050405020304" pitchFamily="18" charset="0"/>
                            </a:rPr>
                            <m:t>𝑥</m:t>
                          </m:r>
                        </m:e>
                      </m:d>
                      <m:r>
                        <a:rPr lang="en-US" altLang="zh-CN" sz="2400" i="1" kern="100">
                          <a:latin typeface="Cambria Math" panose="02040503050406030204" pitchFamily="18" charset="0"/>
                          <a:cs typeface="Times New Roman" panose="02020603050405020304" pitchFamily="18" charset="0"/>
                        </a:rPr>
                        <m:t>=1;</m:t>
                      </m:r>
                    </m:oMath>
                    <m:oMath xmlns:m="http://schemas.openxmlformats.org/officeDocument/2006/math">
                      <m:r>
                        <a:rPr lang="zh-CN" altLang="zh-CN" sz="2400" i="1" kern="100">
                          <a:latin typeface="Cambria Math" panose="02040503050406030204" pitchFamily="18" charset="0"/>
                          <a:cs typeface="Times New Roman" panose="02020603050405020304" pitchFamily="18" charset="0"/>
                        </a:rPr>
                        <m:t>当</m:t>
                      </m:r>
                      <m:r>
                        <a:rPr lang="en-US" altLang="zh-CN" sz="2400" i="1" kern="100">
                          <a:latin typeface="Cambria Math" panose="02040503050406030204" pitchFamily="18" charset="0"/>
                          <a:cs typeface="Times New Roman" panose="02020603050405020304" pitchFamily="18" charset="0"/>
                        </a:rPr>
                        <m:t>𝑥</m:t>
                      </m:r>
                      <m:r>
                        <a:rPr lang="en-US" altLang="zh-CN" sz="2400" i="1" kern="100">
                          <a:latin typeface="Cambria Math" panose="02040503050406030204" pitchFamily="18" charset="0"/>
                          <a:cs typeface="Times New Roman" panose="02020603050405020304" pitchFamily="18" charset="0"/>
                        </a:rPr>
                        <m:t>=0,</m:t>
                      </m:r>
                      <m:r>
                        <a:rPr lang="en-US" altLang="zh-CN" sz="2400" i="1" kern="100">
                          <a:latin typeface="Cambria Math" panose="02040503050406030204" pitchFamily="18" charset="0"/>
                          <a:cs typeface="Times New Roman" panose="02020603050405020304" pitchFamily="18" charset="0"/>
                        </a:rPr>
                        <m:t>𝑠𝑖𝑔𝑛</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cs typeface="Times New Roman" panose="02020603050405020304" pitchFamily="18" charset="0"/>
                            </a:rPr>
                            <m:t>𝑥</m:t>
                          </m:r>
                        </m:e>
                      </m:d>
                      <m:r>
                        <a:rPr lang="en-US" altLang="zh-CN" sz="2400" i="1" kern="100">
                          <a:latin typeface="Cambria Math" panose="02040503050406030204" pitchFamily="18" charset="0"/>
                          <a:cs typeface="Times New Roman" panose="02020603050405020304" pitchFamily="18" charset="0"/>
                        </a:rPr>
                        <m:t>=0; </m:t>
                      </m:r>
                    </m:oMath>
                  </m:oMathPara>
                </a14:m>
                <a:endParaRPr lang="zh-CN" altLang="zh-CN" sz="2400"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zh-CN" altLang="zh-CN" sz="2400" i="1" kern="100">
                          <a:latin typeface="Cambria Math" panose="02040503050406030204" pitchFamily="18" charset="0"/>
                          <a:cs typeface="Times New Roman" panose="02020603050405020304" pitchFamily="18" charset="0"/>
                        </a:rPr>
                        <m:t>当</m:t>
                      </m:r>
                      <m:r>
                        <a:rPr lang="en-US" altLang="zh-CN" sz="2400" i="1" kern="100">
                          <a:latin typeface="Cambria Math" panose="02040503050406030204" pitchFamily="18" charset="0"/>
                          <a:cs typeface="Times New Roman" panose="02020603050405020304" pitchFamily="18" charset="0"/>
                        </a:rPr>
                        <m:t>𝑥</m:t>
                      </m:r>
                      <m:r>
                        <a:rPr lang="en-US" altLang="zh-CN" sz="2400" i="1" kern="100">
                          <a:latin typeface="Cambria Math" panose="02040503050406030204" pitchFamily="18" charset="0"/>
                          <a:cs typeface="Times New Roman" panose="02020603050405020304" pitchFamily="18" charset="0"/>
                        </a:rPr>
                        <m:t>&lt;0,</m:t>
                      </m:r>
                      <m:r>
                        <a:rPr lang="en-US" altLang="zh-CN" sz="2400" i="1" kern="100">
                          <a:latin typeface="Cambria Math" panose="02040503050406030204" pitchFamily="18" charset="0"/>
                          <a:cs typeface="Times New Roman" panose="02020603050405020304" pitchFamily="18" charset="0"/>
                        </a:rPr>
                        <m:t>𝑠𝑖𝑔𝑛</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cs typeface="Times New Roman" panose="02020603050405020304" pitchFamily="18" charset="0"/>
                            </a:rPr>
                            <m:t>𝑥</m:t>
                          </m:r>
                        </m:e>
                      </m:d>
                      <m:r>
                        <a:rPr lang="en-US" altLang="zh-CN" sz="2400" i="1" kern="100">
                          <a:latin typeface="Cambria Math" panose="02040503050406030204" pitchFamily="18" charset="0"/>
                          <a:cs typeface="Times New Roman" panose="02020603050405020304" pitchFamily="18" charset="0"/>
                        </a:rPr>
                        <m:t>=−1;</m:t>
                      </m:r>
                    </m:oMath>
                  </m:oMathPara>
                </a14:m>
                <a:endParaRPr lang="zh-CN" altLang="zh-CN" sz="2400" kern="100" dirty="0">
                  <a:latin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288C50F-CF4E-41D9-8AC8-5835F9D49DBF}"/>
                  </a:ext>
                </a:extLst>
              </p:cNvPr>
              <p:cNvSpPr>
                <a:spLocks noRot="1" noChangeAspect="1" noMove="1" noResize="1" noEditPoints="1" noAdjustHandles="1" noChangeArrowheads="1" noChangeShapeType="1" noTextEdit="1"/>
              </p:cNvSpPr>
              <p:nvPr/>
            </p:nvSpPr>
            <p:spPr>
              <a:xfrm>
                <a:off x="2254243" y="4231931"/>
                <a:ext cx="4572000" cy="1200329"/>
              </a:xfrm>
              <a:prstGeom prst="rect">
                <a:avLst/>
              </a:prstGeom>
              <a:blipFill>
                <a:blip r:embed="rId5"/>
                <a:stretch>
                  <a:fillRect b="-6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5039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E33D03-549A-BF8B-8324-C5E76984508D}"/>
              </a:ext>
            </a:extLst>
          </p:cNvPr>
          <p:cNvPicPr>
            <a:picLocks noChangeAspect="1"/>
          </p:cNvPicPr>
          <p:nvPr/>
        </p:nvPicPr>
        <p:blipFill>
          <a:blip r:embed="rId2"/>
          <a:stretch>
            <a:fillRect/>
          </a:stretch>
        </p:blipFill>
        <p:spPr>
          <a:xfrm>
            <a:off x="31757" y="31679"/>
            <a:ext cx="3094852" cy="832378"/>
          </a:xfrm>
          <a:prstGeom prst="rect">
            <a:avLst/>
          </a:prstGeom>
        </p:spPr>
      </p:pic>
      <p:sp>
        <p:nvSpPr>
          <p:cNvPr id="7" name="矩形 6">
            <a:extLst>
              <a:ext uri="{FF2B5EF4-FFF2-40B4-BE49-F238E27FC236}">
                <a16:creationId xmlns:a16="http://schemas.microsoft.com/office/drawing/2014/main" id="{CF55A812-CE32-BD5D-7B20-7BDEC298E1CA}"/>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dirty="0">
                <a:solidFill>
                  <a:schemeClr val="tx1"/>
                </a:solidFill>
                <a:latin typeface="Microsoft YaHei" panose="020B0503020204020204" pitchFamily="34" charset="-122"/>
                <a:ea typeface="Microsoft YaHei" panose="020B0503020204020204" pitchFamily="34" charset="-122"/>
              </a:rPr>
              <a:t>经典分类算法</a:t>
            </a:r>
            <a:r>
              <a:rPr lang="en-US" altLang="zh-CN" sz="1788" b="1" dirty="0">
                <a:solidFill>
                  <a:schemeClr val="tx1"/>
                </a:solidFill>
                <a:latin typeface="Microsoft YaHei" panose="020B0503020204020204" pitchFamily="34" charset="-122"/>
                <a:ea typeface="Microsoft YaHei" panose="020B0503020204020204" pitchFamily="34" charset="-122"/>
              </a:rPr>
              <a:t>-k</a:t>
            </a:r>
            <a:r>
              <a:rPr lang="zh-CN" altLang="en-US" sz="1788" b="1" dirty="0">
                <a:solidFill>
                  <a:schemeClr val="tx1"/>
                </a:solidFill>
                <a:latin typeface="Microsoft YaHei" panose="020B0503020204020204" pitchFamily="34" charset="-122"/>
                <a:ea typeface="Microsoft YaHei" panose="020B0503020204020204" pitchFamily="34" charset="-122"/>
              </a:rPr>
              <a:t>近邻算法</a:t>
            </a:r>
            <a:endParaRPr lang="en-US" sz="1788" b="1" dirty="0">
              <a:solidFill>
                <a:schemeClr val="tx1"/>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2C4F3A7-53B2-E8FE-E54B-71F4C57B4F23}"/>
              </a:ext>
            </a:extLst>
          </p:cNvPr>
          <p:cNvPicPr>
            <a:picLocks noChangeAspect="1"/>
          </p:cNvPicPr>
          <p:nvPr/>
        </p:nvPicPr>
        <p:blipFill>
          <a:blip r:embed="rId3"/>
          <a:stretch>
            <a:fillRect/>
          </a:stretch>
        </p:blipFill>
        <p:spPr>
          <a:xfrm>
            <a:off x="2740915" y="2039891"/>
            <a:ext cx="4019817" cy="3242953"/>
          </a:xfrm>
          <a:prstGeom prst="rect">
            <a:avLst/>
          </a:prstGeom>
        </p:spPr>
      </p:pic>
      <p:sp>
        <p:nvSpPr>
          <p:cNvPr id="9" name="矩形 8">
            <a:extLst>
              <a:ext uri="{FF2B5EF4-FFF2-40B4-BE49-F238E27FC236}">
                <a16:creationId xmlns:a16="http://schemas.microsoft.com/office/drawing/2014/main" id="{360188EC-E6B6-EDB8-71AF-16249D03129A}"/>
              </a:ext>
            </a:extLst>
          </p:cNvPr>
          <p:cNvSpPr/>
          <p:nvPr/>
        </p:nvSpPr>
        <p:spPr>
          <a:xfrm>
            <a:off x="28809" y="5805840"/>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788" b="1" dirty="0">
                <a:solidFill>
                  <a:schemeClr val="tx1"/>
                </a:solidFill>
                <a:latin typeface="Microsoft YaHei" panose="020B0503020204020204" pitchFamily="34" charset="-122"/>
                <a:ea typeface="Microsoft YaHei" panose="020B0503020204020204" pitchFamily="34" charset="-122"/>
              </a:rPr>
              <a:t>那么这个物怎么进行聚类呢？</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E0D16D3F-F885-CB7C-2EBE-8CC745FB2399}"/>
              </a:ext>
            </a:extLst>
          </p:cNvPr>
          <p:cNvSpPr txBox="1"/>
          <p:nvPr/>
        </p:nvSpPr>
        <p:spPr>
          <a:xfrm>
            <a:off x="3574027" y="5282844"/>
            <a:ext cx="2644050" cy="366766"/>
          </a:xfrm>
          <a:prstGeom prst="rect">
            <a:avLst/>
          </a:prstGeom>
          <a:noFill/>
        </p:spPr>
        <p:txBody>
          <a:bodyPr wrap="square" rtlCol="0">
            <a:spAutoFit/>
          </a:bodyPr>
          <a:lstStyle/>
          <a:p>
            <a:r>
              <a:rPr lang="en-US" sz="1788" dirty="0" err="1"/>
              <a:t>找到橙色框框的好朋友</a:t>
            </a:r>
            <a:endParaRPr lang="en-US" sz="1788" dirty="0"/>
          </a:p>
        </p:txBody>
      </p:sp>
      <p:sp>
        <p:nvSpPr>
          <p:cNvPr id="15" name="文本框 14">
            <a:extLst>
              <a:ext uri="{FF2B5EF4-FFF2-40B4-BE49-F238E27FC236}">
                <a16:creationId xmlns:a16="http://schemas.microsoft.com/office/drawing/2014/main" id="{5477EB8E-5298-9DB5-B8D6-A123799A2814}"/>
              </a:ext>
            </a:extLst>
          </p:cNvPr>
          <p:cNvSpPr txBox="1"/>
          <p:nvPr/>
        </p:nvSpPr>
        <p:spPr>
          <a:xfrm>
            <a:off x="5223" y="1376554"/>
            <a:ext cx="9104071" cy="641841"/>
          </a:xfrm>
          <a:prstGeom prst="rect">
            <a:avLst/>
          </a:prstGeom>
          <a:noFill/>
        </p:spPr>
        <p:txBody>
          <a:bodyPr wrap="square">
            <a:spAutoFit/>
          </a:bodyPr>
          <a:lstStyle/>
          <a:p>
            <a:r>
              <a:rPr lang="zh-CN" altLang="en-US" sz="1788"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物以类聚思想：</a:t>
            </a:r>
            <a:r>
              <a:rPr lang="zh-CN" altLang="en-US"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在特征空间中，如果一个样本附近的</a:t>
            </a:r>
            <a:r>
              <a:rPr lang="en-US" altLang="zh-CN"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个最近</a:t>
            </a:r>
            <a:r>
              <a:rPr lang="en-US" altLang="zh-CN"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即特征空间中最邻近</a:t>
            </a:r>
            <a:r>
              <a:rPr lang="en-US" altLang="zh-CN"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788"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样本的大多数属于某一个类别，则该样本也属于这个类别</a:t>
            </a:r>
            <a:endParaRPr lang="en-US" sz="1788" dirty="0"/>
          </a:p>
        </p:txBody>
      </p:sp>
      <p:pic>
        <p:nvPicPr>
          <p:cNvPr id="2" name="图片 1">
            <a:extLst>
              <a:ext uri="{FF2B5EF4-FFF2-40B4-BE49-F238E27FC236}">
                <a16:creationId xmlns:a16="http://schemas.microsoft.com/office/drawing/2014/main" id="{9D0526B2-77C1-72A8-0D69-208851EB46BE}"/>
              </a:ext>
            </a:extLst>
          </p:cNvPr>
          <p:cNvPicPr>
            <a:picLocks noChangeAspect="1"/>
          </p:cNvPicPr>
          <p:nvPr/>
        </p:nvPicPr>
        <p:blipFill>
          <a:blip r:embed="rId4"/>
          <a:stretch>
            <a:fillRect/>
          </a:stretch>
        </p:blipFill>
        <p:spPr>
          <a:xfrm>
            <a:off x="8204194" y="99489"/>
            <a:ext cx="842171" cy="832378"/>
          </a:xfrm>
          <a:prstGeom prst="rect">
            <a:avLst/>
          </a:prstGeom>
        </p:spPr>
      </p:pic>
    </p:spTree>
    <p:extLst>
      <p:ext uri="{BB962C8B-B14F-4D97-AF65-F5344CB8AC3E}">
        <p14:creationId xmlns:p14="http://schemas.microsoft.com/office/powerpoint/2010/main" val="3515061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742" y="2600154"/>
            <a:ext cx="198258" cy="196743"/>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 name="object 3"/>
          <p:cNvSpPr/>
          <p:nvPr/>
        </p:nvSpPr>
        <p:spPr>
          <a:xfrm>
            <a:off x="650742" y="3031478"/>
            <a:ext cx="198258" cy="199770"/>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 name="object 4"/>
          <p:cNvSpPr txBox="1"/>
          <p:nvPr/>
        </p:nvSpPr>
        <p:spPr>
          <a:xfrm>
            <a:off x="3480577" y="5189984"/>
            <a:ext cx="124226" cy="226651"/>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5" name="object 5"/>
          <p:cNvSpPr txBox="1"/>
          <p:nvPr/>
        </p:nvSpPr>
        <p:spPr>
          <a:xfrm>
            <a:off x="3227836" y="2273080"/>
            <a:ext cx="221968" cy="22728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6" name="object 6"/>
          <p:cNvSpPr txBox="1"/>
          <p:nvPr/>
        </p:nvSpPr>
        <p:spPr>
          <a:xfrm>
            <a:off x="984703" y="2574805"/>
            <a:ext cx="1201273" cy="668966"/>
          </a:xfrm>
          <a:prstGeom prst="rect">
            <a:avLst/>
          </a:prstGeom>
        </p:spPr>
        <p:txBody>
          <a:bodyPr vert="horz" wrap="square" lIns="0" tIns="13242" rIns="0" bIns="0" rtlCol="0">
            <a:spAutoFit/>
          </a:bodyPr>
          <a:lstStyle/>
          <a:p>
            <a:pPr marL="12611">
              <a:spcBef>
                <a:spcPts val="104"/>
              </a:spcBef>
            </a:pPr>
            <a:r>
              <a:rPr sz="1390" dirty="0">
                <a:solidFill>
                  <a:srgbClr val="344A5E"/>
                </a:solidFill>
                <a:latin typeface="Arial" panose="020B0604020202020204"/>
                <a:cs typeface="Arial" panose="020B0604020202020204"/>
              </a:rPr>
              <a:t>Survived</a:t>
            </a:r>
            <a:endParaRPr sz="1390">
              <a:latin typeface="Arial" panose="020B0604020202020204"/>
              <a:cs typeface="Arial" panose="020B0604020202020204"/>
            </a:endParaRPr>
          </a:p>
          <a:p>
            <a:pPr>
              <a:spcBef>
                <a:spcPts val="10"/>
              </a:spcBef>
            </a:pPr>
            <a:endParaRPr sz="1440">
              <a:latin typeface="Times New Roman" panose="02020603050405020304"/>
              <a:cs typeface="Times New Roman" panose="02020603050405020304"/>
            </a:endParaRPr>
          </a:p>
          <a:p>
            <a:pPr marL="12611"/>
            <a:r>
              <a:rPr sz="1390" spc="10" dirty="0">
                <a:solidFill>
                  <a:srgbClr val="344A5E"/>
                </a:solidFill>
                <a:latin typeface="Arial" panose="020B0604020202020204"/>
                <a:cs typeface="Arial" panose="020B0604020202020204"/>
              </a:rPr>
              <a:t>Did </a:t>
            </a:r>
            <a:r>
              <a:rPr sz="1390" spc="34" dirty="0">
                <a:solidFill>
                  <a:srgbClr val="344A5E"/>
                </a:solidFill>
                <a:latin typeface="Arial" panose="020B0604020202020204"/>
                <a:cs typeface="Arial" panose="020B0604020202020204"/>
              </a:rPr>
              <a:t>not</a:t>
            </a:r>
            <a:r>
              <a:rPr sz="1390" spc="-164" dirty="0">
                <a:solidFill>
                  <a:srgbClr val="344A5E"/>
                </a:solidFill>
                <a:latin typeface="Arial" panose="020B0604020202020204"/>
                <a:cs typeface="Arial" panose="020B0604020202020204"/>
              </a:rPr>
              <a:t> </a:t>
            </a:r>
            <a:r>
              <a:rPr sz="1390" spc="-5" dirty="0">
                <a:solidFill>
                  <a:srgbClr val="344A5E"/>
                </a:solidFill>
                <a:latin typeface="Arial" panose="020B0604020202020204"/>
                <a:cs typeface="Arial" panose="020B0604020202020204"/>
              </a:rPr>
              <a:t>survive</a:t>
            </a:r>
            <a:endParaRPr sz="1390">
              <a:latin typeface="Arial" panose="020B0604020202020204"/>
              <a:cs typeface="Arial" panose="020B0604020202020204"/>
            </a:endParaRPr>
          </a:p>
        </p:txBody>
      </p:sp>
      <p:sp>
        <p:nvSpPr>
          <p:cNvPr id="7" name="object 7"/>
          <p:cNvSpPr txBox="1"/>
          <p:nvPr/>
        </p:nvSpPr>
        <p:spPr>
          <a:xfrm>
            <a:off x="2675440" y="3287049"/>
            <a:ext cx="774363" cy="503841"/>
          </a:xfrm>
          <a:prstGeom prst="rect">
            <a:avLst/>
          </a:prstGeom>
        </p:spPr>
        <p:txBody>
          <a:bodyPr vert="horz" wrap="square" lIns="0" tIns="23962" rIns="0" bIns="0" rtlCol="0">
            <a:spAutoFit/>
          </a:bodyPr>
          <a:lstStyle/>
          <a:p>
            <a:pPr marR="5045" algn="r">
              <a:spcBef>
                <a:spcPts val="189"/>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44"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8" name="object 8"/>
          <p:cNvSpPr txBox="1"/>
          <p:nvPr/>
        </p:nvSpPr>
        <p:spPr>
          <a:xfrm>
            <a:off x="3205765" y="4332837"/>
            <a:ext cx="237101" cy="22728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0" name="object 10"/>
          <p:cNvSpPr/>
          <p:nvPr/>
        </p:nvSpPr>
        <p:spPr>
          <a:xfrm>
            <a:off x="3512610" y="2218268"/>
            <a:ext cx="0" cy="2946744"/>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1" name="object 11"/>
          <p:cNvSpPr/>
          <p:nvPr/>
        </p:nvSpPr>
        <p:spPr>
          <a:xfrm>
            <a:off x="3474775" y="2155210"/>
            <a:ext cx="75670" cy="7567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2" name="object 12"/>
          <p:cNvSpPr/>
          <p:nvPr/>
        </p:nvSpPr>
        <p:spPr>
          <a:xfrm>
            <a:off x="7938842" y="5132853"/>
            <a:ext cx="75670" cy="47924"/>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3" name="object 13"/>
          <p:cNvSpPr/>
          <p:nvPr/>
        </p:nvSpPr>
        <p:spPr>
          <a:xfrm>
            <a:off x="3505044" y="5150445"/>
            <a:ext cx="4434303"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4" name="object 14"/>
          <p:cNvSpPr/>
          <p:nvPr/>
        </p:nvSpPr>
        <p:spPr>
          <a:xfrm>
            <a:off x="7938716" y="5132853"/>
            <a:ext cx="13242" cy="20179"/>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15" name="object 15"/>
          <p:cNvSpPr/>
          <p:nvPr/>
        </p:nvSpPr>
        <p:spPr>
          <a:xfrm>
            <a:off x="7938589" y="5104854"/>
            <a:ext cx="56753" cy="28377"/>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16" name="object 16"/>
          <p:cNvSpPr/>
          <p:nvPr/>
        </p:nvSpPr>
        <p:spPr>
          <a:xfrm>
            <a:off x="6363881" y="3797262"/>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7" name="object 17"/>
          <p:cNvSpPr/>
          <p:nvPr/>
        </p:nvSpPr>
        <p:spPr>
          <a:xfrm>
            <a:off x="5651064" y="3517282"/>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8" name="object 18"/>
          <p:cNvSpPr/>
          <p:nvPr/>
        </p:nvSpPr>
        <p:spPr>
          <a:xfrm>
            <a:off x="5545126" y="3160115"/>
            <a:ext cx="199770"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9" name="object 19"/>
          <p:cNvSpPr/>
          <p:nvPr/>
        </p:nvSpPr>
        <p:spPr>
          <a:xfrm>
            <a:off x="5340816" y="2768142"/>
            <a:ext cx="199770" cy="196743"/>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0" name="object 20"/>
          <p:cNvSpPr/>
          <p:nvPr/>
        </p:nvSpPr>
        <p:spPr>
          <a:xfrm>
            <a:off x="5882616" y="2400382"/>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1" name="object 21"/>
          <p:cNvSpPr/>
          <p:nvPr/>
        </p:nvSpPr>
        <p:spPr>
          <a:xfrm>
            <a:off x="6186812" y="2677337"/>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6356314" y="3155576"/>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6026390" y="3267569"/>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6722560" y="2878622"/>
            <a:ext cx="198258" cy="196743"/>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6421391" y="2273256"/>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6970761" y="2479079"/>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7769843" y="2681877"/>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7391489" y="3141954"/>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7050971" y="3517282"/>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7521643" y="3683757"/>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5003322" y="4080271"/>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4641616" y="380331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4985160" y="339166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5637442" y="3954658"/>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6121736" y="4115080"/>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6681699" y="3352320"/>
            <a:ext cx="198258" cy="198258"/>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6120221" y="4532782"/>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5772137" y="4889949"/>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6389612" y="4880868"/>
            <a:ext cx="199770" cy="19825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5141043" y="4623588"/>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41"/>
          <p:cNvSpPr/>
          <p:nvPr/>
        </p:nvSpPr>
        <p:spPr>
          <a:xfrm>
            <a:off x="4679451" y="4768875"/>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4196673" y="4659911"/>
            <a:ext cx="198005" cy="198005"/>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3" name="object 43"/>
          <p:cNvSpPr/>
          <p:nvPr/>
        </p:nvSpPr>
        <p:spPr>
          <a:xfrm>
            <a:off x="3765350" y="4643262"/>
            <a:ext cx="199770" cy="19825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4346501" y="4186211"/>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45"/>
          <p:cNvSpPr/>
          <p:nvPr/>
        </p:nvSpPr>
        <p:spPr>
          <a:xfrm>
            <a:off x="4114948" y="3801804"/>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46"/>
          <p:cNvSpPr/>
          <p:nvPr/>
        </p:nvSpPr>
        <p:spPr>
          <a:xfrm>
            <a:off x="4435793" y="3135901"/>
            <a:ext cx="199770" cy="19825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47"/>
          <p:cNvSpPr/>
          <p:nvPr/>
        </p:nvSpPr>
        <p:spPr>
          <a:xfrm>
            <a:off x="3666977" y="359900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4015063" y="275754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49"/>
          <p:cNvSpPr/>
          <p:nvPr/>
        </p:nvSpPr>
        <p:spPr>
          <a:xfrm>
            <a:off x="3751729" y="3135901"/>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3704812" y="2485132"/>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4114948" y="3352320"/>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3732054" y="4115080"/>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4039277" y="4366308"/>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4346501" y="2728793"/>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4417630" y="3514255"/>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56"/>
          <p:cNvSpPr/>
          <p:nvPr/>
        </p:nvSpPr>
        <p:spPr>
          <a:xfrm>
            <a:off x="4641616" y="435722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3989335" y="4864221"/>
            <a:ext cx="198005" cy="199897"/>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58" name="object 58"/>
          <p:cNvSpPr/>
          <p:nvPr/>
        </p:nvSpPr>
        <p:spPr>
          <a:xfrm>
            <a:off x="4985160" y="3707972"/>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4687019" y="3371995"/>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60"/>
          <p:cNvSpPr/>
          <p:nvPr/>
        </p:nvSpPr>
        <p:spPr>
          <a:xfrm>
            <a:off x="6813367" y="4871787"/>
            <a:ext cx="198258" cy="199771"/>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61"/>
          <p:cNvSpPr/>
          <p:nvPr/>
        </p:nvSpPr>
        <p:spPr>
          <a:xfrm>
            <a:off x="6478901" y="4523701"/>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62"/>
          <p:cNvSpPr/>
          <p:nvPr/>
        </p:nvSpPr>
        <p:spPr>
          <a:xfrm>
            <a:off x="7314305" y="486270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5508803" y="4361767"/>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pic>
        <p:nvPicPr>
          <p:cNvPr id="65" name="图片 64">
            <a:extLst>
              <a:ext uri="{FF2B5EF4-FFF2-40B4-BE49-F238E27FC236}">
                <a16:creationId xmlns:a16="http://schemas.microsoft.com/office/drawing/2014/main" id="{AC8B6725-F0C5-6BC4-08CF-332EB4BF0084}"/>
              </a:ext>
            </a:extLst>
          </p:cNvPr>
          <p:cNvPicPr>
            <a:picLocks noChangeAspect="1"/>
          </p:cNvPicPr>
          <p:nvPr/>
        </p:nvPicPr>
        <p:blipFill>
          <a:blip r:embed="rId15"/>
          <a:stretch>
            <a:fillRect/>
          </a:stretch>
        </p:blipFill>
        <p:spPr>
          <a:xfrm>
            <a:off x="31757" y="31679"/>
            <a:ext cx="3094852" cy="832378"/>
          </a:xfrm>
          <a:prstGeom prst="rect">
            <a:avLst/>
          </a:prstGeom>
        </p:spPr>
      </p:pic>
      <p:sp>
        <p:nvSpPr>
          <p:cNvPr id="66" name="矩形 65">
            <a:extLst>
              <a:ext uri="{FF2B5EF4-FFF2-40B4-BE49-F238E27FC236}">
                <a16:creationId xmlns:a16="http://schemas.microsoft.com/office/drawing/2014/main" id="{056363E3-4160-BF09-AC13-985FF2CB6B81}"/>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9795300F-A669-C014-D5BA-D6F056D31D5F}"/>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9" name="文本框 8">
            <a:extLst>
              <a:ext uri="{FF2B5EF4-FFF2-40B4-BE49-F238E27FC236}">
                <a16:creationId xmlns:a16="http://schemas.microsoft.com/office/drawing/2014/main" id="{A236E84D-8474-3C5A-9803-C31379DEF8BD}"/>
              </a:ext>
            </a:extLst>
          </p:cNvPr>
          <p:cNvSpPr txBox="1"/>
          <p:nvPr/>
        </p:nvSpPr>
        <p:spPr>
          <a:xfrm>
            <a:off x="4336231" y="5674087"/>
            <a:ext cx="2269490" cy="366766"/>
          </a:xfrm>
          <a:prstGeom prst="rect">
            <a:avLst/>
          </a:prstGeom>
          <a:noFill/>
        </p:spPr>
        <p:txBody>
          <a:bodyPr wrap="square">
            <a:spAutoFit/>
          </a:bodyPr>
          <a:lstStyle/>
          <a:p>
            <a:r>
              <a:rPr lang="zh-CN" altLang="en-US" sz="1788" b="1" dirty="0">
                <a:latin typeface="Microsoft YaHei" panose="020B0503020204020204" pitchFamily="34" charset="-122"/>
                <a:ea typeface="Microsoft YaHei" panose="020B0503020204020204" pitchFamily="34" charset="-122"/>
              </a:rPr>
              <a:t>泰坦尼克生还题</a:t>
            </a:r>
            <a:endParaRPr lang="en-US" sz="1788" dirty="0"/>
          </a:p>
        </p:txBody>
      </p:sp>
      <p:pic>
        <p:nvPicPr>
          <p:cNvPr id="64" name="图片 63">
            <a:extLst>
              <a:ext uri="{FF2B5EF4-FFF2-40B4-BE49-F238E27FC236}">
                <a16:creationId xmlns:a16="http://schemas.microsoft.com/office/drawing/2014/main" id="{973DAECD-F6D6-A750-5089-A829D232DB04}"/>
              </a:ext>
            </a:extLst>
          </p:cNvPr>
          <p:cNvPicPr>
            <a:picLocks noChangeAspect="1"/>
          </p:cNvPicPr>
          <p:nvPr/>
        </p:nvPicPr>
        <p:blipFill>
          <a:blip r:embed="rId16"/>
          <a:stretch>
            <a:fillRect/>
          </a:stretch>
        </p:blipFill>
        <p:spPr>
          <a:xfrm>
            <a:off x="44116" y="4959490"/>
            <a:ext cx="3001605" cy="184132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54735" y="5177372"/>
            <a:ext cx="124226" cy="226651"/>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6" name="object 6"/>
          <p:cNvSpPr txBox="1"/>
          <p:nvPr/>
        </p:nvSpPr>
        <p:spPr>
          <a:xfrm>
            <a:off x="4587514" y="5122714"/>
            <a:ext cx="2674329" cy="590280"/>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62" name="object 62"/>
          <p:cNvSpPr/>
          <p:nvPr/>
        </p:nvSpPr>
        <p:spPr>
          <a:xfrm>
            <a:off x="1941687" y="4350543"/>
            <a:ext cx="3369238" cy="0"/>
          </a:xfrm>
          <a:custGeom>
            <a:avLst/>
            <a:gdLst/>
            <a:ahLst/>
            <a:cxnLst/>
            <a:rect l="l" t="t" r="r" b="b"/>
            <a:pathLst>
              <a:path w="3392804">
                <a:moveTo>
                  <a:pt x="0" y="0"/>
                </a:moveTo>
                <a:lnTo>
                  <a:pt x="3392678" y="0"/>
                </a:lnTo>
              </a:path>
            </a:pathLst>
          </a:custGeom>
          <a:ln w="28956">
            <a:solidFill>
              <a:srgbClr val="C00000"/>
            </a:solidFill>
          </a:ln>
        </p:spPr>
        <p:txBody>
          <a:bodyPr wrap="square" lIns="0" tIns="0" rIns="0" bIns="0" rtlCol="0"/>
          <a:lstStyle/>
          <a:p>
            <a:endParaRPr sz="1788"/>
          </a:p>
        </p:txBody>
      </p:sp>
      <p:sp>
        <p:nvSpPr>
          <p:cNvPr id="65" name="object 65"/>
          <p:cNvSpPr/>
          <p:nvPr/>
        </p:nvSpPr>
        <p:spPr>
          <a:xfrm>
            <a:off x="712794" y="4188733"/>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66" name="object 66"/>
          <p:cNvSpPr/>
          <p:nvPr/>
        </p:nvSpPr>
        <p:spPr>
          <a:xfrm>
            <a:off x="712794" y="4188733"/>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grpSp>
        <p:nvGrpSpPr>
          <p:cNvPr id="85" name="组合 84">
            <a:extLst>
              <a:ext uri="{FF2B5EF4-FFF2-40B4-BE49-F238E27FC236}">
                <a16:creationId xmlns:a16="http://schemas.microsoft.com/office/drawing/2014/main" id="{E3C53F4C-A213-894C-12A7-7D64917BB784}"/>
              </a:ext>
            </a:extLst>
          </p:cNvPr>
          <p:cNvGrpSpPr/>
          <p:nvPr/>
        </p:nvGrpSpPr>
        <p:grpSpPr>
          <a:xfrm>
            <a:off x="2733328" y="2142599"/>
            <a:ext cx="5355344" cy="3025567"/>
            <a:chOff x="2720467" y="2133600"/>
            <a:chExt cx="5392802" cy="3046730"/>
          </a:xfrm>
        </p:grpSpPr>
        <p:sp>
          <p:nvSpPr>
            <p:cNvPr id="3" name="object 3"/>
            <p:cNvSpPr txBox="1"/>
            <p:nvPr/>
          </p:nvSpPr>
          <p:spPr>
            <a:xfrm>
              <a:off x="3284983" y="2252853"/>
              <a:ext cx="223520" cy="22887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4" name="object 4"/>
            <p:cNvSpPr txBox="1"/>
            <p:nvPr/>
          </p:nvSpPr>
          <p:spPr>
            <a:xfrm>
              <a:off x="2720467" y="3278278"/>
              <a:ext cx="795020" cy="507365"/>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5" name="object 5"/>
            <p:cNvSpPr txBox="1"/>
            <p:nvPr/>
          </p:nvSpPr>
          <p:spPr>
            <a:xfrm>
              <a:off x="3270886" y="4326458"/>
              <a:ext cx="238760" cy="22887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7" name="object 7"/>
            <p:cNvSpPr/>
            <p:nvPr/>
          </p:nvSpPr>
          <p:spPr>
            <a:xfrm>
              <a:off x="3579877" y="2197100"/>
              <a:ext cx="0" cy="2967355"/>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8" name="object 8"/>
            <p:cNvSpPr/>
            <p:nvPr/>
          </p:nvSpPr>
          <p:spPr>
            <a:xfrm>
              <a:off x="3541777" y="2133600"/>
              <a:ext cx="76200" cy="762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9" name="object 9"/>
            <p:cNvSpPr/>
            <p:nvPr/>
          </p:nvSpPr>
          <p:spPr>
            <a:xfrm>
              <a:off x="8037069" y="5132070"/>
              <a:ext cx="76200" cy="48260"/>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0" name="object 10"/>
            <p:cNvSpPr/>
            <p:nvPr/>
          </p:nvSpPr>
          <p:spPr>
            <a:xfrm>
              <a:off x="3572257" y="5149786"/>
              <a:ext cx="4465320"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1" name="object 11"/>
            <p:cNvSpPr/>
            <p:nvPr/>
          </p:nvSpPr>
          <p:spPr>
            <a:xfrm>
              <a:off x="8036941" y="5132070"/>
              <a:ext cx="13335" cy="20320"/>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12" name="object 12"/>
            <p:cNvSpPr/>
            <p:nvPr/>
          </p:nvSpPr>
          <p:spPr>
            <a:xfrm>
              <a:off x="8036814" y="5103876"/>
              <a:ext cx="57150" cy="28575"/>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13" name="object 13"/>
            <p:cNvSpPr/>
            <p:nvPr/>
          </p:nvSpPr>
          <p:spPr>
            <a:xfrm>
              <a:off x="5590033" y="4355591"/>
              <a:ext cx="199644" cy="199644"/>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4" name="object 14"/>
            <p:cNvSpPr/>
            <p:nvPr/>
          </p:nvSpPr>
          <p:spPr>
            <a:xfrm>
              <a:off x="6451092" y="378713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5" name="object 15"/>
            <p:cNvSpPr/>
            <p:nvPr/>
          </p:nvSpPr>
          <p:spPr>
            <a:xfrm>
              <a:off x="5733289" y="3505200"/>
              <a:ext cx="199644" cy="199644"/>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6" name="object 16"/>
            <p:cNvSpPr/>
            <p:nvPr/>
          </p:nvSpPr>
          <p:spPr>
            <a:xfrm>
              <a:off x="5626609" y="3145535"/>
              <a:ext cx="201167" cy="199644"/>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7" name="object 17"/>
            <p:cNvSpPr/>
            <p:nvPr/>
          </p:nvSpPr>
          <p:spPr>
            <a:xfrm>
              <a:off x="5420869" y="2750819"/>
              <a:ext cx="201167" cy="198120"/>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8" name="object 18"/>
            <p:cNvSpPr/>
            <p:nvPr/>
          </p:nvSpPr>
          <p:spPr>
            <a:xfrm>
              <a:off x="5966460" y="2380488"/>
              <a:ext cx="199644" cy="199644"/>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9" name="object 19"/>
            <p:cNvSpPr/>
            <p:nvPr/>
          </p:nvSpPr>
          <p:spPr>
            <a:xfrm>
              <a:off x="6272784" y="265937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0" name="object 20"/>
            <p:cNvSpPr/>
            <p:nvPr/>
          </p:nvSpPr>
          <p:spPr>
            <a:xfrm>
              <a:off x="6443472" y="3140963"/>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1" name="object 21"/>
            <p:cNvSpPr/>
            <p:nvPr/>
          </p:nvSpPr>
          <p:spPr>
            <a:xfrm>
              <a:off x="6111240" y="3253740"/>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6812280" y="2862072"/>
              <a:ext cx="199644" cy="198120"/>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6509004" y="2252472"/>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7062216" y="245973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7866888" y="2663951"/>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7485888" y="3127247"/>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7142988" y="3505200"/>
              <a:ext cx="199644" cy="199644"/>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7616952" y="367283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5081016" y="4072127"/>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4716780" y="3793235"/>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5062728" y="3378707"/>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5719572" y="3945635"/>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6207253" y="4107179"/>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6771133" y="3339084"/>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6205728" y="4527803"/>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5855209" y="4887468"/>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6477001" y="4878324"/>
              <a:ext cx="201167"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5219701" y="4619244"/>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4754880" y="4765547"/>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4268724" y="4655820"/>
              <a:ext cx="199390" cy="199390"/>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1" name="object 41"/>
            <p:cNvSpPr/>
            <p:nvPr/>
          </p:nvSpPr>
          <p:spPr>
            <a:xfrm>
              <a:off x="3834384" y="4639056"/>
              <a:ext cx="201167"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4419601" y="4178808"/>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43"/>
            <p:cNvSpPr/>
            <p:nvPr/>
          </p:nvSpPr>
          <p:spPr>
            <a:xfrm>
              <a:off x="4186428" y="3791712"/>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4509516" y="3121151"/>
              <a:ext cx="201167"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45"/>
            <p:cNvSpPr/>
            <p:nvPr/>
          </p:nvSpPr>
          <p:spPr>
            <a:xfrm>
              <a:off x="3735324" y="3587496"/>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46"/>
            <p:cNvSpPr/>
            <p:nvPr/>
          </p:nvSpPr>
          <p:spPr>
            <a:xfrm>
              <a:off x="4085845" y="2740151"/>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47"/>
            <p:cNvSpPr/>
            <p:nvPr/>
          </p:nvSpPr>
          <p:spPr>
            <a:xfrm>
              <a:off x="3820669" y="3121151"/>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3773424" y="2465831"/>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49"/>
            <p:cNvSpPr/>
            <p:nvPr/>
          </p:nvSpPr>
          <p:spPr>
            <a:xfrm>
              <a:off x="4186428" y="3339084"/>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3800857" y="4107179"/>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4110228" y="4360164"/>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4419601" y="2711196"/>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4491228" y="3502151"/>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4716780" y="4351020"/>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4059936" y="4861559"/>
              <a:ext cx="199390" cy="201295"/>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56" name="object 56"/>
            <p:cNvSpPr/>
            <p:nvPr/>
          </p:nvSpPr>
          <p:spPr>
            <a:xfrm>
              <a:off x="5062728" y="3697224"/>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4762501" y="3358896"/>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58"/>
            <p:cNvSpPr/>
            <p:nvPr/>
          </p:nvSpPr>
          <p:spPr>
            <a:xfrm>
              <a:off x="6903721" y="4869179"/>
              <a:ext cx="199644" cy="20116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6566916" y="4518659"/>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60"/>
            <p:cNvSpPr/>
            <p:nvPr/>
          </p:nvSpPr>
          <p:spPr>
            <a:xfrm>
              <a:off x="7408164" y="4860035"/>
              <a:ext cx="199644"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61"/>
            <p:cNvSpPr/>
            <p:nvPr/>
          </p:nvSpPr>
          <p:spPr>
            <a:xfrm>
              <a:off x="5241290" y="4356989"/>
              <a:ext cx="107187" cy="66929"/>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5241290" y="4290059"/>
              <a:ext cx="132079" cy="81406"/>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67"/>
            <p:cNvSpPr/>
            <p:nvPr/>
          </p:nvSpPr>
          <p:spPr>
            <a:xfrm>
              <a:off x="5402580" y="4218432"/>
              <a:ext cx="217804" cy="267970"/>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68" name="object 68"/>
            <p:cNvSpPr/>
            <p:nvPr/>
          </p:nvSpPr>
          <p:spPr>
            <a:xfrm>
              <a:off x="5402580" y="4218432"/>
              <a:ext cx="217804" cy="267970"/>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grpSp>
      <p:pic>
        <p:nvPicPr>
          <p:cNvPr id="78" name="图片 77">
            <a:extLst>
              <a:ext uri="{FF2B5EF4-FFF2-40B4-BE49-F238E27FC236}">
                <a16:creationId xmlns:a16="http://schemas.microsoft.com/office/drawing/2014/main" id="{3EEDD1E0-8F62-5B2B-4584-1DD9736F080D}"/>
              </a:ext>
            </a:extLst>
          </p:cNvPr>
          <p:cNvPicPr>
            <a:picLocks noChangeAspect="1"/>
          </p:cNvPicPr>
          <p:nvPr/>
        </p:nvPicPr>
        <p:blipFill>
          <a:blip r:embed="rId14"/>
          <a:stretch>
            <a:fillRect/>
          </a:stretch>
        </p:blipFill>
        <p:spPr>
          <a:xfrm>
            <a:off x="31757" y="31679"/>
            <a:ext cx="3094852" cy="832378"/>
          </a:xfrm>
          <a:prstGeom prst="rect">
            <a:avLst/>
          </a:prstGeom>
        </p:spPr>
      </p:pic>
      <p:sp>
        <p:nvSpPr>
          <p:cNvPr id="79" name="矩形 78">
            <a:extLst>
              <a:ext uri="{FF2B5EF4-FFF2-40B4-BE49-F238E27FC236}">
                <a16:creationId xmlns:a16="http://schemas.microsoft.com/office/drawing/2014/main" id="{2504C144-18BF-B0F9-E2C5-949C339DDCF3}"/>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80" name="文本框 79">
            <a:extLst>
              <a:ext uri="{FF2B5EF4-FFF2-40B4-BE49-F238E27FC236}">
                <a16:creationId xmlns:a16="http://schemas.microsoft.com/office/drawing/2014/main" id="{F4186C8A-7004-62AA-44A4-D513C357B557}"/>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84" name="object 64">
            <a:extLst>
              <a:ext uri="{FF2B5EF4-FFF2-40B4-BE49-F238E27FC236}">
                <a16:creationId xmlns:a16="http://schemas.microsoft.com/office/drawing/2014/main" id="{7B908E98-0DC5-E623-884B-CA7E173E600F}"/>
              </a:ext>
            </a:extLst>
          </p:cNvPr>
          <p:cNvSpPr txBox="1"/>
          <p:nvPr/>
        </p:nvSpPr>
        <p:spPr>
          <a:xfrm>
            <a:off x="998703" y="3962895"/>
            <a:ext cx="1667152" cy="318374"/>
          </a:xfrm>
          <a:prstGeom prst="rect">
            <a:avLst/>
          </a:prstGeom>
        </p:spPr>
        <p:txBody>
          <a:bodyPr vert="horz" wrap="square" lIns="0" tIns="12612" rIns="0" bIns="0" rtlCol="0">
            <a:spAutoFit/>
          </a:bodyPr>
          <a:lstStyle/>
          <a:p>
            <a:pPr marL="12611">
              <a:spcBef>
                <a:spcPts val="99"/>
              </a:spcBef>
            </a:pPr>
            <a:r>
              <a:rPr lang="zh-CN" altLang="en-US" sz="1986" b="1" spc="65" dirty="0">
                <a:solidFill>
                  <a:srgbClr val="C00000"/>
                </a:solidFill>
                <a:latin typeface="宋体" panose="02010600030101010101" pitchFamily="2" charset="-122"/>
                <a:cs typeface="宋体" panose="02010600030101010101" pitchFamily="2" charset="-122"/>
              </a:rPr>
              <a:t>我是哪一类？</a:t>
            </a:r>
            <a:endParaRPr lang="en-US" altLang="zh-CN" sz="1986" b="1" spc="65" dirty="0">
              <a:solidFill>
                <a:srgbClr val="C00000"/>
              </a:solidFill>
              <a:latin typeface="宋体" panose="02010600030101010101" pitchFamily="2" charset="-122"/>
              <a:cs typeface="宋体" panose="02010600030101010101" pitchFamily="2" charset="-122"/>
            </a:endParaRPr>
          </a:p>
        </p:txBody>
      </p:sp>
      <p:pic>
        <p:nvPicPr>
          <p:cNvPr id="86" name="图片 85">
            <a:extLst>
              <a:ext uri="{FF2B5EF4-FFF2-40B4-BE49-F238E27FC236}">
                <a16:creationId xmlns:a16="http://schemas.microsoft.com/office/drawing/2014/main" id="{EAA5CBF0-158A-8A2F-B525-CB8341189628}"/>
              </a:ext>
            </a:extLst>
          </p:cNvPr>
          <p:cNvPicPr>
            <a:picLocks noChangeAspect="1"/>
          </p:cNvPicPr>
          <p:nvPr/>
        </p:nvPicPr>
        <p:blipFill>
          <a:blip r:embed="rId15"/>
          <a:stretch>
            <a:fillRect/>
          </a:stretch>
        </p:blipFill>
        <p:spPr>
          <a:xfrm>
            <a:off x="8254086" y="6001804"/>
            <a:ext cx="842171" cy="83237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7294" y="2245511"/>
            <a:ext cx="198258" cy="196743"/>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 name="object 3"/>
          <p:cNvSpPr/>
          <p:nvPr/>
        </p:nvSpPr>
        <p:spPr>
          <a:xfrm>
            <a:off x="487294" y="2676834"/>
            <a:ext cx="198258" cy="199770"/>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 name="object 4"/>
          <p:cNvSpPr txBox="1"/>
          <p:nvPr/>
        </p:nvSpPr>
        <p:spPr>
          <a:xfrm>
            <a:off x="496476" y="1637219"/>
            <a:ext cx="1851410" cy="1355767"/>
          </a:xfrm>
          <a:prstGeom prst="rect">
            <a:avLst/>
          </a:prstGeom>
        </p:spPr>
        <p:txBody>
          <a:bodyPr vert="horz" wrap="square" lIns="0" tIns="122965" rIns="0" bIns="0" rtlCol="0">
            <a:spAutoFit/>
          </a:bodyPr>
          <a:lstStyle/>
          <a:p>
            <a:pPr marL="12611">
              <a:spcBef>
                <a:spcPts val="968"/>
              </a:spcBef>
            </a:pPr>
            <a:r>
              <a:rPr sz="1986" dirty="0">
                <a:latin typeface="宋体" panose="02010600030101010101" pitchFamily="2" charset="-122"/>
                <a:cs typeface="宋体" panose="02010600030101010101" pitchFamily="2" charset="-122"/>
              </a:rPr>
              <a:t>近邻数</a:t>
            </a:r>
            <a:r>
              <a:rPr sz="1986" spc="-5" dirty="0">
                <a:latin typeface="宋体" panose="02010600030101010101" pitchFamily="2" charset="-122"/>
                <a:cs typeface="宋体" panose="02010600030101010101" pitchFamily="2" charset="-122"/>
              </a:rPr>
              <a:t>目</a:t>
            </a:r>
            <a:r>
              <a:rPr sz="1986" dirty="0">
                <a:latin typeface="Arial" panose="020B0604020202020204"/>
                <a:cs typeface="Arial" panose="020B0604020202020204"/>
              </a:rPr>
              <a:t>(K</a:t>
            </a:r>
            <a:r>
              <a:rPr sz="1986" spc="-90" dirty="0">
                <a:latin typeface="Arial" panose="020B0604020202020204"/>
                <a:cs typeface="Arial" panose="020B0604020202020204"/>
              </a:rPr>
              <a:t> </a:t>
            </a:r>
            <a:r>
              <a:rPr sz="1986" dirty="0">
                <a:latin typeface="Arial" panose="020B0604020202020204"/>
                <a:cs typeface="Arial" panose="020B0604020202020204"/>
              </a:rPr>
              <a:t>=</a:t>
            </a:r>
            <a:r>
              <a:rPr sz="1986" spc="-149" dirty="0">
                <a:latin typeface="Arial" panose="020B0604020202020204"/>
                <a:cs typeface="Arial" panose="020B0604020202020204"/>
              </a:rPr>
              <a:t> </a:t>
            </a:r>
            <a:r>
              <a:rPr sz="1986" dirty="0">
                <a:latin typeface="Arial" panose="020B0604020202020204"/>
                <a:cs typeface="Arial" panose="020B0604020202020204"/>
              </a:rPr>
              <a:t>1):</a:t>
            </a:r>
          </a:p>
          <a:p>
            <a:pPr marL="336732">
              <a:spcBef>
                <a:spcPts val="869"/>
              </a:spcBef>
            </a:pPr>
            <a:r>
              <a:rPr sz="1986" dirty="0">
                <a:latin typeface="Arial" panose="020B0604020202020204"/>
                <a:cs typeface="Arial" panose="020B0604020202020204"/>
              </a:rPr>
              <a:t>0</a:t>
            </a:r>
          </a:p>
          <a:p>
            <a:pPr marL="336732">
              <a:spcBef>
                <a:spcPts val="1584"/>
              </a:spcBef>
            </a:pPr>
            <a:r>
              <a:rPr sz="1986" dirty="0">
                <a:latin typeface="Arial" panose="020B0604020202020204"/>
                <a:cs typeface="Arial" panose="020B0604020202020204"/>
              </a:rPr>
              <a:t>1</a:t>
            </a:r>
          </a:p>
        </p:txBody>
      </p:sp>
      <p:sp>
        <p:nvSpPr>
          <p:cNvPr id="5" name="object 5"/>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 name="object 6"/>
          <p:cNvSpPr/>
          <p:nvPr/>
        </p:nvSpPr>
        <p:spPr>
          <a:xfrm>
            <a:off x="5345355" y="4008637"/>
            <a:ext cx="198005" cy="198005"/>
          </a:xfrm>
          <a:custGeom>
            <a:avLst/>
            <a:gdLst/>
            <a:ahLst/>
            <a:cxnLst/>
            <a:rect l="l" t="t" r="r" b="b"/>
            <a:pathLst>
              <a:path w="199389" h="199389">
                <a:moveTo>
                  <a:pt x="0" y="99567"/>
                </a:moveTo>
                <a:lnTo>
                  <a:pt x="7874" y="60832"/>
                </a:lnTo>
                <a:lnTo>
                  <a:pt x="29210" y="29209"/>
                </a:lnTo>
                <a:lnTo>
                  <a:pt x="60833" y="7873"/>
                </a:lnTo>
                <a:lnTo>
                  <a:pt x="99695" y="0"/>
                </a:lnTo>
                <a:lnTo>
                  <a:pt x="138430" y="7873"/>
                </a:lnTo>
                <a:lnTo>
                  <a:pt x="170052" y="29209"/>
                </a:lnTo>
                <a:lnTo>
                  <a:pt x="191388" y="60832"/>
                </a:lnTo>
                <a:lnTo>
                  <a:pt x="199262" y="99567"/>
                </a:lnTo>
                <a:lnTo>
                  <a:pt x="191388" y="138429"/>
                </a:lnTo>
                <a:lnTo>
                  <a:pt x="170052" y="170052"/>
                </a:lnTo>
                <a:lnTo>
                  <a:pt x="138430" y="191388"/>
                </a:lnTo>
                <a:lnTo>
                  <a:pt x="99695" y="199262"/>
                </a:lnTo>
                <a:lnTo>
                  <a:pt x="60833" y="191388"/>
                </a:lnTo>
                <a:lnTo>
                  <a:pt x="29210" y="170052"/>
                </a:lnTo>
                <a:lnTo>
                  <a:pt x="7874" y="138429"/>
                </a:lnTo>
                <a:lnTo>
                  <a:pt x="0" y="99567"/>
                </a:lnTo>
                <a:close/>
              </a:path>
            </a:pathLst>
          </a:custGeom>
          <a:ln w="76200">
            <a:solidFill>
              <a:srgbClr val="F3D34E"/>
            </a:solidFill>
          </a:ln>
        </p:spPr>
        <p:txBody>
          <a:bodyPr wrap="square" lIns="0" tIns="0" rIns="0" bIns="0" rtlCol="0"/>
          <a:lstStyle/>
          <a:p>
            <a:endParaRPr sz="1788"/>
          </a:p>
        </p:txBody>
      </p:sp>
      <p:sp>
        <p:nvSpPr>
          <p:cNvPr id="7" name="object 7"/>
          <p:cNvSpPr txBox="1"/>
          <p:nvPr/>
        </p:nvSpPr>
        <p:spPr>
          <a:xfrm>
            <a:off x="3317128" y="4835341"/>
            <a:ext cx="124226" cy="226651"/>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8" name="object 8"/>
          <p:cNvSpPr txBox="1"/>
          <p:nvPr/>
        </p:nvSpPr>
        <p:spPr>
          <a:xfrm>
            <a:off x="3056316" y="1918992"/>
            <a:ext cx="221968" cy="22728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9" name="object 9"/>
          <p:cNvSpPr txBox="1"/>
          <p:nvPr/>
        </p:nvSpPr>
        <p:spPr>
          <a:xfrm>
            <a:off x="2495722" y="2937293"/>
            <a:ext cx="789497" cy="503841"/>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10" name="object 10"/>
          <p:cNvSpPr txBox="1"/>
          <p:nvPr/>
        </p:nvSpPr>
        <p:spPr>
          <a:xfrm>
            <a:off x="3042317" y="3978194"/>
            <a:ext cx="237101" cy="22728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1" name="object 11"/>
          <p:cNvSpPr txBox="1"/>
          <p:nvPr/>
        </p:nvSpPr>
        <p:spPr>
          <a:xfrm>
            <a:off x="4349907" y="4780682"/>
            <a:ext cx="2674329" cy="590280"/>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12" name="object 12"/>
          <p:cNvSpPr/>
          <p:nvPr/>
        </p:nvSpPr>
        <p:spPr>
          <a:xfrm>
            <a:off x="3349162" y="1863625"/>
            <a:ext cx="0" cy="2946744"/>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3" name="object 13"/>
          <p:cNvSpPr/>
          <p:nvPr/>
        </p:nvSpPr>
        <p:spPr>
          <a:xfrm>
            <a:off x="3311327" y="1800567"/>
            <a:ext cx="75670" cy="7567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4" name="object 14"/>
          <p:cNvSpPr/>
          <p:nvPr/>
        </p:nvSpPr>
        <p:spPr>
          <a:xfrm>
            <a:off x="7775394" y="4778210"/>
            <a:ext cx="75670" cy="47924"/>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5" name="object 15"/>
          <p:cNvSpPr/>
          <p:nvPr/>
        </p:nvSpPr>
        <p:spPr>
          <a:xfrm>
            <a:off x="3341594" y="4795801"/>
            <a:ext cx="4434303"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6" name="object 16"/>
          <p:cNvSpPr/>
          <p:nvPr/>
        </p:nvSpPr>
        <p:spPr>
          <a:xfrm>
            <a:off x="7775267" y="4778209"/>
            <a:ext cx="13242" cy="20179"/>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17" name="object 17"/>
          <p:cNvSpPr/>
          <p:nvPr/>
        </p:nvSpPr>
        <p:spPr>
          <a:xfrm>
            <a:off x="7775140" y="4750211"/>
            <a:ext cx="56753" cy="28377"/>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18" name="object 18"/>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9" name="object 19"/>
          <p:cNvSpPr/>
          <p:nvPr/>
        </p:nvSpPr>
        <p:spPr>
          <a:xfrm>
            <a:off x="6200432" y="3442619"/>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0" name="object 20"/>
          <p:cNvSpPr/>
          <p:nvPr/>
        </p:nvSpPr>
        <p:spPr>
          <a:xfrm>
            <a:off x="5487615" y="3162638"/>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1" name="object 21"/>
          <p:cNvSpPr/>
          <p:nvPr/>
        </p:nvSpPr>
        <p:spPr>
          <a:xfrm>
            <a:off x="5381677" y="2805472"/>
            <a:ext cx="199770"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5177366" y="2413499"/>
            <a:ext cx="199770" cy="196743"/>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5719167" y="2045739"/>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6023363" y="2322693"/>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6192866" y="2800932"/>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5862941" y="2912926"/>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6559111" y="2523979"/>
            <a:ext cx="198258" cy="196743"/>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6257942" y="1918612"/>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6807311" y="2124436"/>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7606394" y="2327234"/>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7228040" y="2787311"/>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6887523" y="3162638"/>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7358194" y="3329113"/>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4839873" y="3725628"/>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4478167" y="3448673"/>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4821712" y="3037024"/>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5473993" y="3600014"/>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5958287" y="3760437"/>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6518251" y="2997677"/>
            <a:ext cx="198258" cy="198258"/>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5956773" y="4178139"/>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41"/>
          <p:cNvSpPr/>
          <p:nvPr/>
        </p:nvSpPr>
        <p:spPr>
          <a:xfrm>
            <a:off x="5608689" y="4535305"/>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6226163" y="4526225"/>
            <a:ext cx="199770" cy="198258"/>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43"/>
          <p:cNvSpPr/>
          <p:nvPr/>
        </p:nvSpPr>
        <p:spPr>
          <a:xfrm>
            <a:off x="4977595" y="4268944"/>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4516002" y="4414231"/>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45"/>
          <p:cNvSpPr/>
          <p:nvPr/>
        </p:nvSpPr>
        <p:spPr>
          <a:xfrm>
            <a:off x="4033224" y="4305268"/>
            <a:ext cx="198005" cy="198005"/>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6" name="object 46"/>
          <p:cNvSpPr/>
          <p:nvPr/>
        </p:nvSpPr>
        <p:spPr>
          <a:xfrm>
            <a:off x="3601901" y="4288619"/>
            <a:ext cx="199770" cy="198258"/>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47"/>
          <p:cNvSpPr/>
          <p:nvPr/>
        </p:nvSpPr>
        <p:spPr>
          <a:xfrm>
            <a:off x="4183052" y="3831568"/>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3951499" y="3447160"/>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49"/>
          <p:cNvSpPr/>
          <p:nvPr/>
        </p:nvSpPr>
        <p:spPr>
          <a:xfrm>
            <a:off x="4272344" y="2781258"/>
            <a:ext cx="199770" cy="198258"/>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3503528" y="3244363"/>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3851614" y="2402904"/>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3588280" y="2781258"/>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3541363" y="2130489"/>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3951499" y="2997677"/>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3568606" y="3760437"/>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56"/>
          <p:cNvSpPr/>
          <p:nvPr/>
        </p:nvSpPr>
        <p:spPr>
          <a:xfrm>
            <a:off x="3875829" y="4011665"/>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4183052" y="2374149"/>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58"/>
          <p:cNvSpPr/>
          <p:nvPr/>
        </p:nvSpPr>
        <p:spPr>
          <a:xfrm>
            <a:off x="4254181" y="3159611"/>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4478167" y="4002584"/>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60"/>
          <p:cNvSpPr/>
          <p:nvPr/>
        </p:nvSpPr>
        <p:spPr>
          <a:xfrm>
            <a:off x="3825886" y="4509577"/>
            <a:ext cx="198005" cy="199897"/>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61" name="object 61"/>
          <p:cNvSpPr/>
          <p:nvPr/>
        </p:nvSpPr>
        <p:spPr>
          <a:xfrm>
            <a:off x="4821712" y="3353328"/>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62"/>
          <p:cNvSpPr/>
          <p:nvPr/>
        </p:nvSpPr>
        <p:spPr>
          <a:xfrm>
            <a:off x="4523571" y="3017351"/>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6649918" y="4517144"/>
            <a:ext cx="198258" cy="199771"/>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4" name="object 64"/>
          <p:cNvSpPr/>
          <p:nvPr/>
        </p:nvSpPr>
        <p:spPr>
          <a:xfrm>
            <a:off x="6315452" y="4169058"/>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65"/>
          <p:cNvSpPr/>
          <p:nvPr/>
        </p:nvSpPr>
        <p:spPr>
          <a:xfrm>
            <a:off x="7150857" y="4508063"/>
            <a:ext cx="198258"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6" name="object 66"/>
          <p:cNvSpPr/>
          <p:nvPr/>
        </p:nvSpPr>
        <p:spPr>
          <a:xfrm>
            <a:off x="4999034" y="4008512"/>
            <a:ext cx="106443" cy="66464"/>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67"/>
          <p:cNvSpPr/>
          <p:nvPr/>
        </p:nvSpPr>
        <p:spPr>
          <a:xfrm>
            <a:off x="1704080" y="4008512"/>
            <a:ext cx="3369238" cy="0"/>
          </a:xfrm>
          <a:custGeom>
            <a:avLst/>
            <a:gdLst/>
            <a:ahLst/>
            <a:cxnLst/>
            <a:rect l="l" t="t" r="r" b="b"/>
            <a:pathLst>
              <a:path w="3392804">
                <a:moveTo>
                  <a:pt x="0" y="0"/>
                </a:moveTo>
                <a:lnTo>
                  <a:pt x="3392678" y="0"/>
                </a:lnTo>
              </a:path>
            </a:pathLst>
          </a:custGeom>
          <a:ln w="28956">
            <a:solidFill>
              <a:srgbClr val="C00000"/>
            </a:solidFill>
          </a:ln>
        </p:spPr>
        <p:txBody>
          <a:bodyPr wrap="square" lIns="0" tIns="0" rIns="0" bIns="0" rtlCol="0"/>
          <a:lstStyle/>
          <a:p>
            <a:endParaRPr sz="1788"/>
          </a:p>
        </p:txBody>
      </p:sp>
      <p:sp>
        <p:nvSpPr>
          <p:cNvPr id="68" name="object 68"/>
          <p:cNvSpPr/>
          <p:nvPr/>
        </p:nvSpPr>
        <p:spPr>
          <a:xfrm>
            <a:off x="4999035" y="3942048"/>
            <a:ext cx="131161" cy="80840"/>
          </a:xfrm>
          <a:prstGeom prst="rect">
            <a:avLst/>
          </a:prstGeom>
          <a:blipFill>
            <a:blip r:embed="rId1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9" name="object 69"/>
          <p:cNvSpPr txBox="1"/>
          <p:nvPr/>
        </p:nvSpPr>
        <p:spPr>
          <a:xfrm>
            <a:off x="836389" y="3812904"/>
            <a:ext cx="549243" cy="318332"/>
          </a:xfrm>
          <a:prstGeom prst="rect">
            <a:avLst/>
          </a:prstGeom>
        </p:spPr>
        <p:txBody>
          <a:bodyPr vert="horz" wrap="square" lIns="0" tIns="12612" rIns="0" bIns="0" rtlCol="0">
            <a:spAutoFit/>
          </a:bodyPr>
          <a:lstStyle/>
          <a:p>
            <a:pPr marL="12611">
              <a:spcBef>
                <a:spcPts val="99"/>
              </a:spcBef>
            </a:pPr>
            <a:r>
              <a:rPr sz="1986" b="1" spc="65" dirty="0">
                <a:solidFill>
                  <a:srgbClr val="C00000"/>
                </a:solidFill>
                <a:latin typeface="宋体" panose="02010600030101010101" pitchFamily="2" charset="-122"/>
                <a:cs typeface="宋体" panose="02010600030101010101" pitchFamily="2" charset="-122"/>
              </a:rPr>
              <a:t>预测</a:t>
            </a:r>
            <a:endParaRPr sz="1986">
              <a:latin typeface="宋体" panose="02010600030101010101" pitchFamily="2" charset="-122"/>
              <a:cs typeface="宋体" panose="02010600030101010101" pitchFamily="2" charset="-122"/>
            </a:endParaRPr>
          </a:p>
        </p:txBody>
      </p:sp>
      <p:sp>
        <p:nvSpPr>
          <p:cNvPr id="70" name="object 70"/>
          <p:cNvSpPr/>
          <p:nvPr/>
        </p:nvSpPr>
        <p:spPr>
          <a:xfrm>
            <a:off x="475187" y="3846701"/>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71" name="object 71"/>
          <p:cNvSpPr/>
          <p:nvPr/>
        </p:nvSpPr>
        <p:spPr>
          <a:xfrm>
            <a:off x="475187" y="3846701"/>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sp>
        <p:nvSpPr>
          <p:cNvPr id="72" name="object 72"/>
          <p:cNvSpPr/>
          <p:nvPr/>
        </p:nvSpPr>
        <p:spPr>
          <a:xfrm>
            <a:off x="5159203" y="3870917"/>
            <a:ext cx="216291" cy="266108"/>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73" name="object 73"/>
          <p:cNvSpPr/>
          <p:nvPr/>
        </p:nvSpPr>
        <p:spPr>
          <a:xfrm>
            <a:off x="5159203" y="3870917"/>
            <a:ext cx="216291" cy="266108"/>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pic>
        <p:nvPicPr>
          <p:cNvPr id="75" name="图片 74">
            <a:extLst>
              <a:ext uri="{FF2B5EF4-FFF2-40B4-BE49-F238E27FC236}">
                <a16:creationId xmlns:a16="http://schemas.microsoft.com/office/drawing/2014/main" id="{CC13F4AC-5DA8-B9C1-03B8-05E6D735F00C}"/>
              </a:ext>
            </a:extLst>
          </p:cNvPr>
          <p:cNvPicPr>
            <a:picLocks noChangeAspect="1"/>
          </p:cNvPicPr>
          <p:nvPr/>
        </p:nvPicPr>
        <p:blipFill>
          <a:blip r:embed="rId16"/>
          <a:stretch>
            <a:fillRect/>
          </a:stretch>
        </p:blipFill>
        <p:spPr>
          <a:xfrm>
            <a:off x="31757" y="31679"/>
            <a:ext cx="3094852" cy="832378"/>
          </a:xfrm>
          <a:prstGeom prst="rect">
            <a:avLst/>
          </a:prstGeom>
        </p:spPr>
      </p:pic>
      <p:sp>
        <p:nvSpPr>
          <p:cNvPr id="76" name="矩形 75">
            <a:extLst>
              <a:ext uri="{FF2B5EF4-FFF2-40B4-BE49-F238E27FC236}">
                <a16:creationId xmlns:a16="http://schemas.microsoft.com/office/drawing/2014/main" id="{834671CC-4002-3329-0CAF-8C33E48A3ED3}"/>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E82FBEBE-D5BB-A984-8EAA-DF52C7B18E12}"/>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80" name="椭圆 79">
            <a:extLst>
              <a:ext uri="{FF2B5EF4-FFF2-40B4-BE49-F238E27FC236}">
                <a16:creationId xmlns:a16="http://schemas.microsoft.com/office/drawing/2014/main" id="{66A86E11-6F22-9A9F-BB97-A9C1201E26F9}"/>
              </a:ext>
            </a:extLst>
          </p:cNvPr>
          <p:cNvSpPr/>
          <p:nvPr/>
        </p:nvSpPr>
        <p:spPr>
          <a:xfrm>
            <a:off x="5094217" y="3818502"/>
            <a:ext cx="542055" cy="496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83" name="object 70">
            <a:extLst>
              <a:ext uri="{FF2B5EF4-FFF2-40B4-BE49-F238E27FC236}">
                <a16:creationId xmlns:a16="http://schemas.microsoft.com/office/drawing/2014/main" id="{635D6892-5FDC-6682-54C4-284C62D47D69}"/>
              </a:ext>
            </a:extLst>
          </p:cNvPr>
          <p:cNvSpPr/>
          <p:nvPr/>
        </p:nvSpPr>
        <p:spPr>
          <a:xfrm>
            <a:off x="1278116" y="5794389"/>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84" name="object 71">
            <a:extLst>
              <a:ext uri="{FF2B5EF4-FFF2-40B4-BE49-F238E27FC236}">
                <a16:creationId xmlns:a16="http://schemas.microsoft.com/office/drawing/2014/main" id="{FD93A89D-7BF9-7799-05D4-873BA484C3DC}"/>
              </a:ext>
            </a:extLst>
          </p:cNvPr>
          <p:cNvSpPr/>
          <p:nvPr/>
        </p:nvSpPr>
        <p:spPr>
          <a:xfrm>
            <a:off x="1278116" y="5794389"/>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sp>
        <p:nvSpPr>
          <p:cNvPr id="85" name="右箭头 84">
            <a:extLst>
              <a:ext uri="{FF2B5EF4-FFF2-40B4-BE49-F238E27FC236}">
                <a16:creationId xmlns:a16="http://schemas.microsoft.com/office/drawing/2014/main" id="{8D6CF937-EB8B-56B4-A9F1-F4A13E6C2EBA}"/>
              </a:ext>
            </a:extLst>
          </p:cNvPr>
          <p:cNvSpPr/>
          <p:nvPr/>
        </p:nvSpPr>
        <p:spPr>
          <a:xfrm>
            <a:off x="1559276" y="5755647"/>
            <a:ext cx="3964177" cy="360561"/>
          </a:xfrm>
          <a:prstGeom prst="rightArrow">
            <a:avLst/>
          </a:prstGeom>
          <a:gradFill flip="none" rotWithShape="1">
            <a:gsLst>
              <a:gs pos="0">
                <a:schemeClr val="accent1">
                  <a:lumMod val="89000"/>
                </a:schemeClr>
              </a:gs>
              <a:gs pos="33000">
                <a:schemeClr val="accent1">
                  <a:lumMod val="89000"/>
                  <a:alpha val="46000"/>
                </a:schemeClr>
              </a:gs>
              <a:gs pos="69000">
                <a:schemeClr val="accent1">
                  <a:lumMod val="75000"/>
                </a:schemeClr>
              </a:gs>
              <a:gs pos="97000">
                <a:schemeClr val="accent1">
                  <a:lumMod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86" name="object 19">
            <a:extLst>
              <a:ext uri="{FF2B5EF4-FFF2-40B4-BE49-F238E27FC236}">
                <a16:creationId xmlns:a16="http://schemas.microsoft.com/office/drawing/2014/main" id="{CCD58AE4-50F4-0DA4-0281-E98A9F37B353}"/>
              </a:ext>
            </a:extLst>
          </p:cNvPr>
          <p:cNvSpPr/>
          <p:nvPr/>
        </p:nvSpPr>
        <p:spPr>
          <a:xfrm>
            <a:off x="5629395" y="5845103"/>
            <a:ext cx="198258"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87" name="文本框 86">
            <a:extLst>
              <a:ext uri="{FF2B5EF4-FFF2-40B4-BE49-F238E27FC236}">
                <a16:creationId xmlns:a16="http://schemas.microsoft.com/office/drawing/2014/main" id="{94D5F16F-E027-4D7F-05CF-849B8CD36FE5}"/>
              </a:ext>
            </a:extLst>
          </p:cNvPr>
          <p:cNvSpPr txBox="1"/>
          <p:nvPr/>
        </p:nvSpPr>
        <p:spPr>
          <a:xfrm>
            <a:off x="2580824" y="6213374"/>
            <a:ext cx="2564669" cy="366766"/>
          </a:xfrm>
          <a:prstGeom prst="rect">
            <a:avLst/>
          </a:prstGeom>
          <a:noFill/>
        </p:spPr>
        <p:txBody>
          <a:bodyPr wrap="square">
            <a:spAutoFit/>
          </a:bodyPr>
          <a:lstStyle/>
          <a:p>
            <a:r>
              <a:rPr lang="zh-CN" altLang="en-US" sz="1788" b="1" dirty="0">
                <a:latin typeface="Microsoft YaHei" panose="020B0503020204020204" pitchFamily="34" charset="-122"/>
                <a:ea typeface="Microsoft YaHei" panose="020B0503020204020204" pitchFamily="34" charset="-122"/>
              </a:rPr>
              <a:t>我觉得我是小红球</a:t>
            </a:r>
            <a:endParaRPr lang="en-US" sz="1788" dirty="0"/>
          </a:p>
        </p:txBody>
      </p:sp>
      <p:pic>
        <p:nvPicPr>
          <p:cNvPr id="88" name="图片 87">
            <a:extLst>
              <a:ext uri="{FF2B5EF4-FFF2-40B4-BE49-F238E27FC236}">
                <a16:creationId xmlns:a16="http://schemas.microsoft.com/office/drawing/2014/main" id="{E36C0422-5680-0A58-C6F8-40625F86E652}"/>
              </a:ext>
            </a:extLst>
          </p:cNvPr>
          <p:cNvPicPr>
            <a:picLocks noChangeAspect="1"/>
          </p:cNvPicPr>
          <p:nvPr/>
        </p:nvPicPr>
        <p:blipFill>
          <a:blip r:embed="rId17"/>
          <a:stretch>
            <a:fillRect/>
          </a:stretch>
        </p:blipFill>
        <p:spPr>
          <a:xfrm>
            <a:off x="8254086" y="6001804"/>
            <a:ext cx="842171" cy="83237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4349907" y="4780682"/>
            <a:ext cx="2674329" cy="590280"/>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66" name="object 66"/>
          <p:cNvSpPr/>
          <p:nvPr/>
        </p:nvSpPr>
        <p:spPr>
          <a:xfrm>
            <a:off x="1704080" y="4008512"/>
            <a:ext cx="3369238" cy="0"/>
          </a:xfrm>
          <a:custGeom>
            <a:avLst/>
            <a:gdLst/>
            <a:ahLst/>
            <a:cxnLst/>
            <a:rect l="l" t="t" r="r" b="b"/>
            <a:pathLst>
              <a:path w="3392804">
                <a:moveTo>
                  <a:pt x="0" y="0"/>
                </a:moveTo>
                <a:lnTo>
                  <a:pt x="3392678" y="0"/>
                </a:lnTo>
              </a:path>
            </a:pathLst>
          </a:custGeom>
          <a:ln w="28956">
            <a:solidFill>
              <a:srgbClr val="C00000"/>
            </a:solidFill>
          </a:ln>
        </p:spPr>
        <p:txBody>
          <a:bodyPr wrap="square" lIns="0" tIns="0" rIns="0" bIns="0" rtlCol="0"/>
          <a:lstStyle/>
          <a:p>
            <a:endParaRPr sz="1788"/>
          </a:p>
        </p:txBody>
      </p:sp>
      <p:sp>
        <p:nvSpPr>
          <p:cNvPr id="71" name="object 71"/>
          <p:cNvSpPr/>
          <p:nvPr/>
        </p:nvSpPr>
        <p:spPr>
          <a:xfrm>
            <a:off x="487294" y="2245511"/>
            <a:ext cx="198258" cy="196743"/>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2" name="object 72"/>
          <p:cNvSpPr/>
          <p:nvPr/>
        </p:nvSpPr>
        <p:spPr>
          <a:xfrm>
            <a:off x="487294" y="2676834"/>
            <a:ext cx="198258" cy="199770"/>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3" name="object 73"/>
          <p:cNvSpPr txBox="1"/>
          <p:nvPr/>
        </p:nvSpPr>
        <p:spPr>
          <a:xfrm>
            <a:off x="496477" y="1637219"/>
            <a:ext cx="1852040" cy="1355767"/>
          </a:xfrm>
          <a:prstGeom prst="rect">
            <a:avLst/>
          </a:prstGeom>
        </p:spPr>
        <p:txBody>
          <a:bodyPr vert="horz" wrap="square" lIns="0" tIns="122965" rIns="0" bIns="0" rtlCol="0">
            <a:spAutoFit/>
          </a:bodyPr>
          <a:lstStyle/>
          <a:p>
            <a:pPr marL="12611">
              <a:spcBef>
                <a:spcPts val="968"/>
              </a:spcBef>
            </a:pPr>
            <a:r>
              <a:rPr sz="1986" dirty="0">
                <a:latin typeface="宋体" panose="02010600030101010101" pitchFamily="2" charset="-122"/>
                <a:cs typeface="宋体" panose="02010600030101010101" pitchFamily="2" charset="-122"/>
              </a:rPr>
              <a:t>近邻数</a:t>
            </a:r>
            <a:r>
              <a:rPr sz="1986" spc="-5" dirty="0">
                <a:latin typeface="宋体" panose="02010600030101010101" pitchFamily="2" charset="-122"/>
                <a:cs typeface="宋体" panose="02010600030101010101" pitchFamily="2" charset="-122"/>
              </a:rPr>
              <a:t>目</a:t>
            </a:r>
            <a:r>
              <a:rPr sz="1986" dirty="0">
                <a:latin typeface="Arial" panose="020B0604020202020204"/>
                <a:cs typeface="Arial" panose="020B0604020202020204"/>
              </a:rPr>
              <a:t>(K</a:t>
            </a:r>
            <a:r>
              <a:rPr sz="1986" spc="-90" dirty="0">
                <a:latin typeface="Arial" panose="020B0604020202020204"/>
                <a:cs typeface="Arial" panose="020B0604020202020204"/>
              </a:rPr>
              <a:t> </a:t>
            </a:r>
            <a:r>
              <a:rPr sz="1986" dirty="0">
                <a:latin typeface="Arial" panose="020B0604020202020204"/>
                <a:cs typeface="Arial" panose="020B0604020202020204"/>
              </a:rPr>
              <a:t>=</a:t>
            </a:r>
            <a:r>
              <a:rPr sz="1986" spc="-149" dirty="0">
                <a:latin typeface="Arial" panose="020B0604020202020204"/>
                <a:cs typeface="Arial" panose="020B0604020202020204"/>
              </a:rPr>
              <a:t> </a:t>
            </a:r>
            <a:r>
              <a:rPr sz="1986" dirty="0">
                <a:latin typeface="Arial" panose="020B0604020202020204"/>
                <a:cs typeface="Arial" panose="020B0604020202020204"/>
              </a:rPr>
              <a:t>2):</a:t>
            </a:r>
            <a:endParaRPr sz="1986">
              <a:latin typeface="Arial" panose="020B0604020202020204"/>
              <a:cs typeface="Arial" panose="020B0604020202020204"/>
            </a:endParaRPr>
          </a:p>
          <a:p>
            <a:pPr marL="336732">
              <a:spcBef>
                <a:spcPts val="869"/>
              </a:spcBef>
            </a:pPr>
            <a:r>
              <a:rPr sz="1986" dirty="0">
                <a:latin typeface="Arial" panose="020B0604020202020204"/>
                <a:cs typeface="Arial" panose="020B0604020202020204"/>
              </a:rPr>
              <a:t>1</a:t>
            </a:r>
            <a:endParaRPr sz="1986">
              <a:latin typeface="Arial" panose="020B0604020202020204"/>
              <a:cs typeface="Arial" panose="020B0604020202020204"/>
            </a:endParaRPr>
          </a:p>
          <a:p>
            <a:pPr marL="336732">
              <a:spcBef>
                <a:spcPts val="1584"/>
              </a:spcBef>
            </a:pPr>
            <a:r>
              <a:rPr sz="1986" dirty="0">
                <a:latin typeface="Arial" panose="020B0604020202020204"/>
                <a:cs typeface="Arial" panose="020B0604020202020204"/>
              </a:rPr>
              <a:t>1</a:t>
            </a:r>
            <a:endParaRPr sz="1986">
              <a:latin typeface="Arial" panose="020B0604020202020204"/>
              <a:cs typeface="Arial" panose="020B0604020202020204"/>
            </a:endParaRPr>
          </a:p>
        </p:txBody>
      </p:sp>
      <p:sp>
        <p:nvSpPr>
          <p:cNvPr id="74" name="object 74"/>
          <p:cNvSpPr txBox="1"/>
          <p:nvPr/>
        </p:nvSpPr>
        <p:spPr>
          <a:xfrm>
            <a:off x="836389" y="3812904"/>
            <a:ext cx="549243" cy="318332"/>
          </a:xfrm>
          <a:prstGeom prst="rect">
            <a:avLst/>
          </a:prstGeom>
        </p:spPr>
        <p:txBody>
          <a:bodyPr vert="horz" wrap="square" lIns="0" tIns="12612" rIns="0" bIns="0" rtlCol="0">
            <a:spAutoFit/>
          </a:bodyPr>
          <a:lstStyle/>
          <a:p>
            <a:pPr marL="12611">
              <a:spcBef>
                <a:spcPts val="99"/>
              </a:spcBef>
            </a:pPr>
            <a:r>
              <a:rPr sz="1986" b="1" spc="65" dirty="0">
                <a:solidFill>
                  <a:srgbClr val="C00000"/>
                </a:solidFill>
                <a:latin typeface="宋体" panose="02010600030101010101" pitchFamily="2" charset="-122"/>
                <a:cs typeface="宋体" panose="02010600030101010101" pitchFamily="2" charset="-122"/>
              </a:rPr>
              <a:t>预测</a:t>
            </a:r>
            <a:endParaRPr sz="1986">
              <a:latin typeface="宋体" panose="02010600030101010101" pitchFamily="2" charset="-122"/>
              <a:cs typeface="宋体" panose="02010600030101010101" pitchFamily="2" charset="-122"/>
            </a:endParaRPr>
          </a:p>
        </p:txBody>
      </p:sp>
      <p:sp>
        <p:nvSpPr>
          <p:cNvPr id="75" name="object 75"/>
          <p:cNvSpPr/>
          <p:nvPr/>
        </p:nvSpPr>
        <p:spPr>
          <a:xfrm>
            <a:off x="475187" y="3846701"/>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76" name="object 76"/>
          <p:cNvSpPr/>
          <p:nvPr/>
        </p:nvSpPr>
        <p:spPr>
          <a:xfrm>
            <a:off x="475187" y="3846701"/>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grpSp>
        <p:nvGrpSpPr>
          <p:cNvPr id="86" name="组合 85">
            <a:extLst>
              <a:ext uri="{FF2B5EF4-FFF2-40B4-BE49-F238E27FC236}">
                <a16:creationId xmlns:a16="http://schemas.microsoft.com/office/drawing/2014/main" id="{13F88293-3802-7A9B-1EA0-208996BF4911}"/>
              </a:ext>
            </a:extLst>
          </p:cNvPr>
          <p:cNvGrpSpPr/>
          <p:nvPr/>
        </p:nvGrpSpPr>
        <p:grpSpPr>
          <a:xfrm>
            <a:off x="2495720" y="1800567"/>
            <a:ext cx="5355344" cy="3261424"/>
            <a:chOff x="2481198" y="1789176"/>
            <a:chExt cx="5392802" cy="3284237"/>
          </a:xfrm>
        </p:grpSpPr>
        <p:sp>
          <p:nvSpPr>
            <p:cNvPr id="2" name="object 2"/>
            <p:cNvSpPr/>
            <p:nvPr/>
          </p:nvSpPr>
          <p:spPr>
            <a:xfrm>
              <a:off x="4978908" y="4268723"/>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 name="object 3"/>
            <p:cNvSpPr/>
            <p:nvPr/>
          </p:nvSpPr>
          <p:spPr>
            <a:xfrm>
              <a:off x="4978908" y="4270247"/>
              <a:ext cx="199390" cy="199390"/>
            </a:xfrm>
            <a:custGeom>
              <a:avLst/>
              <a:gdLst/>
              <a:ahLst/>
              <a:cxnLst/>
              <a:rect l="l" t="t" r="r" b="b"/>
              <a:pathLst>
                <a:path w="199389" h="199389">
                  <a:moveTo>
                    <a:pt x="0" y="99568"/>
                  </a:moveTo>
                  <a:lnTo>
                    <a:pt x="7874" y="60832"/>
                  </a:lnTo>
                  <a:lnTo>
                    <a:pt x="29209" y="29209"/>
                  </a:lnTo>
                  <a:lnTo>
                    <a:pt x="60832" y="7874"/>
                  </a:lnTo>
                  <a:lnTo>
                    <a:pt x="99567" y="0"/>
                  </a:lnTo>
                  <a:lnTo>
                    <a:pt x="138429" y="7874"/>
                  </a:lnTo>
                  <a:lnTo>
                    <a:pt x="170052" y="29209"/>
                  </a:lnTo>
                  <a:lnTo>
                    <a:pt x="191388" y="60832"/>
                  </a:lnTo>
                  <a:lnTo>
                    <a:pt x="199262" y="99568"/>
                  </a:lnTo>
                  <a:lnTo>
                    <a:pt x="191388" y="138429"/>
                  </a:lnTo>
                  <a:lnTo>
                    <a:pt x="170052" y="170052"/>
                  </a:lnTo>
                  <a:lnTo>
                    <a:pt x="138429" y="191388"/>
                  </a:lnTo>
                  <a:lnTo>
                    <a:pt x="99567" y="199262"/>
                  </a:lnTo>
                  <a:lnTo>
                    <a:pt x="60832" y="191388"/>
                  </a:lnTo>
                  <a:lnTo>
                    <a:pt x="29209" y="170052"/>
                  </a:lnTo>
                  <a:lnTo>
                    <a:pt x="7874" y="138429"/>
                  </a:lnTo>
                  <a:lnTo>
                    <a:pt x="0" y="99568"/>
                  </a:lnTo>
                  <a:close/>
                </a:path>
              </a:pathLst>
            </a:custGeom>
            <a:ln w="76200">
              <a:solidFill>
                <a:srgbClr val="F3D34E"/>
              </a:solidFill>
            </a:ln>
          </p:spPr>
          <p:txBody>
            <a:bodyPr wrap="square" lIns="0" tIns="0" rIns="0" bIns="0" rtlCol="0"/>
            <a:lstStyle/>
            <a:p>
              <a:endParaRPr sz="1788"/>
            </a:p>
          </p:txBody>
        </p:sp>
        <p:sp>
          <p:nvSpPr>
            <p:cNvPr id="4" name="object 4"/>
            <p:cNvSpPr/>
            <p:nvPr/>
          </p:nvSpPr>
          <p:spPr>
            <a:xfrm>
              <a:off x="5350764" y="4011167"/>
              <a:ext cx="199644" cy="199644"/>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 name="object 5"/>
            <p:cNvSpPr/>
            <p:nvPr/>
          </p:nvSpPr>
          <p:spPr>
            <a:xfrm>
              <a:off x="5350764" y="4012691"/>
              <a:ext cx="199390" cy="199390"/>
            </a:xfrm>
            <a:custGeom>
              <a:avLst/>
              <a:gdLst/>
              <a:ahLst/>
              <a:cxnLst/>
              <a:rect l="l" t="t" r="r" b="b"/>
              <a:pathLst>
                <a:path w="199389" h="199389">
                  <a:moveTo>
                    <a:pt x="0" y="99567"/>
                  </a:moveTo>
                  <a:lnTo>
                    <a:pt x="7874" y="60832"/>
                  </a:lnTo>
                  <a:lnTo>
                    <a:pt x="29210" y="29209"/>
                  </a:lnTo>
                  <a:lnTo>
                    <a:pt x="60833" y="7873"/>
                  </a:lnTo>
                  <a:lnTo>
                    <a:pt x="99695" y="0"/>
                  </a:lnTo>
                  <a:lnTo>
                    <a:pt x="138430" y="7873"/>
                  </a:lnTo>
                  <a:lnTo>
                    <a:pt x="170052" y="29209"/>
                  </a:lnTo>
                  <a:lnTo>
                    <a:pt x="191388" y="60832"/>
                  </a:lnTo>
                  <a:lnTo>
                    <a:pt x="199262" y="99567"/>
                  </a:lnTo>
                  <a:lnTo>
                    <a:pt x="191388" y="138429"/>
                  </a:lnTo>
                  <a:lnTo>
                    <a:pt x="170052" y="170052"/>
                  </a:lnTo>
                  <a:lnTo>
                    <a:pt x="138430" y="191388"/>
                  </a:lnTo>
                  <a:lnTo>
                    <a:pt x="99695" y="199262"/>
                  </a:lnTo>
                  <a:lnTo>
                    <a:pt x="60833" y="191388"/>
                  </a:lnTo>
                  <a:lnTo>
                    <a:pt x="29210" y="170052"/>
                  </a:lnTo>
                  <a:lnTo>
                    <a:pt x="7874" y="138429"/>
                  </a:lnTo>
                  <a:lnTo>
                    <a:pt x="0" y="99567"/>
                  </a:lnTo>
                  <a:close/>
                </a:path>
              </a:pathLst>
            </a:custGeom>
            <a:ln w="76200">
              <a:solidFill>
                <a:srgbClr val="F3D34E"/>
              </a:solidFill>
            </a:ln>
          </p:spPr>
          <p:txBody>
            <a:bodyPr wrap="square" lIns="0" tIns="0" rIns="0" bIns="0" rtlCol="0"/>
            <a:lstStyle/>
            <a:p>
              <a:endParaRPr sz="1788"/>
            </a:p>
          </p:txBody>
        </p:sp>
        <p:sp>
          <p:nvSpPr>
            <p:cNvPr id="6" name="object 6"/>
            <p:cNvSpPr txBox="1"/>
            <p:nvPr/>
          </p:nvSpPr>
          <p:spPr>
            <a:xfrm>
              <a:off x="3308350" y="4845177"/>
              <a:ext cx="125095" cy="228236"/>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7" name="object 7"/>
            <p:cNvSpPr txBox="1"/>
            <p:nvPr/>
          </p:nvSpPr>
          <p:spPr>
            <a:xfrm>
              <a:off x="3045714" y="1908429"/>
              <a:ext cx="223520" cy="22887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8" name="object 8"/>
            <p:cNvSpPr txBox="1"/>
            <p:nvPr/>
          </p:nvSpPr>
          <p:spPr>
            <a:xfrm>
              <a:off x="2481198" y="2933854"/>
              <a:ext cx="795020" cy="507365"/>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9" name="object 9"/>
            <p:cNvSpPr txBox="1"/>
            <p:nvPr/>
          </p:nvSpPr>
          <p:spPr>
            <a:xfrm>
              <a:off x="3031617" y="3982034"/>
              <a:ext cx="238760" cy="22887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1" name="object 11"/>
            <p:cNvSpPr/>
            <p:nvPr/>
          </p:nvSpPr>
          <p:spPr>
            <a:xfrm>
              <a:off x="3340608" y="1852676"/>
              <a:ext cx="0" cy="2967355"/>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2" name="object 12"/>
            <p:cNvSpPr/>
            <p:nvPr/>
          </p:nvSpPr>
          <p:spPr>
            <a:xfrm>
              <a:off x="3302508" y="1789176"/>
              <a:ext cx="76200" cy="76200"/>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3" name="object 13"/>
            <p:cNvSpPr/>
            <p:nvPr/>
          </p:nvSpPr>
          <p:spPr>
            <a:xfrm>
              <a:off x="7797800" y="4787646"/>
              <a:ext cx="76200" cy="48260"/>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4" name="object 14"/>
            <p:cNvSpPr/>
            <p:nvPr/>
          </p:nvSpPr>
          <p:spPr>
            <a:xfrm>
              <a:off x="3332988" y="4805362"/>
              <a:ext cx="4465320"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5" name="object 15"/>
            <p:cNvSpPr/>
            <p:nvPr/>
          </p:nvSpPr>
          <p:spPr>
            <a:xfrm>
              <a:off x="7797672" y="4787646"/>
              <a:ext cx="13335" cy="20320"/>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16" name="object 16"/>
            <p:cNvSpPr/>
            <p:nvPr/>
          </p:nvSpPr>
          <p:spPr>
            <a:xfrm>
              <a:off x="7797545" y="4759452"/>
              <a:ext cx="57150" cy="28575"/>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17" name="object 17"/>
            <p:cNvSpPr/>
            <p:nvPr/>
          </p:nvSpPr>
          <p:spPr>
            <a:xfrm>
              <a:off x="5350764" y="4011167"/>
              <a:ext cx="199644" cy="199644"/>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8" name="object 18"/>
            <p:cNvSpPr/>
            <p:nvPr/>
          </p:nvSpPr>
          <p:spPr>
            <a:xfrm>
              <a:off x="6211823" y="34427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9" name="object 19"/>
            <p:cNvSpPr/>
            <p:nvPr/>
          </p:nvSpPr>
          <p:spPr>
            <a:xfrm>
              <a:off x="5494020"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0" name="object 20"/>
            <p:cNvSpPr/>
            <p:nvPr/>
          </p:nvSpPr>
          <p:spPr>
            <a:xfrm>
              <a:off x="5387340" y="2801111"/>
              <a:ext cx="201167"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1" name="object 21"/>
            <p:cNvSpPr/>
            <p:nvPr/>
          </p:nvSpPr>
          <p:spPr>
            <a:xfrm>
              <a:off x="5181600" y="2406395"/>
              <a:ext cx="201167" cy="198120"/>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5727191" y="2036064"/>
              <a:ext cx="199644" cy="199644"/>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6033515" y="231495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6204203" y="279653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5871971" y="2909316"/>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6573011" y="2517648"/>
              <a:ext cx="199644" cy="198120"/>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6269735" y="1908048"/>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6822947" y="2115311"/>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7627619" y="2319527"/>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7246619" y="2782823"/>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6903719"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7377683" y="33284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4841747" y="3727703"/>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4477511" y="34488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4823459" y="303428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5480303" y="36012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5967984"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6531864" y="2994660"/>
              <a:ext cx="199644" cy="199644"/>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5966459" y="4183379"/>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5615940" y="454304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41"/>
            <p:cNvSpPr/>
            <p:nvPr/>
          </p:nvSpPr>
          <p:spPr>
            <a:xfrm>
              <a:off x="6237732" y="4533900"/>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4980432" y="427482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43"/>
            <p:cNvSpPr/>
            <p:nvPr/>
          </p:nvSpPr>
          <p:spPr>
            <a:xfrm>
              <a:off x="4515611" y="442112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4029455" y="4311396"/>
              <a:ext cx="199390" cy="199390"/>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5" name="object 45"/>
            <p:cNvSpPr/>
            <p:nvPr/>
          </p:nvSpPr>
          <p:spPr>
            <a:xfrm>
              <a:off x="3595115" y="4294632"/>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46"/>
            <p:cNvSpPr/>
            <p:nvPr/>
          </p:nvSpPr>
          <p:spPr>
            <a:xfrm>
              <a:off x="4180332" y="383438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47"/>
            <p:cNvSpPr/>
            <p:nvPr/>
          </p:nvSpPr>
          <p:spPr>
            <a:xfrm>
              <a:off x="3947159" y="3447288"/>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4270247" y="2776727"/>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49"/>
            <p:cNvSpPr/>
            <p:nvPr/>
          </p:nvSpPr>
          <p:spPr>
            <a:xfrm>
              <a:off x="3496055" y="32430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3846576" y="2395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3581400" y="2776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3534155" y="212140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3947159" y="299466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3561588"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3870959" y="401574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56"/>
            <p:cNvSpPr/>
            <p:nvPr/>
          </p:nvSpPr>
          <p:spPr>
            <a:xfrm>
              <a:off x="4180332" y="23667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4251959" y="3157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58"/>
            <p:cNvSpPr/>
            <p:nvPr/>
          </p:nvSpPr>
          <p:spPr>
            <a:xfrm>
              <a:off x="4477511" y="4006596"/>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3820667" y="4517135"/>
              <a:ext cx="199390" cy="201295"/>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60" name="object 60"/>
            <p:cNvSpPr/>
            <p:nvPr/>
          </p:nvSpPr>
          <p:spPr>
            <a:xfrm>
              <a:off x="4823459" y="335280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61"/>
            <p:cNvSpPr/>
            <p:nvPr/>
          </p:nvSpPr>
          <p:spPr>
            <a:xfrm>
              <a:off x="4523232" y="30144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62"/>
            <p:cNvSpPr/>
            <p:nvPr/>
          </p:nvSpPr>
          <p:spPr>
            <a:xfrm>
              <a:off x="6664452" y="4524755"/>
              <a:ext cx="199644" cy="20116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6327647" y="417423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4" name="object 64"/>
            <p:cNvSpPr/>
            <p:nvPr/>
          </p:nvSpPr>
          <p:spPr>
            <a:xfrm>
              <a:off x="7168895" y="45156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65"/>
            <p:cNvSpPr/>
            <p:nvPr/>
          </p:nvSpPr>
          <p:spPr>
            <a:xfrm>
              <a:off x="5002021" y="4012565"/>
              <a:ext cx="107187" cy="66929"/>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67"/>
            <p:cNvSpPr/>
            <p:nvPr/>
          </p:nvSpPr>
          <p:spPr>
            <a:xfrm>
              <a:off x="5002021" y="3945635"/>
              <a:ext cx="132079" cy="81406"/>
            </a:xfrm>
            <a:prstGeom prst="rect">
              <a:avLst/>
            </a:prstGeom>
            <a:blipFill>
              <a:blip r:embed="rId1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8" name="object 68"/>
            <p:cNvSpPr/>
            <p:nvPr/>
          </p:nvSpPr>
          <p:spPr>
            <a:xfrm>
              <a:off x="5163311" y="3874008"/>
              <a:ext cx="217804" cy="267970"/>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69" name="object 69"/>
            <p:cNvSpPr/>
            <p:nvPr/>
          </p:nvSpPr>
          <p:spPr>
            <a:xfrm>
              <a:off x="5163311" y="3874008"/>
              <a:ext cx="217804" cy="267970"/>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sp>
          <p:nvSpPr>
            <p:cNvPr id="77" name="椭圆 76">
              <a:extLst>
                <a:ext uri="{FF2B5EF4-FFF2-40B4-BE49-F238E27FC236}">
                  <a16:creationId xmlns:a16="http://schemas.microsoft.com/office/drawing/2014/main" id="{27FA7C22-7B72-42E2-F33F-7E49EE813D1F}"/>
                </a:ext>
              </a:extLst>
            </p:cNvPr>
            <p:cNvSpPr/>
            <p:nvPr/>
          </p:nvSpPr>
          <p:spPr>
            <a:xfrm>
              <a:off x="4735666" y="3547113"/>
              <a:ext cx="868083" cy="107365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grpSp>
      <p:pic>
        <p:nvPicPr>
          <p:cNvPr id="83" name="图片 82">
            <a:extLst>
              <a:ext uri="{FF2B5EF4-FFF2-40B4-BE49-F238E27FC236}">
                <a16:creationId xmlns:a16="http://schemas.microsoft.com/office/drawing/2014/main" id="{954E26A1-1291-6128-9B20-FCF600E2D076}"/>
              </a:ext>
            </a:extLst>
          </p:cNvPr>
          <p:cNvPicPr>
            <a:picLocks noChangeAspect="1"/>
          </p:cNvPicPr>
          <p:nvPr/>
        </p:nvPicPr>
        <p:blipFill>
          <a:blip r:embed="rId16"/>
          <a:stretch>
            <a:fillRect/>
          </a:stretch>
        </p:blipFill>
        <p:spPr>
          <a:xfrm>
            <a:off x="31757" y="31679"/>
            <a:ext cx="3094852" cy="832378"/>
          </a:xfrm>
          <a:prstGeom prst="rect">
            <a:avLst/>
          </a:prstGeom>
        </p:spPr>
      </p:pic>
      <p:sp>
        <p:nvSpPr>
          <p:cNvPr id="84" name="矩形 83">
            <a:extLst>
              <a:ext uri="{FF2B5EF4-FFF2-40B4-BE49-F238E27FC236}">
                <a16:creationId xmlns:a16="http://schemas.microsoft.com/office/drawing/2014/main" id="{CD4738FC-A17A-DFD0-1225-8971DB250CE6}"/>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6363B67D-FC81-BA9E-397A-5EDD0B2D6DF1}"/>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87" name="图片 86">
            <a:extLst>
              <a:ext uri="{FF2B5EF4-FFF2-40B4-BE49-F238E27FC236}">
                <a16:creationId xmlns:a16="http://schemas.microsoft.com/office/drawing/2014/main" id="{EF41AB96-80E7-7CF3-7699-8C5EE9427368}"/>
              </a:ext>
            </a:extLst>
          </p:cNvPr>
          <p:cNvPicPr>
            <a:picLocks noChangeAspect="1"/>
          </p:cNvPicPr>
          <p:nvPr/>
        </p:nvPicPr>
        <p:blipFill>
          <a:blip r:embed="rId17"/>
          <a:stretch>
            <a:fillRect/>
          </a:stretch>
        </p:blipFill>
        <p:spPr>
          <a:xfrm>
            <a:off x="8254086" y="6001804"/>
            <a:ext cx="842171" cy="83237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39873" y="3725628"/>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 name="object 3"/>
          <p:cNvSpPr/>
          <p:nvPr/>
        </p:nvSpPr>
        <p:spPr>
          <a:xfrm>
            <a:off x="4839874" y="3725628"/>
            <a:ext cx="198005" cy="198005"/>
          </a:xfrm>
          <a:custGeom>
            <a:avLst/>
            <a:gdLst/>
            <a:ahLst/>
            <a:cxnLst/>
            <a:rect l="l" t="t" r="r" b="b"/>
            <a:pathLst>
              <a:path w="199389" h="199389">
                <a:moveTo>
                  <a:pt x="0" y="99568"/>
                </a:moveTo>
                <a:lnTo>
                  <a:pt x="7874" y="60833"/>
                </a:lnTo>
                <a:lnTo>
                  <a:pt x="29210" y="29210"/>
                </a:lnTo>
                <a:lnTo>
                  <a:pt x="60832" y="7874"/>
                </a:lnTo>
                <a:lnTo>
                  <a:pt x="99694" y="0"/>
                </a:lnTo>
                <a:lnTo>
                  <a:pt x="138429" y="7874"/>
                </a:lnTo>
                <a:lnTo>
                  <a:pt x="170052" y="29210"/>
                </a:lnTo>
                <a:lnTo>
                  <a:pt x="191388" y="60833"/>
                </a:lnTo>
                <a:lnTo>
                  <a:pt x="199262" y="99568"/>
                </a:lnTo>
                <a:lnTo>
                  <a:pt x="191388" y="138430"/>
                </a:lnTo>
                <a:lnTo>
                  <a:pt x="170052" y="170053"/>
                </a:lnTo>
                <a:lnTo>
                  <a:pt x="138429" y="191389"/>
                </a:lnTo>
                <a:lnTo>
                  <a:pt x="99694" y="199263"/>
                </a:lnTo>
                <a:lnTo>
                  <a:pt x="60832" y="191389"/>
                </a:lnTo>
                <a:lnTo>
                  <a:pt x="29210" y="170053"/>
                </a:lnTo>
                <a:lnTo>
                  <a:pt x="7874" y="138430"/>
                </a:lnTo>
                <a:lnTo>
                  <a:pt x="0" y="99568"/>
                </a:lnTo>
                <a:close/>
              </a:path>
            </a:pathLst>
          </a:custGeom>
          <a:ln w="76200">
            <a:solidFill>
              <a:srgbClr val="F3D34E"/>
            </a:solidFill>
          </a:ln>
        </p:spPr>
        <p:txBody>
          <a:bodyPr wrap="square" lIns="0" tIns="0" rIns="0" bIns="0" rtlCol="0"/>
          <a:lstStyle/>
          <a:p>
            <a:endParaRPr sz="1788"/>
          </a:p>
        </p:txBody>
      </p:sp>
      <p:sp>
        <p:nvSpPr>
          <p:cNvPr id="4" name="object 4"/>
          <p:cNvSpPr/>
          <p:nvPr/>
        </p:nvSpPr>
        <p:spPr>
          <a:xfrm>
            <a:off x="4976082" y="4262890"/>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 name="object 5"/>
          <p:cNvSpPr/>
          <p:nvPr/>
        </p:nvSpPr>
        <p:spPr>
          <a:xfrm>
            <a:off x="4976082" y="4264404"/>
            <a:ext cx="198005" cy="198005"/>
          </a:xfrm>
          <a:custGeom>
            <a:avLst/>
            <a:gdLst/>
            <a:ahLst/>
            <a:cxnLst/>
            <a:rect l="l" t="t" r="r" b="b"/>
            <a:pathLst>
              <a:path w="199389" h="199389">
                <a:moveTo>
                  <a:pt x="0" y="99568"/>
                </a:moveTo>
                <a:lnTo>
                  <a:pt x="7874" y="60832"/>
                </a:lnTo>
                <a:lnTo>
                  <a:pt x="29209" y="29209"/>
                </a:lnTo>
                <a:lnTo>
                  <a:pt x="60832" y="7874"/>
                </a:lnTo>
                <a:lnTo>
                  <a:pt x="99567" y="0"/>
                </a:lnTo>
                <a:lnTo>
                  <a:pt x="138429" y="7874"/>
                </a:lnTo>
                <a:lnTo>
                  <a:pt x="170052" y="29209"/>
                </a:lnTo>
                <a:lnTo>
                  <a:pt x="191388" y="60832"/>
                </a:lnTo>
                <a:lnTo>
                  <a:pt x="199262" y="99568"/>
                </a:lnTo>
                <a:lnTo>
                  <a:pt x="191388" y="138429"/>
                </a:lnTo>
                <a:lnTo>
                  <a:pt x="170052" y="170052"/>
                </a:lnTo>
                <a:lnTo>
                  <a:pt x="138429" y="191388"/>
                </a:lnTo>
                <a:lnTo>
                  <a:pt x="99567" y="199262"/>
                </a:lnTo>
                <a:lnTo>
                  <a:pt x="60832" y="191388"/>
                </a:lnTo>
                <a:lnTo>
                  <a:pt x="29209" y="170052"/>
                </a:lnTo>
                <a:lnTo>
                  <a:pt x="7874" y="138429"/>
                </a:lnTo>
                <a:lnTo>
                  <a:pt x="0" y="99568"/>
                </a:lnTo>
                <a:close/>
              </a:path>
            </a:pathLst>
          </a:custGeom>
          <a:ln w="76200">
            <a:solidFill>
              <a:srgbClr val="F3D34E"/>
            </a:solidFill>
          </a:ln>
        </p:spPr>
        <p:txBody>
          <a:bodyPr wrap="square" lIns="0" tIns="0" rIns="0" bIns="0" rtlCol="0"/>
          <a:lstStyle/>
          <a:p>
            <a:endParaRPr sz="1788"/>
          </a:p>
        </p:txBody>
      </p:sp>
      <p:sp>
        <p:nvSpPr>
          <p:cNvPr id="6" name="object 6"/>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 name="object 7"/>
          <p:cNvSpPr/>
          <p:nvPr/>
        </p:nvSpPr>
        <p:spPr>
          <a:xfrm>
            <a:off x="5345355" y="4008637"/>
            <a:ext cx="198005" cy="198005"/>
          </a:xfrm>
          <a:custGeom>
            <a:avLst/>
            <a:gdLst/>
            <a:ahLst/>
            <a:cxnLst/>
            <a:rect l="l" t="t" r="r" b="b"/>
            <a:pathLst>
              <a:path w="199389" h="199389">
                <a:moveTo>
                  <a:pt x="0" y="99567"/>
                </a:moveTo>
                <a:lnTo>
                  <a:pt x="7874" y="60832"/>
                </a:lnTo>
                <a:lnTo>
                  <a:pt x="29210" y="29209"/>
                </a:lnTo>
                <a:lnTo>
                  <a:pt x="60833" y="7873"/>
                </a:lnTo>
                <a:lnTo>
                  <a:pt x="99695" y="0"/>
                </a:lnTo>
                <a:lnTo>
                  <a:pt x="138430" y="7873"/>
                </a:lnTo>
                <a:lnTo>
                  <a:pt x="170052" y="29209"/>
                </a:lnTo>
                <a:lnTo>
                  <a:pt x="191388" y="60832"/>
                </a:lnTo>
                <a:lnTo>
                  <a:pt x="199262" y="99567"/>
                </a:lnTo>
                <a:lnTo>
                  <a:pt x="191388" y="138429"/>
                </a:lnTo>
                <a:lnTo>
                  <a:pt x="170052" y="170052"/>
                </a:lnTo>
                <a:lnTo>
                  <a:pt x="138430" y="191388"/>
                </a:lnTo>
                <a:lnTo>
                  <a:pt x="99695" y="199262"/>
                </a:lnTo>
                <a:lnTo>
                  <a:pt x="60833" y="191388"/>
                </a:lnTo>
                <a:lnTo>
                  <a:pt x="29210" y="170052"/>
                </a:lnTo>
                <a:lnTo>
                  <a:pt x="7874" y="138429"/>
                </a:lnTo>
                <a:lnTo>
                  <a:pt x="0" y="99567"/>
                </a:lnTo>
                <a:close/>
              </a:path>
            </a:pathLst>
          </a:custGeom>
          <a:ln w="76200">
            <a:solidFill>
              <a:srgbClr val="F3D34E"/>
            </a:solidFill>
          </a:ln>
        </p:spPr>
        <p:txBody>
          <a:bodyPr wrap="square" lIns="0" tIns="0" rIns="0" bIns="0" rtlCol="0"/>
          <a:lstStyle/>
          <a:p>
            <a:endParaRPr sz="1788"/>
          </a:p>
        </p:txBody>
      </p:sp>
      <p:sp>
        <p:nvSpPr>
          <p:cNvPr id="8" name="object 8"/>
          <p:cNvSpPr txBox="1"/>
          <p:nvPr/>
        </p:nvSpPr>
        <p:spPr>
          <a:xfrm>
            <a:off x="3317128" y="4835341"/>
            <a:ext cx="124226" cy="226651"/>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9" name="object 9"/>
          <p:cNvSpPr txBox="1"/>
          <p:nvPr/>
        </p:nvSpPr>
        <p:spPr>
          <a:xfrm>
            <a:off x="3056316" y="1918992"/>
            <a:ext cx="221968" cy="22728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10" name="object 10"/>
          <p:cNvSpPr txBox="1"/>
          <p:nvPr/>
        </p:nvSpPr>
        <p:spPr>
          <a:xfrm>
            <a:off x="2495722" y="2937293"/>
            <a:ext cx="789497" cy="503841"/>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11" name="object 11"/>
          <p:cNvSpPr txBox="1"/>
          <p:nvPr/>
        </p:nvSpPr>
        <p:spPr>
          <a:xfrm>
            <a:off x="3042317" y="3978194"/>
            <a:ext cx="237101" cy="22728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2" name="object 12"/>
          <p:cNvSpPr txBox="1"/>
          <p:nvPr/>
        </p:nvSpPr>
        <p:spPr>
          <a:xfrm>
            <a:off x="4349907" y="4780682"/>
            <a:ext cx="2674329" cy="590280"/>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13" name="object 13"/>
          <p:cNvSpPr/>
          <p:nvPr/>
        </p:nvSpPr>
        <p:spPr>
          <a:xfrm>
            <a:off x="3349162" y="1863625"/>
            <a:ext cx="0" cy="2946744"/>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4" name="object 14"/>
          <p:cNvSpPr/>
          <p:nvPr/>
        </p:nvSpPr>
        <p:spPr>
          <a:xfrm>
            <a:off x="3311327" y="1800567"/>
            <a:ext cx="75670" cy="7567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5" name="object 15"/>
          <p:cNvSpPr/>
          <p:nvPr/>
        </p:nvSpPr>
        <p:spPr>
          <a:xfrm>
            <a:off x="7775394" y="4778210"/>
            <a:ext cx="75670" cy="47924"/>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6" name="object 16"/>
          <p:cNvSpPr/>
          <p:nvPr/>
        </p:nvSpPr>
        <p:spPr>
          <a:xfrm>
            <a:off x="3341594" y="4795801"/>
            <a:ext cx="4434303"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7" name="object 17"/>
          <p:cNvSpPr/>
          <p:nvPr/>
        </p:nvSpPr>
        <p:spPr>
          <a:xfrm>
            <a:off x="7775267" y="4778209"/>
            <a:ext cx="13242" cy="20179"/>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18" name="object 18"/>
          <p:cNvSpPr/>
          <p:nvPr/>
        </p:nvSpPr>
        <p:spPr>
          <a:xfrm>
            <a:off x="7775140" y="4750211"/>
            <a:ext cx="56753" cy="28377"/>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19" name="object 19"/>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0" name="object 20"/>
          <p:cNvSpPr/>
          <p:nvPr/>
        </p:nvSpPr>
        <p:spPr>
          <a:xfrm>
            <a:off x="6200432" y="3442619"/>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1" name="object 21"/>
          <p:cNvSpPr/>
          <p:nvPr/>
        </p:nvSpPr>
        <p:spPr>
          <a:xfrm>
            <a:off x="5487615" y="3162638"/>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5381677" y="2805472"/>
            <a:ext cx="199770"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5177366" y="2413499"/>
            <a:ext cx="199770" cy="196743"/>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5719167" y="2045739"/>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6023363" y="2322693"/>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6192866" y="2800932"/>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5862941" y="2912926"/>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6559111" y="2523979"/>
            <a:ext cx="198258" cy="196743"/>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6257942" y="1918612"/>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6807311" y="2124436"/>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7606394" y="2327234"/>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7228040" y="2787311"/>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6887523" y="3162638"/>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7358194" y="3329113"/>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4839873" y="3725628"/>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4478167" y="344867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4821712" y="303702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5473993" y="360001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5958287" y="376043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6518251" y="2997677"/>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41"/>
          <p:cNvSpPr/>
          <p:nvPr/>
        </p:nvSpPr>
        <p:spPr>
          <a:xfrm>
            <a:off x="5956773" y="4178139"/>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5608689" y="4535305"/>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43"/>
          <p:cNvSpPr/>
          <p:nvPr/>
        </p:nvSpPr>
        <p:spPr>
          <a:xfrm>
            <a:off x="6226163" y="4526225"/>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4977595" y="426894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45"/>
          <p:cNvSpPr/>
          <p:nvPr/>
        </p:nvSpPr>
        <p:spPr>
          <a:xfrm>
            <a:off x="4516002" y="441423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46"/>
          <p:cNvSpPr/>
          <p:nvPr/>
        </p:nvSpPr>
        <p:spPr>
          <a:xfrm>
            <a:off x="4033224" y="4305268"/>
            <a:ext cx="198005" cy="198005"/>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7" name="object 47"/>
          <p:cNvSpPr/>
          <p:nvPr/>
        </p:nvSpPr>
        <p:spPr>
          <a:xfrm>
            <a:off x="3601901" y="4288619"/>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4183052" y="383156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49"/>
          <p:cNvSpPr/>
          <p:nvPr/>
        </p:nvSpPr>
        <p:spPr>
          <a:xfrm>
            <a:off x="3951499" y="3447160"/>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4272344" y="2781258"/>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3503528" y="324436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3851614" y="240290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3588280" y="278125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3541363" y="2130489"/>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3951499" y="299767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56"/>
          <p:cNvSpPr/>
          <p:nvPr/>
        </p:nvSpPr>
        <p:spPr>
          <a:xfrm>
            <a:off x="3568606" y="376043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3875829" y="4011665"/>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58"/>
          <p:cNvSpPr/>
          <p:nvPr/>
        </p:nvSpPr>
        <p:spPr>
          <a:xfrm>
            <a:off x="4183052" y="2374149"/>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4254181" y="315961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60"/>
          <p:cNvSpPr/>
          <p:nvPr/>
        </p:nvSpPr>
        <p:spPr>
          <a:xfrm>
            <a:off x="4478167" y="400258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61"/>
          <p:cNvSpPr/>
          <p:nvPr/>
        </p:nvSpPr>
        <p:spPr>
          <a:xfrm>
            <a:off x="3825886" y="4509577"/>
            <a:ext cx="198005" cy="199897"/>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62" name="object 62"/>
          <p:cNvSpPr/>
          <p:nvPr/>
        </p:nvSpPr>
        <p:spPr>
          <a:xfrm>
            <a:off x="4821712" y="335332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4523571" y="301735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4" name="object 64"/>
          <p:cNvSpPr/>
          <p:nvPr/>
        </p:nvSpPr>
        <p:spPr>
          <a:xfrm>
            <a:off x="6649918" y="4517144"/>
            <a:ext cx="198258" cy="199771"/>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65"/>
          <p:cNvSpPr/>
          <p:nvPr/>
        </p:nvSpPr>
        <p:spPr>
          <a:xfrm>
            <a:off x="6315452" y="416905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6" name="object 66"/>
          <p:cNvSpPr/>
          <p:nvPr/>
        </p:nvSpPr>
        <p:spPr>
          <a:xfrm>
            <a:off x="7150857" y="450806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67"/>
          <p:cNvSpPr/>
          <p:nvPr/>
        </p:nvSpPr>
        <p:spPr>
          <a:xfrm>
            <a:off x="4999034" y="4008512"/>
            <a:ext cx="106443" cy="6646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8" name="object 68"/>
          <p:cNvSpPr/>
          <p:nvPr/>
        </p:nvSpPr>
        <p:spPr>
          <a:xfrm>
            <a:off x="1704080" y="4008512"/>
            <a:ext cx="3369238" cy="0"/>
          </a:xfrm>
          <a:custGeom>
            <a:avLst/>
            <a:gdLst/>
            <a:ahLst/>
            <a:cxnLst/>
            <a:rect l="l" t="t" r="r" b="b"/>
            <a:pathLst>
              <a:path w="3392804">
                <a:moveTo>
                  <a:pt x="0" y="0"/>
                </a:moveTo>
                <a:lnTo>
                  <a:pt x="3392678" y="0"/>
                </a:lnTo>
              </a:path>
            </a:pathLst>
          </a:custGeom>
          <a:ln w="28956">
            <a:solidFill>
              <a:srgbClr val="C00000"/>
            </a:solidFill>
          </a:ln>
        </p:spPr>
        <p:txBody>
          <a:bodyPr wrap="square" lIns="0" tIns="0" rIns="0" bIns="0" rtlCol="0"/>
          <a:lstStyle/>
          <a:p>
            <a:endParaRPr sz="1788"/>
          </a:p>
        </p:txBody>
      </p:sp>
      <p:sp>
        <p:nvSpPr>
          <p:cNvPr id="69" name="object 69"/>
          <p:cNvSpPr/>
          <p:nvPr/>
        </p:nvSpPr>
        <p:spPr>
          <a:xfrm>
            <a:off x="4999035" y="3942048"/>
            <a:ext cx="131161" cy="80840"/>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0" name="object 70"/>
          <p:cNvSpPr/>
          <p:nvPr/>
        </p:nvSpPr>
        <p:spPr>
          <a:xfrm>
            <a:off x="5159203" y="3870917"/>
            <a:ext cx="216291" cy="266108"/>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71" name="object 71"/>
          <p:cNvSpPr/>
          <p:nvPr/>
        </p:nvSpPr>
        <p:spPr>
          <a:xfrm>
            <a:off x="5159203" y="3870917"/>
            <a:ext cx="216291" cy="266108"/>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sp>
        <p:nvSpPr>
          <p:cNvPr id="73" name="object 73"/>
          <p:cNvSpPr/>
          <p:nvPr/>
        </p:nvSpPr>
        <p:spPr>
          <a:xfrm>
            <a:off x="487294" y="2245511"/>
            <a:ext cx="198258" cy="196743"/>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4" name="object 74"/>
          <p:cNvSpPr/>
          <p:nvPr/>
        </p:nvSpPr>
        <p:spPr>
          <a:xfrm>
            <a:off x="487294" y="2676834"/>
            <a:ext cx="198258" cy="199770"/>
          </a:xfrm>
          <a:prstGeom prst="rect">
            <a:avLst/>
          </a:prstGeom>
          <a:blipFill>
            <a:blip r:embed="rId1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5" name="object 75"/>
          <p:cNvSpPr txBox="1"/>
          <p:nvPr/>
        </p:nvSpPr>
        <p:spPr>
          <a:xfrm>
            <a:off x="496477" y="1637219"/>
            <a:ext cx="1852040" cy="1268115"/>
          </a:xfrm>
          <a:prstGeom prst="rect">
            <a:avLst/>
          </a:prstGeom>
        </p:spPr>
        <p:txBody>
          <a:bodyPr vert="horz" wrap="square" lIns="0" tIns="122965" rIns="0" bIns="0" rtlCol="0">
            <a:spAutoFit/>
          </a:bodyPr>
          <a:lstStyle/>
          <a:p>
            <a:pPr marL="12611">
              <a:spcBef>
                <a:spcPts val="968"/>
              </a:spcBef>
            </a:pPr>
            <a:r>
              <a:rPr sz="1986" dirty="0">
                <a:latin typeface="宋体" panose="02010600030101010101" pitchFamily="2" charset="-122"/>
                <a:cs typeface="宋体" panose="02010600030101010101" pitchFamily="2" charset="-122"/>
              </a:rPr>
              <a:t>近邻数</a:t>
            </a:r>
            <a:r>
              <a:rPr sz="1986" spc="-5" dirty="0">
                <a:latin typeface="宋体" panose="02010600030101010101" pitchFamily="2" charset="-122"/>
                <a:cs typeface="宋体" panose="02010600030101010101" pitchFamily="2" charset="-122"/>
              </a:rPr>
              <a:t>目</a:t>
            </a:r>
            <a:r>
              <a:rPr sz="1986" dirty="0">
                <a:latin typeface="Arial" panose="020B0604020202020204"/>
                <a:cs typeface="Arial" panose="020B0604020202020204"/>
              </a:rPr>
              <a:t>(K</a:t>
            </a:r>
            <a:r>
              <a:rPr sz="1986" spc="-90" dirty="0">
                <a:latin typeface="Arial" panose="020B0604020202020204"/>
                <a:cs typeface="Arial" panose="020B0604020202020204"/>
              </a:rPr>
              <a:t> </a:t>
            </a:r>
            <a:r>
              <a:rPr sz="1986" dirty="0">
                <a:latin typeface="Arial" panose="020B0604020202020204"/>
                <a:cs typeface="Arial" panose="020B0604020202020204"/>
              </a:rPr>
              <a:t>=</a:t>
            </a:r>
            <a:r>
              <a:rPr sz="1986" spc="-149" dirty="0">
                <a:latin typeface="Arial" panose="020B0604020202020204"/>
                <a:cs typeface="Arial" panose="020B0604020202020204"/>
              </a:rPr>
              <a:t> </a:t>
            </a:r>
            <a:r>
              <a:rPr sz="1986" dirty="0">
                <a:latin typeface="Arial" panose="020B0604020202020204"/>
                <a:cs typeface="Arial" panose="020B0604020202020204"/>
              </a:rPr>
              <a:t>3):</a:t>
            </a:r>
            <a:endParaRPr sz="1986">
              <a:latin typeface="Arial" panose="020B0604020202020204"/>
              <a:cs typeface="Arial" panose="020B0604020202020204"/>
            </a:endParaRPr>
          </a:p>
          <a:p>
            <a:pPr marL="336732">
              <a:spcBef>
                <a:spcPts val="869"/>
              </a:spcBef>
            </a:pPr>
            <a:r>
              <a:rPr sz="1986" dirty="0">
                <a:latin typeface="Arial" panose="020B0604020202020204"/>
                <a:cs typeface="Arial" panose="020B0604020202020204"/>
              </a:rPr>
              <a:t>2</a:t>
            </a:r>
            <a:endParaRPr sz="1986">
              <a:latin typeface="Arial" panose="020B0604020202020204"/>
              <a:cs typeface="Arial" panose="020B0604020202020204"/>
            </a:endParaRPr>
          </a:p>
          <a:p>
            <a:pPr marL="336732">
              <a:spcBef>
                <a:spcPts val="893"/>
              </a:spcBef>
            </a:pPr>
            <a:r>
              <a:rPr sz="1986" dirty="0">
                <a:latin typeface="Arial" panose="020B0604020202020204"/>
                <a:cs typeface="Arial" panose="020B0604020202020204"/>
              </a:rPr>
              <a:t>1</a:t>
            </a:r>
            <a:endParaRPr sz="1986">
              <a:latin typeface="Arial" panose="020B0604020202020204"/>
              <a:cs typeface="Arial" panose="020B0604020202020204"/>
            </a:endParaRPr>
          </a:p>
        </p:txBody>
      </p:sp>
      <p:sp>
        <p:nvSpPr>
          <p:cNvPr id="76" name="object 76"/>
          <p:cNvSpPr txBox="1"/>
          <p:nvPr/>
        </p:nvSpPr>
        <p:spPr>
          <a:xfrm>
            <a:off x="836389" y="3812904"/>
            <a:ext cx="549243" cy="318332"/>
          </a:xfrm>
          <a:prstGeom prst="rect">
            <a:avLst/>
          </a:prstGeom>
        </p:spPr>
        <p:txBody>
          <a:bodyPr vert="horz" wrap="square" lIns="0" tIns="12612" rIns="0" bIns="0" rtlCol="0">
            <a:spAutoFit/>
          </a:bodyPr>
          <a:lstStyle/>
          <a:p>
            <a:pPr marL="12611">
              <a:spcBef>
                <a:spcPts val="99"/>
              </a:spcBef>
            </a:pPr>
            <a:r>
              <a:rPr sz="1986" b="1" spc="65" dirty="0">
                <a:solidFill>
                  <a:srgbClr val="C00000"/>
                </a:solidFill>
                <a:latin typeface="宋体" panose="02010600030101010101" pitchFamily="2" charset="-122"/>
                <a:cs typeface="宋体" panose="02010600030101010101" pitchFamily="2" charset="-122"/>
              </a:rPr>
              <a:t>预测</a:t>
            </a:r>
            <a:endParaRPr sz="1986">
              <a:latin typeface="宋体" panose="02010600030101010101" pitchFamily="2" charset="-122"/>
              <a:cs typeface="宋体" panose="02010600030101010101" pitchFamily="2" charset="-122"/>
            </a:endParaRPr>
          </a:p>
        </p:txBody>
      </p:sp>
      <p:sp>
        <p:nvSpPr>
          <p:cNvPr id="77" name="object 77"/>
          <p:cNvSpPr/>
          <p:nvPr/>
        </p:nvSpPr>
        <p:spPr>
          <a:xfrm>
            <a:off x="475187" y="3846701"/>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78" name="object 78"/>
          <p:cNvSpPr/>
          <p:nvPr/>
        </p:nvSpPr>
        <p:spPr>
          <a:xfrm>
            <a:off x="475187" y="3846701"/>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sp>
        <p:nvSpPr>
          <p:cNvPr id="79" name="椭圆 78">
            <a:extLst>
              <a:ext uri="{FF2B5EF4-FFF2-40B4-BE49-F238E27FC236}">
                <a16:creationId xmlns:a16="http://schemas.microsoft.com/office/drawing/2014/main" id="{1D67E1A6-7887-62F7-E7CF-C5F48EFD3F19}"/>
              </a:ext>
            </a:extLst>
          </p:cNvPr>
          <p:cNvSpPr/>
          <p:nvPr/>
        </p:nvSpPr>
        <p:spPr>
          <a:xfrm>
            <a:off x="4734530" y="3546293"/>
            <a:ext cx="949826" cy="10661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pic>
        <p:nvPicPr>
          <p:cNvPr id="85" name="图片 84">
            <a:extLst>
              <a:ext uri="{FF2B5EF4-FFF2-40B4-BE49-F238E27FC236}">
                <a16:creationId xmlns:a16="http://schemas.microsoft.com/office/drawing/2014/main" id="{EFF91147-D286-6F6D-38AE-5D003112786C}"/>
              </a:ext>
            </a:extLst>
          </p:cNvPr>
          <p:cNvPicPr>
            <a:picLocks noChangeAspect="1"/>
          </p:cNvPicPr>
          <p:nvPr/>
        </p:nvPicPr>
        <p:blipFill>
          <a:blip r:embed="rId16"/>
          <a:stretch>
            <a:fillRect/>
          </a:stretch>
        </p:blipFill>
        <p:spPr>
          <a:xfrm>
            <a:off x="31757" y="31679"/>
            <a:ext cx="3094852" cy="832378"/>
          </a:xfrm>
          <a:prstGeom prst="rect">
            <a:avLst/>
          </a:prstGeom>
        </p:spPr>
      </p:pic>
      <p:sp>
        <p:nvSpPr>
          <p:cNvPr id="86" name="矩形 85">
            <a:extLst>
              <a:ext uri="{FF2B5EF4-FFF2-40B4-BE49-F238E27FC236}">
                <a16:creationId xmlns:a16="http://schemas.microsoft.com/office/drawing/2014/main" id="{B1E9D208-AB73-C7B5-CE3F-2ED978ECFB1A}"/>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0987F342-91B1-3017-2296-9C6AE004E147}"/>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88" name="图片 87">
            <a:extLst>
              <a:ext uri="{FF2B5EF4-FFF2-40B4-BE49-F238E27FC236}">
                <a16:creationId xmlns:a16="http://schemas.microsoft.com/office/drawing/2014/main" id="{1A2EE27B-13CF-D0BC-0D22-7C11E53EB9B2}"/>
              </a:ext>
            </a:extLst>
          </p:cNvPr>
          <p:cNvPicPr>
            <a:picLocks noChangeAspect="1"/>
          </p:cNvPicPr>
          <p:nvPr/>
        </p:nvPicPr>
        <p:blipFill>
          <a:blip r:embed="rId17"/>
          <a:stretch>
            <a:fillRect/>
          </a:stretch>
        </p:blipFill>
        <p:spPr>
          <a:xfrm>
            <a:off x="8254086" y="6001804"/>
            <a:ext cx="842171" cy="83237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73993" y="3598502"/>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 name="object 3"/>
          <p:cNvSpPr/>
          <p:nvPr/>
        </p:nvSpPr>
        <p:spPr>
          <a:xfrm>
            <a:off x="5473994" y="3598503"/>
            <a:ext cx="198005" cy="198005"/>
          </a:xfrm>
          <a:custGeom>
            <a:avLst/>
            <a:gdLst/>
            <a:ahLst/>
            <a:cxnLst/>
            <a:rect l="l" t="t" r="r" b="b"/>
            <a:pathLst>
              <a:path w="199389" h="199389">
                <a:moveTo>
                  <a:pt x="0" y="99568"/>
                </a:moveTo>
                <a:lnTo>
                  <a:pt x="7874" y="60832"/>
                </a:lnTo>
                <a:lnTo>
                  <a:pt x="29210" y="29210"/>
                </a:lnTo>
                <a:lnTo>
                  <a:pt x="60833" y="7874"/>
                </a:lnTo>
                <a:lnTo>
                  <a:pt x="99695" y="0"/>
                </a:lnTo>
                <a:lnTo>
                  <a:pt x="138430" y="7874"/>
                </a:lnTo>
                <a:lnTo>
                  <a:pt x="170053" y="29210"/>
                </a:lnTo>
                <a:lnTo>
                  <a:pt x="191388" y="60832"/>
                </a:lnTo>
                <a:lnTo>
                  <a:pt x="199262" y="99568"/>
                </a:lnTo>
                <a:lnTo>
                  <a:pt x="191388" y="138430"/>
                </a:lnTo>
                <a:lnTo>
                  <a:pt x="170053" y="170053"/>
                </a:lnTo>
                <a:lnTo>
                  <a:pt x="138430" y="191388"/>
                </a:lnTo>
                <a:lnTo>
                  <a:pt x="99695" y="199262"/>
                </a:lnTo>
                <a:lnTo>
                  <a:pt x="60833" y="191388"/>
                </a:lnTo>
                <a:lnTo>
                  <a:pt x="29210" y="170053"/>
                </a:lnTo>
                <a:lnTo>
                  <a:pt x="7874" y="138430"/>
                </a:lnTo>
                <a:lnTo>
                  <a:pt x="0" y="99568"/>
                </a:lnTo>
                <a:close/>
              </a:path>
            </a:pathLst>
          </a:custGeom>
          <a:ln w="76200">
            <a:solidFill>
              <a:srgbClr val="F3D34E"/>
            </a:solidFill>
          </a:ln>
        </p:spPr>
        <p:txBody>
          <a:bodyPr wrap="square" lIns="0" tIns="0" rIns="0" bIns="0" rtlCol="0"/>
          <a:lstStyle/>
          <a:p>
            <a:endParaRPr sz="1788"/>
          </a:p>
        </p:txBody>
      </p:sp>
      <p:sp>
        <p:nvSpPr>
          <p:cNvPr id="4" name="object 4"/>
          <p:cNvSpPr/>
          <p:nvPr/>
        </p:nvSpPr>
        <p:spPr>
          <a:xfrm>
            <a:off x="4839873" y="3725628"/>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 name="object 5"/>
          <p:cNvSpPr/>
          <p:nvPr/>
        </p:nvSpPr>
        <p:spPr>
          <a:xfrm>
            <a:off x="4839874" y="3725628"/>
            <a:ext cx="198005" cy="198005"/>
          </a:xfrm>
          <a:custGeom>
            <a:avLst/>
            <a:gdLst/>
            <a:ahLst/>
            <a:cxnLst/>
            <a:rect l="l" t="t" r="r" b="b"/>
            <a:pathLst>
              <a:path w="199389" h="199389">
                <a:moveTo>
                  <a:pt x="0" y="99568"/>
                </a:moveTo>
                <a:lnTo>
                  <a:pt x="7874" y="60833"/>
                </a:lnTo>
                <a:lnTo>
                  <a:pt x="29210" y="29210"/>
                </a:lnTo>
                <a:lnTo>
                  <a:pt x="60832" y="7874"/>
                </a:lnTo>
                <a:lnTo>
                  <a:pt x="99694" y="0"/>
                </a:lnTo>
                <a:lnTo>
                  <a:pt x="138429" y="7874"/>
                </a:lnTo>
                <a:lnTo>
                  <a:pt x="170052" y="29210"/>
                </a:lnTo>
                <a:lnTo>
                  <a:pt x="191388" y="60833"/>
                </a:lnTo>
                <a:lnTo>
                  <a:pt x="199262" y="99568"/>
                </a:lnTo>
                <a:lnTo>
                  <a:pt x="191388" y="138430"/>
                </a:lnTo>
                <a:lnTo>
                  <a:pt x="170052" y="170053"/>
                </a:lnTo>
                <a:lnTo>
                  <a:pt x="138429" y="191389"/>
                </a:lnTo>
                <a:lnTo>
                  <a:pt x="99694" y="199263"/>
                </a:lnTo>
                <a:lnTo>
                  <a:pt x="60832" y="191389"/>
                </a:lnTo>
                <a:lnTo>
                  <a:pt x="29210" y="170053"/>
                </a:lnTo>
                <a:lnTo>
                  <a:pt x="7874" y="138430"/>
                </a:lnTo>
                <a:lnTo>
                  <a:pt x="0" y="99568"/>
                </a:lnTo>
                <a:close/>
              </a:path>
            </a:pathLst>
          </a:custGeom>
          <a:ln w="76200">
            <a:solidFill>
              <a:srgbClr val="F3D34E"/>
            </a:solidFill>
          </a:ln>
        </p:spPr>
        <p:txBody>
          <a:bodyPr wrap="square" lIns="0" tIns="0" rIns="0" bIns="0" rtlCol="0"/>
          <a:lstStyle/>
          <a:p>
            <a:endParaRPr sz="1788"/>
          </a:p>
        </p:txBody>
      </p:sp>
      <p:sp>
        <p:nvSpPr>
          <p:cNvPr id="6" name="object 6"/>
          <p:cNvSpPr/>
          <p:nvPr/>
        </p:nvSpPr>
        <p:spPr>
          <a:xfrm>
            <a:off x="4976082" y="4262890"/>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 name="object 7"/>
          <p:cNvSpPr/>
          <p:nvPr/>
        </p:nvSpPr>
        <p:spPr>
          <a:xfrm>
            <a:off x="4976082" y="4264404"/>
            <a:ext cx="198005" cy="198005"/>
          </a:xfrm>
          <a:custGeom>
            <a:avLst/>
            <a:gdLst/>
            <a:ahLst/>
            <a:cxnLst/>
            <a:rect l="l" t="t" r="r" b="b"/>
            <a:pathLst>
              <a:path w="199389" h="199389">
                <a:moveTo>
                  <a:pt x="0" y="99568"/>
                </a:moveTo>
                <a:lnTo>
                  <a:pt x="7874" y="60832"/>
                </a:lnTo>
                <a:lnTo>
                  <a:pt x="29209" y="29209"/>
                </a:lnTo>
                <a:lnTo>
                  <a:pt x="60832" y="7874"/>
                </a:lnTo>
                <a:lnTo>
                  <a:pt x="99567" y="0"/>
                </a:lnTo>
                <a:lnTo>
                  <a:pt x="138429" y="7874"/>
                </a:lnTo>
                <a:lnTo>
                  <a:pt x="170052" y="29209"/>
                </a:lnTo>
                <a:lnTo>
                  <a:pt x="191388" y="60832"/>
                </a:lnTo>
                <a:lnTo>
                  <a:pt x="199262" y="99568"/>
                </a:lnTo>
                <a:lnTo>
                  <a:pt x="191388" y="138429"/>
                </a:lnTo>
                <a:lnTo>
                  <a:pt x="170052" y="170052"/>
                </a:lnTo>
                <a:lnTo>
                  <a:pt x="138429" y="191388"/>
                </a:lnTo>
                <a:lnTo>
                  <a:pt x="99567" y="199262"/>
                </a:lnTo>
                <a:lnTo>
                  <a:pt x="60832" y="191388"/>
                </a:lnTo>
                <a:lnTo>
                  <a:pt x="29209" y="170052"/>
                </a:lnTo>
                <a:lnTo>
                  <a:pt x="7874" y="138429"/>
                </a:lnTo>
                <a:lnTo>
                  <a:pt x="0" y="99568"/>
                </a:lnTo>
                <a:close/>
              </a:path>
            </a:pathLst>
          </a:custGeom>
          <a:ln w="76200">
            <a:solidFill>
              <a:srgbClr val="F3D34E"/>
            </a:solidFill>
          </a:ln>
        </p:spPr>
        <p:txBody>
          <a:bodyPr wrap="square" lIns="0" tIns="0" rIns="0" bIns="0" rtlCol="0"/>
          <a:lstStyle/>
          <a:p>
            <a:endParaRPr sz="1788"/>
          </a:p>
        </p:txBody>
      </p:sp>
      <p:sp>
        <p:nvSpPr>
          <p:cNvPr id="8" name="object 8"/>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9" name="object 9"/>
          <p:cNvSpPr/>
          <p:nvPr/>
        </p:nvSpPr>
        <p:spPr>
          <a:xfrm>
            <a:off x="5345355" y="4008637"/>
            <a:ext cx="198005" cy="198005"/>
          </a:xfrm>
          <a:custGeom>
            <a:avLst/>
            <a:gdLst/>
            <a:ahLst/>
            <a:cxnLst/>
            <a:rect l="l" t="t" r="r" b="b"/>
            <a:pathLst>
              <a:path w="199389" h="199389">
                <a:moveTo>
                  <a:pt x="0" y="99567"/>
                </a:moveTo>
                <a:lnTo>
                  <a:pt x="7874" y="60832"/>
                </a:lnTo>
                <a:lnTo>
                  <a:pt x="29210" y="29209"/>
                </a:lnTo>
                <a:lnTo>
                  <a:pt x="60833" y="7873"/>
                </a:lnTo>
                <a:lnTo>
                  <a:pt x="99695" y="0"/>
                </a:lnTo>
                <a:lnTo>
                  <a:pt x="138430" y="7873"/>
                </a:lnTo>
                <a:lnTo>
                  <a:pt x="170052" y="29209"/>
                </a:lnTo>
                <a:lnTo>
                  <a:pt x="191388" y="60832"/>
                </a:lnTo>
                <a:lnTo>
                  <a:pt x="199262" y="99567"/>
                </a:lnTo>
                <a:lnTo>
                  <a:pt x="191388" y="138429"/>
                </a:lnTo>
                <a:lnTo>
                  <a:pt x="170052" y="170052"/>
                </a:lnTo>
                <a:lnTo>
                  <a:pt x="138430" y="191388"/>
                </a:lnTo>
                <a:lnTo>
                  <a:pt x="99695" y="199262"/>
                </a:lnTo>
                <a:lnTo>
                  <a:pt x="60833" y="191388"/>
                </a:lnTo>
                <a:lnTo>
                  <a:pt x="29210" y="170052"/>
                </a:lnTo>
                <a:lnTo>
                  <a:pt x="7874" y="138429"/>
                </a:lnTo>
                <a:lnTo>
                  <a:pt x="0" y="99567"/>
                </a:lnTo>
                <a:close/>
              </a:path>
            </a:pathLst>
          </a:custGeom>
          <a:ln w="76200">
            <a:solidFill>
              <a:srgbClr val="F3D34E"/>
            </a:solidFill>
          </a:ln>
        </p:spPr>
        <p:txBody>
          <a:bodyPr wrap="square" lIns="0" tIns="0" rIns="0" bIns="0" rtlCol="0"/>
          <a:lstStyle/>
          <a:p>
            <a:endParaRPr sz="1788"/>
          </a:p>
        </p:txBody>
      </p:sp>
      <p:sp>
        <p:nvSpPr>
          <p:cNvPr id="10" name="object 10"/>
          <p:cNvSpPr txBox="1"/>
          <p:nvPr/>
        </p:nvSpPr>
        <p:spPr>
          <a:xfrm>
            <a:off x="3317128" y="4835341"/>
            <a:ext cx="124226" cy="226651"/>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11" name="object 11"/>
          <p:cNvSpPr txBox="1"/>
          <p:nvPr/>
        </p:nvSpPr>
        <p:spPr>
          <a:xfrm>
            <a:off x="3057451" y="1918992"/>
            <a:ext cx="221968" cy="22728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12" name="object 12"/>
          <p:cNvSpPr txBox="1"/>
          <p:nvPr/>
        </p:nvSpPr>
        <p:spPr>
          <a:xfrm>
            <a:off x="2495721" y="2937293"/>
            <a:ext cx="791389" cy="503841"/>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13" name="object 13"/>
          <p:cNvSpPr txBox="1"/>
          <p:nvPr/>
        </p:nvSpPr>
        <p:spPr>
          <a:xfrm>
            <a:off x="3042317" y="3978194"/>
            <a:ext cx="237101" cy="22728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4" name="object 14"/>
          <p:cNvSpPr txBox="1"/>
          <p:nvPr/>
        </p:nvSpPr>
        <p:spPr>
          <a:xfrm>
            <a:off x="4349907" y="4780682"/>
            <a:ext cx="2674329" cy="590280"/>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15" name="object 15"/>
          <p:cNvSpPr/>
          <p:nvPr/>
        </p:nvSpPr>
        <p:spPr>
          <a:xfrm>
            <a:off x="3349162" y="1863625"/>
            <a:ext cx="0" cy="2946744"/>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6" name="object 16"/>
          <p:cNvSpPr/>
          <p:nvPr/>
        </p:nvSpPr>
        <p:spPr>
          <a:xfrm>
            <a:off x="3311327" y="1800567"/>
            <a:ext cx="75670" cy="7567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7" name="object 17"/>
          <p:cNvSpPr/>
          <p:nvPr/>
        </p:nvSpPr>
        <p:spPr>
          <a:xfrm>
            <a:off x="7775394" y="4778210"/>
            <a:ext cx="75670" cy="47924"/>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8" name="object 18"/>
          <p:cNvSpPr/>
          <p:nvPr/>
        </p:nvSpPr>
        <p:spPr>
          <a:xfrm>
            <a:off x="3341594" y="4795801"/>
            <a:ext cx="4434303"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19" name="object 19"/>
          <p:cNvSpPr/>
          <p:nvPr/>
        </p:nvSpPr>
        <p:spPr>
          <a:xfrm>
            <a:off x="7775267" y="4778209"/>
            <a:ext cx="13242" cy="20179"/>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20" name="object 20"/>
          <p:cNvSpPr/>
          <p:nvPr/>
        </p:nvSpPr>
        <p:spPr>
          <a:xfrm>
            <a:off x="7775140" y="4750211"/>
            <a:ext cx="56753" cy="28377"/>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21" name="object 21"/>
          <p:cNvSpPr/>
          <p:nvPr/>
        </p:nvSpPr>
        <p:spPr>
          <a:xfrm>
            <a:off x="5345355" y="4007123"/>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2" name="object 22"/>
          <p:cNvSpPr/>
          <p:nvPr/>
        </p:nvSpPr>
        <p:spPr>
          <a:xfrm>
            <a:off x="6200432" y="3442619"/>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3" name="object 23"/>
          <p:cNvSpPr/>
          <p:nvPr/>
        </p:nvSpPr>
        <p:spPr>
          <a:xfrm>
            <a:off x="5487615" y="3162638"/>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4" name="object 24"/>
          <p:cNvSpPr/>
          <p:nvPr/>
        </p:nvSpPr>
        <p:spPr>
          <a:xfrm>
            <a:off x="5381677" y="2805472"/>
            <a:ext cx="199770" cy="198258"/>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5" name="object 25"/>
          <p:cNvSpPr/>
          <p:nvPr/>
        </p:nvSpPr>
        <p:spPr>
          <a:xfrm>
            <a:off x="5177366" y="2413499"/>
            <a:ext cx="199770" cy="196743"/>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6" name="object 26"/>
          <p:cNvSpPr/>
          <p:nvPr/>
        </p:nvSpPr>
        <p:spPr>
          <a:xfrm>
            <a:off x="5719167" y="2045739"/>
            <a:ext cx="198258" cy="198258"/>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7" name="object 27"/>
          <p:cNvSpPr/>
          <p:nvPr/>
        </p:nvSpPr>
        <p:spPr>
          <a:xfrm>
            <a:off x="6023363" y="2322693"/>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28"/>
          <p:cNvSpPr/>
          <p:nvPr/>
        </p:nvSpPr>
        <p:spPr>
          <a:xfrm>
            <a:off x="6192866" y="2800932"/>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29"/>
          <p:cNvSpPr/>
          <p:nvPr/>
        </p:nvSpPr>
        <p:spPr>
          <a:xfrm>
            <a:off x="5862941" y="2912926"/>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30"/>
          <p:cNvSpPr/>
          <p:nvPr/>
        </p:nvSpPr>
        <p:spPr>
          <a:xfrm>
            <a:off x="6559111" y="2523979"/>
            <a:ext cx="198258" cy="196743"/>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31"/>
          <p:cNvSpPr/>
          <p:nvPr/>
        </p:nvSpPr>
        <p:spPr>
          <a:xfrm>
            <a:off x="6257942" y="1918612"/>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32"/>
          <p:cNvSpPr/>
          <p:nvPr/>
        </p:nvSpPr>
        <p:spPr>
          <a:xfrm>
            <a:off x="6807311" y="2124436"/>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33"/>
          <p:cNvSpPr/>
          <p:nvPr/>
        </p:nvSpPr>
        <p:spPr>
          <a:xfrm>
            <a:off x="7606394" y="2327234"/>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34"/>
          <p:cNvSpPr/>
          <p:nvPr/>
        </p:nvSpPr>
        <p:spPr>
          <a:xfrm>
            <a:off x="7228040" y="2787311"/>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35"/>
          <p:cNvSpPr/>
          <p:nvPr/>
        </p:nvSpPr>
        <p:spPr>
          <a:xfrm>
            <a:off x="6887523" y="3162638"/>
            <a:ext cx="198258" cy="19825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36"/>
          <p:cNvSpPr/>
          <p:nvPr/>
        </p:nvSpPr>
        <p:spPr>
          <a:xfrm>
            <a:off x="7358194" y="3329113"/>
            <a:ext cx="198258" cy="19825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37"/>
          <p:cNvSpPr/>
          <p:nvPr/>
        </p:nvSpPr>
        <p:spPr>
          <a:xfrm>
            <a:off x="4839873" y="3725628"/>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38"/>
          <p:cNvSpPr/>
          <p:nvPr/>
        </p:nvSpPr>
        <p:spPr>
          <a:xfrm>
            <a:off x="4478167" y="344867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39"/>
          <p:cNvSpPr/>
          <p:nvPr/>
        </p:nvSpPr>
        <p:spPr>
          <a:xfrm>
            <a:off x="4821712" y="303702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40"/>
          <p:cNvSpPr/>
          <p:nvPr/>
        </p:nvSpPr>
        <p:spPr>
          <a:xfrm>
            <a:off x="5473993" y="360001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41"/>
          <p:cNvSpPr/>
          <p:nvPr/>
        </p:nvSpPr>
        <p:spPr>
          <a:xfrm>
            <a:off x="5958287" y="376043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42"/>
          <p:cNvSpPr/>
          <p:nvPr/>
        </p:nvSpPr>
        <p:spPr>
          <a:xfrm>
            <a:off x="6518251" y="2997677"/>
            <a:ext cx="198258" cy="198258"/>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43"/>
          <p:cNvSpPr/>
          <p:nvPr/>
        </p:nvSpPr>
        <p:spPr>
          <a:xfrm>
            <a:off x="5956773" y="4178139"/>
            <a:ext cx="198258" cy="198258"/>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44"/>
          <p:cNvSpPr/>
          <p:nvPr/>
        </p:nvSpPr>
        <p:spPr>
          <a:xfrm>
            <a:off x="5608689" y="4535305"/>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45"/>
          <p:cNvSpPr/>
          <p:nvPr/>
        </p:nvSpPr>
        <p:spPr>
          <a:xfrm>
            <a:off x="6226163" y="4526225"/>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46"/>
          <p:cNvSpPr/>
          <p:nvPr/>
        </p:nvSpPr>
        <p:spPr>
          <a:xfrm>
            <a:off x="4977595" y="426894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47"/>
          <p:cNvSpPr/>
          <p:nvPr/>
        </p:nvSpPr>
        <p:spPr>
          <a:xfrm>
            <a:off x="4516002" y="441423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48"/>
          <p:cNvSpPr/>
          <p:nvPr/>
        </p:nvSpPr>
        <p:spPr>
          <a:xfrm>
            <a:off x="4033224" y="4305268"/>
            <a:ext cx="198005" cy="198005"/>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49" name="object 49"/>
          <p:cNvSpPr/>
          <p:nvPr/>
        </p:nvSpPr>
        <p:spPr>
          <a:xfrm>
            <a:off x="3601901" y="4288619"/>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50"/>
          <p:cNvSpPr/>
          <p:nvPr/>
        </p:nvSpPr>
        <p:spPr>
          <a:xfrm>
            <a:off x="4183052" y="383156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51"/>
          <p:cNvSpPr/>
          <p:nvPr/>
        </p:nvSpPr>
        <p:spPr>
          <a:xfrm>
            <a:off x="3951499" y="3447160"/>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52"/>
          <p:cNvSpPr/>
          <p:nvPr/>
        </p:nvSpPr>
        <p:spPr>
          <a:xfrm>
            <a:off x="4272344" y="2781258"/>
            <a:ext cx="199770" cy="19825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53"/>
          <p:cNvSpPr/>
          <p:nvPr/>
        </p:nvSpPr>
        <p:spPr>
          <a:xfrm>
            <a:off x="3503528" y="324436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54"/>
          <p:cNvSpPr/>
          <p:nvPr/>
        </p:nvSpPr>
        <p:spPr>
          <a:xfrm>
            <a:off x="3851614" y="240290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5" name="object 55"/>
          <p:cNvSpPr/>
          <p:nvPr/>
        </p:nvSpPr>
        <p:spPr>
          <a:xfrm>
            <a:off x="3588280" y="278125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56"/>
          <p:cNvSpPr/>
          <p:nvPr/>
        </p:nvSpPr>
        <p:spPr>
          <a:xfrm>
            <a:off x="3541363" y="2130489"/>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57"/>
          <p:cNvSpPr/>
          <p:nvPr/>
        </p:nvSpPr>
        <p:spPr>
          <a:xfrm>
            <a:off x="3951499" y="299767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58"/>
          <p:cNvSpPr/>
          <p:nvPr/>
        </p:nvSpPr>
        <p:spPr>
          <a:xfrm>
            <a:off x="3568606" y="3760437"/>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59"/>
          <p:cNvSpPr/>
          <p:nvPr/>
        </p:nvSpPr>
        <p:spPr>
          <a:xfrm>
            <a:off x="3875829" y="4011665"/>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60"/>
          <p:cNvSpPr/>
          <p:nvPr/>
        </p:nvSpPr>
        <p:spPr>
          <a:xfrm>
            <a:off x="4183052" y="2374149"/>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61"/>
          <p:cNvSpPr/>
          <p:nvPr/>
        </p:nvSpPr>
        <p:spPr>
          <a:xfrm>
            <a:off x="4254181" y="315961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62"/>
          <p:cNvSpPr/>
          <p:nvPr/>
        </p:nvSpPr>
        <p:spPr>
          <a:xfrm>
            <a:off x="4478167" y="4002584"/>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63"/>
          <p:cNvSpPr/>
          <p:nvPr/>
        </p:nvSpPr>
        <p:spPr>
          <a:xfrm>
            <a:off x="3825886" y="4509577"/>
            <a:ext cx="198005" cy="199897"/>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64" name="object 64"/>
          <p:cNvSpPr/>
          <p:nvPr/>
        </p:nvSpPr>
        <p:spPr>
          <a:xfrm>
            <a:off x="4821712" y="335332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65"/>
          <p:cNvSpPr/>
          <p:nvPr/>
        </p:nvSpPr>
        <p:spPr>
          <a:xfrm>
            <a:off x="4523571" y="301735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6" name="object 66"/>
          <p:cNvSpPr/>
          <p:nvPr/>
        </p:nvSpPr>
        <p:spPr>
          <a:xfrm>
            <a:off x="6649918" y="4517144"/>
            <a:ext cx="198258" cy="199771"/>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67"/>
          <p:cNvSpPr/>
          <p:nvPr/>
        </p:nvSpPr>
        <p:spPr>
          <a:xfrm>
            <a:off x="6315452" y="4169058"/>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8" name="object 68"/>
          <p:cNvSpPr/>
          <p:nvPr/>
        </p:nvSpPr>
        <p:spPr>
          <a:xfrm>
            <a:off x="7150857" y="4508063"/>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9" name="object 69"/>
          <p:cNvSpPr/>
          <p:nvPr/>
        </p:nvSpPr>
        <p:spPr>
          <a:xfrm>
            <a:off x="4999034" y="4008512"/>
            <a:ext cx="106443" cy="6646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0" name="object 70"/>
          <p:cNvSpPr/>
          <p:nvPr/>
        </p:nvSpPr>
        <p:spPr>
          <a:xfrm>
            <a:off x="1704080" y="4008512"/>
            <a:ext cx="3369238" cy="0"/>
          </a:xfrm>
          <a:custGeom>
            <a:avLst/>
            <a:gdLst/>
            <a:ahLst/>
            <a:cxnLst/>
            <a:rect l="l" t="t" r="r" b="b"/>
            <a:pathLst>
              <a:path w="3392804">
                <a:moveTo>
                  <a:pt x="0" y="0"/>
                </a:moveTo>
                <a:lnTo>
                  <a:pt x="3392678" y="0"/>
                </a:lnTo>
              </a:path>
            </a:pathLst>
          </a:custGeom>
          <a:ln w="28956">
            <a:solidFill>
              <a:srgbClr val="C00000"/>
            </a:solidFill>
          </a:ln>
        </p:spPr>
        <p:txBody>
          <a:bodyPr wrap="square" lIns="0" tIns="0" rIns="0" bIns="0" rtlCol="0"/>
          <a:lstStyle/>
          <a:p>
            <a:endParaRPr sz="1788"/>
          </a:p>
        </p:txBody>
      </p:sp>
      <p:sp>
        <p:nvSpPr>
          <p:cNvPr id="71" name="object 71"/>
          <p:cNvSpPr/>
          <p:nvPr/>
        </p:nvSpPr>
        <p:spPr>
          <a:xfrm>
            <a:off x="4999035" y="3942048"/>
            <a:ext cx="131161" cy="80840"/>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2" name="object 72"/>
          <p:cNvSpPr/>
          <p:nvPr/>
        </p:nvSpPr>
        <p:spPr>
          <a:xfrm>
            <a:off x="5159203" y="3870917"/>
            <a:ext cx="216291" cy="266108"/>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73" name="object 73"/>
          <p:cNvSpPr/>
          <p:nvPr/>
        </p:nvSpPr>
        <p:spPr>
          <a:xfrm>
            <a:off x="5159203" y="3870917"/>
            <a:ext cx="216291" cy="266108"/>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sp>
        <p:nvSpPr>
          <p:cNvPr id="75" name="object 75"/>
          <p:cNvSpPr/>
          <p:nvPr/>
        </p:nvSpPr>
        <p:spPr>
          <a:xfrm>
            <a:off x="487294" y="2245511"/>
            <a:ext cx="198258" cy="196743"/>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6" name="object 76"/>
          <p:cNvSpPr/>
          <p:nvPr/>
        </p:nvSpPr>
        <p:spPr>
          <a:xfrm>
            <a:off x="487294" y="2676834"/>
            <a:ext cx="198258" cy="199770"/>
          </a:xfrm>
          <a:prstGeom prst="rect">
            <a:avLst/>
          </a:prstGeom>
          <a:blipFill>
            <a:blip r:embed="rId1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7" name="object 77"/>
          <p:cNvSpPr txBox="1"/>
          <p:nvPr/>
        </p:nvSpPr>
        <p:spPr>
          <a:xfrm>
            <a:off x="496477" y="1637219"/>
            <a:ext cx="1852040" cy="1268115"/>
          </a:xfrm>
          <a:prstGeom prst="rect">
            <a:avLst/>
          </a:prstGeom>
        </p:spPr>
        <p:txBody>
          <a:bodyPr vert="horz" wrap="square" lIns="0" tIns="122965" rIns="0" bIns="0" rtlCol="0">
            <a:spAutoFit/>
          </a:bodyPr>
          <a:lstStyle/>
          <a:p>
            <a:pPr marL="12611">
              <a:spcBef>
                <a:spcPts val="968"/>
              </a:spcBef>
            </a:pPr>
            <a:r>
              <a:rPr sz="1986" dirty="0">
                <a:latin typeface="宋体" panose="02010600030101010101" pitchFamily="2" charset="-122"/>
                <a:cs typeface="宋体" panose="02010600030101010101" pitchFamily="2" charset="-122"/>
              </a:rPr>
              <a:t>近邻数</a:t>
            </a:r>
            <a:r>
              <a:rPr sz="1986" spc="-5" dirty="0">
                <a:latin typeface="宋体" panose="02010600030101010101" pitchFamily="2" charset="-122"/>
                <a:cs typeface="宋体" panose="02010600030101010101" pitchFamily="2" charset="-122"/>
              </a:rPr>
              <a:t>目</a:t>
            </a:r>
            <a:r>
              <a:rPr sz="1986" dirty="0">
                <a:latin typeface="Arial" panose="020B0604020202020204"/>
                <a:cs typeface="Arial" panose="020B0604020202020204"/>
              </a:rPr>
              <a:t>(K</a:t>
            </a:r>
            <a:r>
              <a:rPr sz="1986" spc="-90" dirty="0">
                <a:latin typeface="Arial" panose="020B0604020202020204"/>
                <a:cs typeface="Arial" panose="020B0604020202020204"/>
              </a:rPr>
              <a:t> </a:t>
            </a:r>
            <a:r>
              <a:rPr sz="1986" dirty="0">
                <a:latin typeface="Arial" panose="020B0604020202020204"/>
                <a:cs typeface="Arial" panose="020B0604020202020204"/>
              </a:rPr>
              <a:t>=</a:t>
            </a:r>
            <a:r>
              <a:rPr sz="1986" spc="-149" dirty="0">
                <a:latin typeface="Arial" panose="020B0604020202020204"/>
                <a:cs typeface="Arial" panose="020B0604020202020204"/>
              </a:rPr>
              <a:t> </a:t>
            </a:r>
            <a:r>
              <a:rPr sz="1986" dirty="0">
                <a:latin typeface="Arial" panose="020B0604020202020204"/>
                <a:cs typeface="Arial" panose="020B0604020202020204"/>
              </a:rPr>
              <a:t>4):</a:t>
            </a:r>
          </a:p>
          <a:p>
            <a:pPr marL="336732">
              <a:spcBef>
                <a:spcPts val="869"/>
              </a:spcBef>
            </a:pPr>
            <a:r>
              <a:rPr sz="1986" dirty="0">
                <a:latin typeface="Arial" panose="020B0604020202020204"/>
                <a:cs typeface="Arial" panose="020B0604020202020204"/>
              </a:rPr>
              <a:t>3</a:t>
            </a:r>
          </a:p>
          <a:p>
            <a:pPr marL="336732">
              <a:spcBef>
                <a:spcPts val="893"/>
              </a:spcBef>
            </a:pPr>
            <a:r>
              <a:rPr sz="1986" dirty="0">
                <a:latin typeface="Arial" panose="020B0604020202020204"/>
                <a:cs typeface="Arial" panose="020B0604020202020204"/>
              </a:rPr>
              <a:t>1</a:t>
            </a:r>
          </a:p>
        </p:txBody>
      </p:sp>
      <p:sp>
        <p:nvSpPr>
          <p:cNvPr id="78" name="object 78"/>
          <p:cNvSpPr txBox="1"/>
          <p:nvPr/>
        </p:nvSpPr>
        <p:spPr>
          <a:xfrm>
            <a:off x="836389" y="3812904"/>
            <a:ext cx="549243" cy="318332"/>
          </a:xfrm>
          <a:prstGeom prst="rect">
            <a:avLst/>
          </a:prstGeom>
        </p:spPr>
        <p:txBody>
          <a:bodyPr vert="horz" wrap="square" lIns="0" tIns="12612" rIns="0" bIns="0" rtlCol="0">
            <a:spAutoFit/>
          </a:bodyPr>
          <a:lstStyle/>
          <a:p>
            <a:pPr marL="12611">
              <a:spcBef>
                <a:spcPts val="99"/>
              </a:spcBef>
            </a:pPr>
            <a:r>
              <a:rPr sz="1986" b="1" spc="65" dirty="0">
                <a:solidFill>
                  <a:srgbClr val="C00000"/>
                </a:solidFill>
                <a:latin typeface="宋体" panose="02010600030101010101" pitchFamily="2" charset="-122"/>
                <a:cs typeface="宋体" panose="02010600030101010101" pitchFamily="2" charset="-122"/>
              </a:rPr>
              <a:t>预测</a:t>
            </a:r>
            <a:endParaRPr sz="1986">
              <a:latin typeface="宋体" panose="02010600030101010101" pitchFamily="2" charset="-122"/>
              <a:cs typeface="宋体" panose="02010600030101010101" pitchFamily="2" charset="-122"/>
            </a:endParaRPr>
          </a:p>
        </p:txBody>
      </p:sp>
      <p:sp>
        <p:nvSpPr>
          <p:cNvPr id="79" name="object 79"/>
          <p:cNvSpPr/>
          <p:nvPr/>
        </p:nvSpPr>
        <p:spPr>
          <a:xfrm>
            <a:off x="475187" y="3846701"/>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80" name="object 80"/>
          <p:cNvSpPr/>
          <p:nvPr/>
        </p:nvSpPr>
        <p:spPr>
          <a:xfrm>
            <a:off x="475187" y="3846701"/>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sp>
        <p:nvSpPr>
          <p:cNvPr id="81" name="椭圆 80">
            <a:extLst>
              <a:ext uri="{FF2B5EF4-FFF2-40B4-BE49-F238E27FC236}">
                <a16:creationId xmlns:a16="http://schemas.microsoft.com/office/drawing/2014/main" id="{B868CFC9-66B3-B7C5-F88D-7E85408AA06F}"/>
              </a:ext>
            </a:extLst>
          </p:cNvPr>
          <p:cNvSpPr/>
          <p:nvPr/>
        </p:nvSpPr>
        <p:spPr>
          <a:xfrm>
            <a:off x="4734529" y="3432230"/>
            <a:ext cx="1122356" cy="11802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82" name="object 70">
            <a:extLst>
              <a:ext uri="{FF2B5EF4-FFF2-40B4-BE49-F238E27FC236}">
                <a16:creationId xmlns:a16="http://schemas.microsoft.com/office/drawing/2014/main" id="{B2A5D235-5C71-7827-84EE-581E3046C9F1}"/>
              </a:ext>
            </a:extLst>
          </p:cNvPr>
          <p:cNvSpPr/>
          <p:nvPr/>
        </p:nvSpPr>
        <p:spPr>
          <a:xfrm>
            <a:off x="1278116" y="5794389"/>
            <a:ext cx="215031" cy="266108"/>
          </a:xfrm>
          <a:custGeom>
            <a:avLst/>
            <a:gdLst/>
            <a:ahLst/>
            <a:cxnLst/>
            <a:rect l="l" t="t" r="r" b="b"/>
            <a:pathLst>
              <a:path w="216534" h="267970">
                <a:moveTo>
                  <a:pt x="108140" y="0"/>
                </a:moveTo>
                <a:lnTo>
                  <a:pt x="0" y="133984"/>
                </a:lnTo>
                <a:lnTo>
                  <a:pt x="108140" y="267843"/>
                </a:lnTo>
                <a:lnTo>
                  <a:pt x="216281" y="133984"/>
                </a:lnTo>
                <a:lnTo>
                  <a:pt x="108140" y="0"/>
                </a:lnTo>
                <a:close/>
              </a:path>
            </a:pathLst>
          </a:custGeom>
          <a:solidFill>
            <a:srgbClr val="FFC000"/>
          </a:solidFill>
        </p:spPr>
        <p:txBody>
          <a:bodyPr wrap="square" lIns="0" tIns="0" rIns="0" bIns="0" rtlCol="0"/>
          <a:lstStyle/>
          <a:p>
            <a:endParaRPr sz="1788"/>
          </a:p>
        </p:txBody>
      </p:sp>
      <p:sp>
        <p:nvSpPr>
          <p:cNvPr id="83" name="object 71">
            <a:extLst>
              <a:ext uri="{FF2B5EF4-FFF2-40B4-BE49-F238E27FC236}">
                <a16:creationId xmlns:a16="http://schemas.microsoft.com/office/drawing/2014/main" id="{A9385D16-4317-F45C-68A5-AE49B093803C}"/>
              </a:ext>
            </a:extLst>
          </p:cNvPr>
          <p:cNvSpPr/>
          <p:nvPr/>
        </p:nvSpPr>
        <p:spPr>
          <a:xfrm>
            <a:off x="1278116" y="5794389"/>
            <a:ext cx="215031" cy="266108"/>
          </a:xfrm>
          <a:custGeom>
            <a:avLst/>
            <a:gdLst/>
            <a:ahLst/>
            <a:cxnLst/>
            <a:rect l="l" t="t" r="r" b="b"/>
            <a:pathLst>
              <a:path w="216534" h="267970">
                <a:moveTo>
                  <a:pt x="0" y="133984"/>
                </a:moveTo>
                <a:lnTo>
                  <a:pt x="108140" y="0"/>
                </a:lnTo>
                <a:lnTo>
                  <a:pt x="216281" y="133984"/>
                </a:lnTo>
                <a:lnTo>
                  <a:pt x="108140" y="267843"/>
                </a:lnTo>
                <a:lnTo>
                  <a:pt x="0" y="133984"/>
                </a:lnTo>
                <a:close/>
              </a:path>
            </a:pathLst>
          </a:custGeom>
          <a:ln w="12192">
            <a:solidFill>
              <a:srgbClr val="D0692E"/>
            </a:solidFill>
          </a:ln>
        </p:spPr>
        <p:txBody>
          <a:bodyPr wrap="square" lIns="0" tIns="0" rIns="0" bIns="0" rtlCol="0"/>
          <a:lstStyle/>
          <a:p>
            <a:endParaRPr sz="1788"/>
          </a:p>
        </p:txBody>
      </p:sp>
      <p:sp>
        <p:nvSpPr>
          <p:cNvPr id="84" name="右箭头 83">
            <a:extLst>
              <a:ext uri="{FF2B5EF4-FFF2-40B4-BE49-F238E27FC236}">
                <a16:creationId xmlns:a16="http://schemas.microsoft.com/office/drawing/2014/main" id="{7BE8690F-EE2C-3878-0986-F2806915EA3C}"/>
              </a:ext>
            </a:extLst>
          </p:cNvPr>
          <p:cNvSpPr/>
          <p:nvPr/>
        </p:nvSpPr>
        <p:spPr>
          <a:xfrm>
            <a:off x="1624818" y="5757898"/>
            <a:ext cx="3964177" cy="360561"/>
          </a:xfrm>
          <a:prstGeom prst="rightArrow">
            <a:avLst/>
          </a:prstGeom>
          <a:gradFill flip="none" rotWithShape="1">
            <a:gsLst>
              <a:gs pos="0">
                <a:schemeClr val="accent1">
                  <a:lumMod val="89000"/>
                </a:schemeClr>
              </a:gs>
              <a:gs pos="33000">
                <a:schemeClr val="accent1">
                  <a:lumMod val="89000"/>
                  <a:alpha val="46000"/>
                </a:schemeClr>
              </a:gs>
              <a:gs pos="69000">
                <a:schemeClr val="accent1">
                  <a:lumMod val="75000"/>
                </a:schemeClr>
              </a:gs>
              <a:gs pos="97000">
                <a:schemeClr val="accent1">
                  <a:lumMod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86" name="文本框 85">
            <a:extLst>
              <a:ext uri="{FF2B5EF4-FFF2-40B4-BE49-F238E27FC236}">
                <a16:creationId xmlns:a16="http://schemas.microsoft.com/office/drawing/2014/main" id="{BBE5F356-3006-5325-B825-2E7F168DF692}"/>
              </a:ext>
            </a:extLst>
          </p:cNvPr>
          <p:cNvSpPr txBox="1"/>
          <p:nvPr/>
        </p:nvSpPr>
        <p:spPr>
          <a:xfrm>
            <a:off x="2580824" y="6213374"/>
            <a:ext cx="2564669" cy="366766"/>
          </a:xfrm>
          <a:prstGeom prst="rect">
            <a:avLst/>
          </a:prstGeom>
          <a:noFill/>
        </p:spPr>
        <p:txBody>
          <a:bodyPr wrap="square">
            <a:spAutoFit/>
          </a:bodyPr>
          <a:lstStyle/>
          <a:p>
            <a:r>
              <a:rPr lang="zh-CN" altLang="en-US" sz="1788" b="1" dirty="0">
                <a:latin typeface="Microsoft YaHei" panose="020B0503020204020204" pitchFamily="34" charset="-122"/>
                <a:ea typeface="Microsoft YaHei" panose="020B0503020204020204" pitchFamily="34" charset="-122"/>
              </a:rPr>
              <a:t>我觉得我是小蓝球</a:t>
            </a:r>
            <a:endParaRPr lang="en-US" sz="1788" dirty="0"/>
          </a:p>
        </p:txBody>
      </p:sp>
      <p:sp>
        <p:nvSpPr>
          <p:cNvPr id="88" name="object 51">
            <a:extLst>
              <a:ext uri="{FF2B5EF4-FFF2-40B4-BE49-F238E27FC236}">
                <a16:creationId xmlns:a16="http://schemas.microsoft.com/office/drawing/2014/main" id="{48F3E8C6-6778-80EA-F431-2DB9697CD139}"/>
              </a:ext>
            </a:extLst>
          </p:cNvPr>
          <p:cNvSpPr/>
          <p:nvPr/>
        </p:nvSpPr>
        <p:spPr>
          <a:xfrm>
            <a:off x="5685872" y="5839821"/>
            <a:ext cx="198258" cy="198258"/>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pic>
        <p:nvPicPr>
          <p:cNvPr id="94" name="图片 93">
            <a:extLst>
              <a:ext uri="{FF2B5EF4-FFF2-40B4-BE49-F238E27FC236}">
                <a16:creationId xmlns:a16="http://schemas.microsoft.com/office/drawing/2014/main" id="{5BA3A3E0-304B-1667-CE90-F546B4112934}"/>
              </a:ext>
            </a:extLst>
          </p:cNvPr>
          <p:cNvPicPr>
            <a:picLocks noChangeAspect="1"/>
          </p:cNvPicPr>
          <p:nvPr/>
        </p:nvPicPr>
        <p:blipFill>
          <a:blip r:embed="rId16"/>
          <a:stretch>
            <a:fillRect/>
          </a:stretch>
        </p:blipFill>
        <p:spPr>
          <a:xfrm>
            <a:off x="31757" y="31679"/>
            <a:ext cx="3094852" cy="832378"/>
          </a:xfrm>
          <a:prstGeom prst="rect">
            <a:avLst/>
          </a:prstGeom>
        </p:spPr>
      </p:pic>
      <p:sp>
        <p:nvSpPr>
          <p:cNvPr id="95" name="矩形 94">
            <a:extLst>
              <a:ext uri="{FF2B5EF4-FFF2-40B4-BE49-F238E27FC236}">
                <a16:creationId xmlns:a16="http://schemas.microsoft.com/office/drawing/2014/main" id="{CF01394E-90B1-BC8D-BEED-087FD7A52979}"/>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dirty="0">
                <a:solidFill>
                  <a:schemeClr val="tx1"/>
                </a:solidFill>
                <a:latin typeface="Calibri" panose="020F0502020204030204"/>
                <a:cs typeface="Calibri" panose="020F0502020204030204"/>
              </a:rPr>
              <a:t>算法原理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96" name="文本框 95">
            <a:extLst>
              <a:ext uri="{FF2B5EF4-FFF2-40B4-BE49-F238E27FC236}">
                <a16:creationId xmlns:a16="http://schemas.microsoft.com/office/drawing/2014/main" id="{8F078E8D-1D68-B24D-1D1C-70897359164A}"/>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97" name="图片 96">
            <a:extLst>
              <a:ext uri="{FF2B5EF4-FFF2-40B4-BE49-F238E27FC236}">
                <a16:creationId xmlns:a16="http://schemas.microsoft.com/office/drawing/2014/main" id="{E7FA5B6A-4373-13C7-6488-B19527C78A02}"/>
              </a:ext>
            </a:extLst>
          </p:cNvPr>
          <p:cNvPicPr>
            <a:picLocks noChangeAspect="1"/>
          </p:cNvPicPr>
          <p:nvPr/>
        </p:nvPicPr>
        <p:blipFill>
          <a:blip r:embed="rId17"/>
          <a:stretch>
            <a:fillRect/>
          </a:stretch>
        </p:blipFill>
        <p:spPr>
          <a:xfrm>
            <a:off x="8254086" y="6001804"/>
            <a:ext cx="842171" cy="83237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2"/>
          <p:cNvSpPr txBox="1">
            <a:spLocks/>
          </p:cNvSpPr>
          <p:nvPr/>
        </p:nvSpPr>
        <p:spPr>
          <a:xfrm>
            <a:off x="392655" y="3883025"/>
            <a:ext cx="7188718" cy="377209"/>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分类决策规则（多数表决）</a:t>
            </a:r>
          </a:p>
        </p:txBody>
      </p:sp>
      <p:pic>
        <p:nvPicPr>
          <p:cNvPr id="2" name="图片 1">
            <a:extLst>
              <a:ext uri="{FF2B5EF4-FFF2-40B4-BE49-F238E27FC236}">
                <a16:creationId xmlns:a16="http://schemas.microsoft.com/office/drawing/2014/main" id="{4116F46C-515B-525B-6A78-0F6D50BDDEA3}"/>
              </a:ext>
            </a:extLst>
          </p:cNvPr>
          <p:cNvPicPr>
            <a:picLocks noChangeAspect="1"/>
          </p:cNvPicPr>
          <p:nvPr/>
        </p:nvPicPr>
        <p:blipFill>
          <a:blip r:embed="rId3"/>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3925BF1-85E1-312A-63E2-EE38FEBA6482}"/>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dirty="0">
                <a:solidFill>
                  <a:schemeClr val="tx1"/>
                </a:solidFill>
                <a:latin typeface="Calibri" panose="020F0502020204030204"/>
                <a:ea typeface="Microsoft YaHei" panose="020B0503020204020204" pitchFamily="34" charset="-122"/>
                <a:cs typeface="Calibri" panose="020F0502020204030204"/>
              </a:rPr>
              <a:t>三要素</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CDE997A-E806-6DEB-87F4-53B1AAFA3198}"/>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05F819E7-0403-B9DF-F1A7-7D1C3CB45547}"/>
              </a:ext>
            </a:extLst>
          </p:cNvPr>
          <p:cNvSpPr txBox="1"/>
          <p:nvPr/>
        </p:nvSpPr>
        <p:spPr>
          <a:xfrm>
            <a:off x="316985" y="2410625"/>
            <a:ext cx="8526097" cy="45476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1.K</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值大小选择（数据交叉验证）</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DC73572-8716-062E-86AC-2D5FC107A698}"/>
              </a:ext>
            </a:extLst>
          </p:cNvPr>
          <p:cNvSpPr txBox="1"/>
          <p:nvPr/>
        </p:nvSpPr>
        <p:spPr>
          <a:xfrm>
            <a:off x="300920" y="3207456"/>
            <a:ext cx="4565120" cy="45552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距离的度量方法（欧氏距离等）</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2FBCBA67-5BFA-1A0D-4F65-50096C25CC3E}"/>
              </a:ext>
            </a:extLst>
          </p:cNvPr>
          <p:cNvPicPr>
            <a:picLocks noChangeAspect="1"/>
          </p:cNvPicPr>
          <p:nvPr/>
        </p:nvPicPr>
        <p:blipFill>
          <a:blip r:embed="rId4"/>
          <a:stretch>
            <a:fillRect/>
          </a:stretch>
        </p:blipFill>
        <p:spPr>
          <a:xfrm>
            <a:off x="8254086" y="6001804"/>
            <a:ext cx="842171" cy="832378"/>
          </a:xfrm>
          <a:prstGeom prst="rect">
            <a:avLst/>
          </a:prstGeom>
        </p:spPr>
      </p:pic>
    </p:spTree>
    <p:extLst>
      <p:ext uri="{BB962C8B-B14F-4D97-AF65-F5344CB8AC3E}">
        <p14:creationId xmlns:p14="http://schemas.microsoft.com/office/powerpoint/2010/main" val="610528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2"/>
          <p:cNvSpPr txBox="1">
            <a:spLocks/>
          </p:cNvSpPr>
          <p:nvPr/>
        </p:nvSpPr>
        <p:spPr>
          <a:xfrm>
            <a:off x="258769" y="2986272"/>
            <a:ext cx="7188718" cy="377209"/>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分类决策规则（多数表决）</a:t>
            </a:r>
          </a:p>
        </p:txBody>
      </p:sp>
      <p:pic>
        <p:nvPicPr>
          <p:cNvPr id="2" name="图片 1">
            <a:extLst>
              <a:ext uri="{FF2B5EF4-FFF2-40B4-BE49-F238E27FC236}">
                <a16:creationId xmlns:a16="http://schemas.microsoft.com/office/drawing/2014/main" id="{4116F46C-515B-525B-6A78-0F6D50BDDEA3}"/>
              </a:ext>
            </a:extLst>
          </p:cNvPr>
          <p:cNvPicPr>
            <a:picLocks noChangeAspect="1"/>
          </p:cNvPicPr>
          <p:nvPr/>
        </p:nvPicPr>
        <p:blipFill>
          <a:blip r:embed="rId3"/>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3925BF1-85E1-312A-63E2-EE38FEBA6482}"/>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dirty="0">
                <a:solidFill>
                  <a:schemeClr val="tx1"/>
                </a:solidFill>
                <a:latin typeface="Calibri" panose="020F0502020204030204"/>
                <a:ea typeface="Microsoft YaHei" panose="020B0503020204020204" pitchFamily="34" charset="-122"/>
                <a:cs typeface="Calibri" panose="020F0502020204030204"/>
              </a:rPr>
              <a:t>三要素</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CDE997A-E806-6DEB-87F4-53B1AAFA3198}"/>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05F819E7-0403-B9DF-F1A7-7D1C3CB45547}"/>
              </a:ext>
            </a:extLst>
          </p:cNvPr>
          <p:cNvSpPr txBox="1"/>
          <p:nvPr/>
        </p:nvSpPr>
        <p:spPr>
          <a:xfrm>
            <a:off x="183099" y="1513873"/>
            <a:ext cx="4565120" cy="880240"/>
          </a:xfrm>
          <a:prstGeom prst="rect">
            <a:avLst/>
          </a:prstGeom>
          <a:noFill/>
        </p:spPr>
        <p:txBody>
          <a:bodyPr wrap="square">
            <a:spAutoFit/>
          </a:bodyPr>
          <a:lstStyle/>
          <a:p>
            <a:pPr marL="12611">
              <a:lnSpc>
                <a:spcPct val="150000"/>
              </a:lnSpc>
              <a:spcBef>
                <a:spcPts val="104"/>
              </a:spcBef>
            </a:pPr>
            <a:r>
              <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1.K</a:t>
            </a:r>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值大小选择</a:t>
            </a:r>
            <a:endPar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12611">
              <a:lnSpc>
                <a:spcPct val="150000"/>
              </a:lnSpc>
              <a:spcBef>
                <a:spcPts val="104"/>
              </a:spcBef>
            </a:pPr>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（数据交叉验证）</a:t>
            </a:r>
            <a:endPar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DC73572-8716-062E-86AC-2D5FC107A698}"/>
              </a:ext>
            </a:extLst>
          </p:cNvPr>
          <p:cNvSpPr txBox="1"/>
          <p:nvPr/>
        </p:nvSpPr>
        <p:spPr>
          <a:xfrm>
            <a:off x="167033" y="2310703"/>
            <a:ext cx="4565120" cy="45552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距离的度量方法（欧氏距离等）</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bject 72">
            <a:extLst>
              <a:ext uri="{FF2B5EF4-FFF2-40B4-BE49-F238E27FC236}">
                <a16:creationId xmlns:a16="http://schemas.microsoft.com/office/drawing/2014/main" id="{541FE2AA-28AB-DD05-232C-19646A9DCF15}"/>
              </a:ext>
            </a:extLst>
          </p:cNvPr>
          <p:cNvSpPr txBox="1">
            <a:spLocks/>
          </p:cNvSpPr>
          <p:nvPr/>
        </p:nvSpPr>
        <p:spPr>
          <a:xfrm>
            <a:off x="5618951" y="3055731"/>
            <a:ext cx="4701043" cy="1343792"/>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20000"/>
              </a:lnSpc>
              <a:spcBef>
                <a:spcPts val="104"/>
              </a:spcBef>
            </a:pPr>
            <a:r>
              <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值过大：</a:t>
            </a:r>
            <a:endPar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容易受到样本均衡的影响</a:t>
            </a:r>
            <a:endPar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偏差高，方差低</a:t>
            </a:r>
          </a:p>
          <a:p>
            <a:pPr marL="466633" indent="-454022">
              <a:lnSpc>
                <a:spcPct val="120000"/>
              </a:lnSpc>
              <a:spcBef>
                <a:spcPts val="104"/>
              </a:spcBef>
              <a:buFont typeface="Arial" panose="020B0604020202020204" pitchFamily="34" charset="0"/>
              <a:buChar char="•"/>
            </a:pP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欠拟合</a:t>
            </a:r>
            <a:endPar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object 72">
            <a:extLst>
              <a:ext uri="{FF2B5EF4-FFF2-40B4-BE49-F238E27FC236}">
                <a16:creationId xmlns:a16="http://schemas.microsoft.com/office/drawing/2014/main" id="{35BB545F-1243-25C6-7F10-6CA7A3F07268}"/>
              </a:ext>
            </a:extLst>
          </p:cNvPr>
          <p:cNvSpPr txBox="1">
            <a:spLocks/>
          </p:cNvSpPr>
          <p:nvPr/>
        </p:nvSpPr>
        <p:spPr>
          <a:xfrm>
            <a:off x="5631391" y="1572028"/>
            <a:ext cx="4701043" cy="1343792"/>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20000"/>
              </a:lnSpc>
              <a:spcBef>
                <a:spcPts val="104"/>
              </a:spcBef>
            </a:pPr>
            <a:r>
              <a:rPr lang="en-US" altLang="zh-CN" sz="1788" kern="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en-US" sz="1788" kern="0" dirty="0">
                <a:latin typeface="Microsoft YaHei" panose="020B0503020204020204" pitchFamily="34" charset="-122"/>
                <a:ea typeface="Microsoft YaHei" panose="020B0503020204020204" pitchFamily="34" charset="-122"/>
                <a:cs typeface="Times New Roman" panose="02020603050405020304" pitchFamily="18" charset="0"/>
              </a:rPr>
              <a:t>值过小：</a:t>
            </a:r>
            <a:endParaRPr lang="en-US" altLang="zh-CN" sz="1788" kern="0" dirty="0">
              <a:latin typeface="Microsoft YaHei" panose="020B0503020204020204" pitchFamily="34" charset="-122"/>
              <a:ea typeface="Microsoft YaHei"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Microsoft YaHei" panose="020B0503020204020204" pitchFamily="34" charset="-122"/>
                <a:ea typeface="Microsoft YaHei" panose="020B0503020204020204" pitchFamily="34" charset="-122"/>
                <a:cs typeface="Times New Roman" panose="02020603050405020304" pitchFamily="18" charset="0"/>
              </a:rPr>
              <a:t>容易受到异常点的影响</a:t>
            </a:r>
            <a:endParaRPr lang="en-US" altLang="zh-CN" sz="1788" kern="0" dirty="0">
              <a:latin typeface="Microsoft YaHei" panose="020B0503020204020204" pitchFamily="34" charset="-122"/>
              <a:ea typeface="Microsoft YaHei"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Microsoft YaHei" panose="020B0503020204020204" pitchFamily="34" charset="-122"/>
                <a:ea typeface="Microsoft YaHei" panose="020B0503020204020204" pitchFamily="34" charset="-122"/>
                <a:cs typeface="Times New Roman" panose="02020603050405020304" pitchFamily="18" charset="0"/>
              </a:rPr>
              <a:t>偏差低，方差大</a:t>
            </a:r>
            <a:endParaRPr lang="en-US" altLang="zh-CN" sz="1788" kern="0" dirty="0">
              <a:latin typeface="Microsoft YaHei" panose="020B0503020204020204" pitchFamily="34" charset="-122"/>
              <a:ea typeface="Microsoft YaHei"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Microsoft YaHei" panose="020B0503020204020204" pitchFamily="34" charset="-122"/>
                <a:ea typeface="Microsoft YaHei" panose="020B0503020204020204" pitchFamily="34" charset="-122"/>
                <a:cs typeface="Times New Roman" panose="02020603050405020304" pitchFamily="18" charset="0"/>
              </a:rPr>
              <a:t>过拟合</a:t>
            </a:r>
            <a:endParaRPr lang="en-US" altLang="zh-CN" sz="1788" kern="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01F07D3E-F226-EA65-1FA0-6BBC616F63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63952" y="1603184"/>
            <a:ext cx="1576280" cy="3753681"/>
          </a:xfrm>
          <a:prstGeom prst="rect">
            <a:avLst/>
          </a:prstGeom>
        </p:spPr>
      </p:pic>
      <p:sp>
        <p:nvSpPr>
          <p:cNvPr id="23" name="object 72">
            <a:extLst>
              <a:ext uri="{FF2B5EF4-FFF2-40B4-BE49-F238E27FC236}">
                <a16:creationId xmlns:a16="http://schemas.microsoft.com/office/drawing/2014/main" id="{29A92EF5-3B8C-BC35-B329-71BF9DD671D9}"/>
              </a:ext>
            </a:extLst>
          </p:cNvPr>
          <p:cNvSpPr txBox="1">
            <a:spLocks/>
          </p:cNvSpPr>
          <p:nvPr/>
        </p:nvSpPr>
        <p:spPr>
          <a:xfrm>
            <a:off x="5555720" y="4483075"/>
            <a:ext cx="3556524" cy="988231"/>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20000"/>
              </a:lnSpc>
              <a:spcBef>
                <a:spcPts val="104"/>
              </a:spcBef>
            </a:pP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最好的</a:t>
            </a:r>
            <a:r>
              <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值：</a:t>
            </a:r>
            <a:endPar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endParaRPr>
          </a:p>
          <a:p>
            <a:pPr marL="466633" indent="-454022">
              <a:lnSpc>
                <a:spcPct val="120000"/>
              </a:lnSpc>
              <a:spcBef>
                <a:spcPts val="104"/>
              </a:spcBef>
              <a:buFont typeface="Arial" panose="020B0604020202020204" pitchFamily="34" charset="0"/>
              <a:buChar char="•"/>
            </a:pPr>
            <a:r>
              <a:rPr lang="zh-CN" altLang="en-US" sz="1788" kern="0" dirty="0">
                <a:latin typeface="Times New Roman" panose="02020603050405020304" pitchFamily="18" charset="0"/>
                <a:ea typeface="微软雅黑" panose="020B0503020204020204" pitchFamily="34" charset="-122"/>
                <a:cs typeface="Times New Roman" panose="02020603050405020304" pitchFamily="18" charset="0"/>
              </a:rPr>
              <a:t>需要控制过拟合和欠拟合间的平衡</a:t>
            </a:r>
            <a:endParaRPr lang="en-US" altLang="zh-CN" sz="1788"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93DF3F0F-29BD-4514-B965-2BF0C3F4A5F5}"/>
              </a:ext>
            </a:extLst>
          </p:cNvPr>
          <p:cNvSpPr/>
          <p:nvPr/>
        </p:nvSpPr>
        <p:spPr>
          <a:xfrm>
            <a:off x="2904155" y="6225192"/>
            <a:ext cx="3555782" cy="516295"/>
          </a:xfrm>
          <a:prstGeom prst="rect">
            <a:avLst/>
          </a:prstGeom>
        </p:spPr>
        <p:txBody>
          <a:bodyPr wrap="none">
            <a:spAutoFit/>
          </a:bodyPr>
          <a:lstStyle/>
          <a:p>
            <a:r>
              <a:rPr lang="zh-CN" altLang="en-US" sz="2755" b="1" kern="0" dirty="0">
                <a:latin typeface="Times New Roman" panose="02020603050405020304" pitchFamily="18" charset="0"/>
                <a:ea typeface="微软雅黑" panose="020B0503020204020204" pitchFamily="34" charset="-122"/>
                <a:cs typeface="Times New Roman" panose="02020603050405020304" pitchFamily="18" charset="0"/>
              </a:rPr>
              <a:t>记住，</a:t>
            </a:r>
            <a:r>
              <a:rPr lang="en-US" altLang="zh-CN" sz="2755" b="1" kern="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755" b="1" kern="0" dirty="0">
                <a:latin typeface="Times New Roman" panose="02020603050405020304" pitchFamily="18" charset="0"/>
                <a:ea typeface="微软雅黑" panose="020B0503020204020204" pitchFamily="34" charset="-122"/>
                <a:cs typeface="Times New Roman" panose="02020603050405020304" pitchFamily="18" charset="0"/>
              </a:rPr>
              <a:t>值尽量取奇数</a:t>
            </a:r>
            <a:endParaRPr lang="zh-CN" altLang="en-US" sz="2755" dirty="0"/>
          </a:p>
        </p:txBody>
      </p:sp>
      <p:sp>
        <p:nvSpPr>
          <p:cNvPr id="16" name="矩形 15">
            <a:extLst>
              <a:ext uri="{FF2B5EF4-FFF2-40B4-BE49-F238E27FC236}">
                <a16:creationId xmlns:a16="http://schemas.microsoft.com/office/drawing/2014/main" id="{31D794A9-35EA-4801-8EA1-95B5BFB999F4}"/>
              </a:ext>
            </a:extLst>
          </p:cNvPr>
          <p:cNvSpPr/>
          <p:nvPr/>
        </p:nvSpPr>
        <p:spPr>
          <a:xfrm>
            <a:off x="2465659" y="5645273"/>
            <a:ext cx="4264749" cy="514760"/>
          </a:xfrm>
          <a:prstGeom prst="rect">
            <a:avLst/>
          </a:prstGeom>
        </p:spPr>
        <p:txBody>
          <a:bodyPr wrap="none">
            <a:spAutoFit/>
          </a:bodyPr>
          <a:lstStyle/>
          <a:p>
            <a:r>
              <a:rPr lang="zh-CN" altLang="en-US" sz="2755" b="1" kern="0" dirty="0">
                <a:latin typeface="Times New Roman" panose="02020603050405020304" pitchFamily="18" charset="0"/>
                <a:ea typeface="微软雅黑" panose="020B0503020204020204" pitchFamily="34" charset="-122"/>
                <a:cs typeface="Times New Roman" panose="02020603050405020304" pitchFamily="18" charset="0"/>
              </a:rPr>
              <a:t>通常运用交叉验证法来选</a:t>
            </a:r>
            <a:r>
              <a:rPr lang="en-US" altLang="zh-CN" sz="2755" b="1" kern="0" dirty="0">
                <a:latin typeface="Times New Roman" panose="02020603050405020304" pitchFamily="18" charset="0"/>
                <a:ea typeface="微软雅黑" panose="020B0503020204020204" pitchFamily="34" charset="-122"/>
                <a:cs typeface="Times New Roman" panose="02020603050405020304" pitchFamily="18" charset="0"/>
              </a:rPr>
              <a:t>k</a:t>
            </a:r>
            <a:endParaRPr lang="zh-CN" altLang="en-US" sz="2755" dirty="0"/>
          </a:p>
        </p:txBody>
      </p:sp>
    </p:spTree>
    <p:extLst>
      <p:ext uri="{BB962C8B-B14F-4D97-AF65-F5344CB8AC3E}">
        <p14:creationId xmlns:p14="http://schemas.microsoft.com/office/powerpoint/2010/main" val="2672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2"/>
          <p:cNvSpPr txBox="1">
            <a:spLocks/>
          </p:cNvSpPr>
          <p:nvPr/>
        </p:nvSpPr>
        <p:spPr>
          <a:xfrm>
            <a:off x="258769" y="2986272"/>
            <a:ext cx="7188718" cy="377209"/>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分类决策规则（多数表决）</a:t>
            </a:r>
          </a:p>
        </p:txBody>
      </p:sp>
      <p:pic>
        <p:nvPicPr>
          <p:cNvPr id="2" name="图片 1">
            <a:extLst>
              <a:ext uri="{FF2B5EF4-FFF2-40B4-BE49-F238E27FC236}">
                <a16:creationId xmlns:a16="http://schemas.microsoft.com/office/drawing/2014/main" id="{4116F46C-515B-525B-6A78-0F6D50BDDEA3}"/>
              </a:ext>
            </a:extLst>
          </p:cNvPr>
          <p:cNvPicPr>
            <a:picLocks noChangeAspect="1"/>
          </p:cNvPicPr>
          <p:nvPr/>
        </p:nvPicPr>
        <p:blipFill>
          <a:blip r:embed="rId3"/>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3925BF1-85E1-312A-63E2-EE38FEBA6482}"/>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dirty="0">
                <a:solidFill>
                  <a:schemeClr val="tx1"/>
                </a:solidFill>
                <a:latin typeface="Calibri" panose="020F0502020204030204"/>
                <a:ea typeface="Microsoft YaHei" panose="020B0503020204020204" pitchFamily="34" charset="-122"/>
                <a:cs typeface="Calibri" panose="020F0502020204030204"/>
              </a:rPr>
              <a:t>三要素</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CDE997A-E806-6DEB-87F4-53B1AAFA3198}"/>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05F819E7-0403-B9DF-F1A7-7D1C3CB45547}"/>
              </a:ext>
            </a:extLst>
          </p:cNvPr>
          <p:cNvSpPr txBox="1"/>
          <p:nvPr/>
        </p:nvSpPr>
        <p:spPr>
          <a:xfrm>
            <a:off x="183099" y="1513873"/>
            <a:ext cx="4565120" cy="45552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1.K</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值大小选择（数据交叉验证）</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DC73572-8716-062E-86AC-2D5FC107A698}"/>
              </a:ext>
            </a:extLst>
          </p:cNvPr>
          <p:cNvSpPr txBox="1"/>
          <p:nvPr/>
        </p:nvSpPr>
        <p:spPr>
          <a:xfrm>
            <a:off x="167033" y="2310703"/>
            <a:ext cx="4565120" cy="455528"/>
          </a:xfrm>
          <a:prstGeom prst="rect">
            <a:avLst/>
          </a:prstGeom>
          <a:noFill/>
        </p:spPr>
        <p:txBody>
          <a:bodyPr wrap="square">
            <a:spAutoFit/>
          </a:bodyPr>
          <a:lstStyle/>
          <a:p>
            <a:pPr marL="12611">
              <a:lnSpc>
                <a:spcPct val="150000"/>
              </a:lnSpc>
              <a:spcBef>
                <a:spcPts val="104"/>
              </a:spcBef>
            </a:pPr>
            <a:r>
              <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距离的度量方法（欧氏距离等）</a:t>
            </a:r>
            <a:endPar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91FD4D12-093B-D62C-7A86-4B425776237F}"/>
              </a:ext>
            </a:extLst>
          </p:cNvPr>
          <p:cNvGrpSpPr/>
          <p:nvPr/>
        </p:nvGrpSpPr>
        <p:grpSpPr>
          <a:xfrm>
            <a:off x="5177366" y="1621843"/>
            <a:ext cx="3287010" cy="2945305"/>
            <a:chOff x="2481198" y="1789176"/>
            <a:chExt cx="5392802" cy="5287936"/>
          </a:xfrm>
        </p:grpSpPr>
        <p:sp>
          <p:nvSpPr>
            <p:cNvPr id="7" name="object 2">
              <a:extLst>
                <a:ext uri="{FF2B5EF4-FFF2-40B4-BE49-F238E27FC236}">
                  <a16:creationId xmlns:a16="http://schemas.microsoft.com/office/drawing/2014/main" id="{DB02B58E-48FC-C131-E12B-D7B10384836B}"/>
                </a:ext>
              </a:extLst>
            </p:cNvPr>
            <p:cNvSpPr/>
            <p:nvPr/>
          </p:nvSpPr>
          <p:spPr>
            <a:xfrm>
              <a:off x="6269735" y="1908048"/>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8" name="object 3">
              <a:extLst>
                <a:ext uri="{FF2B5EF4-FFF2-40B4-BE49-F238E27FC236}">
                  <a16:creationId xmlns:a16="http://schemas.microsoft.com/office/drawing/2014/main" id="{91FF7985-84F9-1E82-A1BA-59320CEE69FF}"/>
                </a:ext>
              </a:extLst>
            </p:cNvPr>
            <p:cNvSpPr/>
            <p:nvPr/>
          </p:nvSpPr>
          <p:spPr>
            <a:xfrm>
              <a:off x="6269735" y="1908048"/>
              <a:ext cx="199390" cy="199390"/>
            </a:xfrm>
            <a:custGeom>
              <a:avLst/>
              <a:gdLst/>
              <a:ahLst/>
              <a:cxnLst/>
              <a:rect l="l" t="t" r="r" b="b"/>
              <a:pathLst>
                <a:path w="199389" h="199389">
                  <a:moveTo>
                    <a:pt x="0" y="99694"/>
                  </a:moveTo>
                  <a:lnTo>
                    <a:pt x="7874" y="60832"/>
                  </a:lnTo>
                  <a:lnTo>
                    <a:pt x="29210" y="29210"/>
                  </a:lnTo>
                  <a:lnTo>
                    <a:pt x="60833" y="7874"/>
                  </a:lnTo>
                  <a:lnTo>
                    <a:pt x="99567" y="0"/>
                  </a:lnTo>
                  <a:lnTo>
                    <a:pt x="138429" y="7874"/>
                  </a:lnTo>
                  <a:lnTo>
                    <a:pt x="170052" y="29210"/>
                  </a:lnTo>
                  <a:lnTo>
                    <a:pt x="191388" y="60832"/>
                  </a:lnTo>
                  <a:lnTo>
                    <a:pt x="199262" y="99694"/>
                  </a:lnTo>
                  <a:lnTo>
                    <a:pt x="191388" y="138429"/>
                  </a:lnTo>
                  <a:lnTo>
                    <a:pt x="170052" y="170052"/>
                  </a:lnTo>
                  <a:lnTo>
                    <a:pt x="138429" y="191388"/>
                  </a:lnTo>
                  <a:lnTo>
                    <a:pt x="99567" y="199262"/>
                  </a:lnTo>
                  <a:lnTo>
                    <a:pt x="60833" y="191388"/>
                  </a:lnTo>
                  <a:lnTo>
                    <a:pt x="29210" y="170052"/>
                  </a:lnTo>
                  <a:lnTo>
                    <a:pt x="7874" y="138429"/>
                  </a:lnTo>
                  <a:lnTo>
                    <a:pt x="0" y="99694"/>
                  </a:lnTo>
                  <a:close/>
                </a:path>
              </a:pathLst>
            </a:custGeom>
            <a:ln w="76200">
              <a:solidFill>
                <a:srgbClr val="F3D34E"/>
              </a:solidFill>
            </a:ln>
          </p:spPr>
          <p:txBody>
            <a:bodyPr wrap="square" lIns="0" tIns="0" rIns="0" bIns="0" rtlCol="0"/>
            <a:lstStyle/>
            <a:p>
              <a:endParaRPr sz="1788"/>
            </a:p>
          </p:txBody>
        </p:sp>
        <p:sp>
          <p:nvSpPr>
            <p:cNvPr id="9" name="object 4">
              <a:extLst>
                <a:ext uri="{FF2B5EF4-FFF2-40B4-BE49-F238E27FC236}">
                  <a16:creationId xmlns:a16="http://schemas.microsoft.com/office/drawing/2014/main" id="{0EF161B9-3E43-7352-CBD1-0A9D41B118BA}"/>
                </a:ext>
              </a:extLst>
            </p:cNvPr>
            <p:cNvSpPr txBox="1"/>
            <p:nvPr/>
          </p:nvSpPr>
          <p:spPr>
            <a:xfrm>
              <a:off x="3308351" y="4845176"/>
              <a:ext cx="125095" cy="410525"/>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11" name="object 5">
              <a:extLst>
                <a:ext uri="{FF2B5EF4-FFF2-40B4-BE49-F238E27FC236}">
                  <a16:creationId xmlns:a16="http://schemas.microsoft.com/office/drawing/2014/main" id="{75D83A17-6B66-84EB-37C5-15151FF65CFC}"/>
                </a:ext>
              </a:extLst>
            </p:cNvPr>
            <p:cNvSpPr txBox="1"/>
            <p:nvPr/>
          </p:nvSpPr>
          <p:spPr>
            <a:xfrm>
              <a:off x="3046222" y="1908429"/>
              <a:ext cx="223519" cy="79932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13" name="object 6">
              <a:extLst>
                <a:ext uri="{FF2B5EF4-FFF2-40B4-BE49-F238E27FC236}">
                  <a16:creationId xmlns:a16="http://schemas.microsoft.com/office/drawing/2014/main" id="{662679F6-5C11-BCF7-92D3-0EED674B91B9}"/>
                </a:ext>
              </a:extLst>
            </p:cNvPr>
            <p:cNvSpPr txBox="1"/>
            <p:nvPr/>
          </p:nvSpPr>
          <p:spPr>
            <a:xfrm>
              <a:off x="2481198" y="2933854"/>
              <a:ext cx="795021" cy="898214"/>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14" name="object 7">
              <a:extLst>
                <a:ext uri="{FF2B5EF4-FFF2-40B4-BE49-F238E27FC236}">
                  <a16:creationId xmlns:a16="http://schemas.microsoft.com/office/drawing/2014/main" id="{DBDD0083-139A-5353-436F-DE8E145DD366}"/>
                </a:ext>
              </a:extLst>
            </p:cNvPr>
            <p:cNvSpPr txBox="1"/>
            <p:nvPr/>
          </p:nvSpPr>
          <p:spPr>
            <a:xfrm>
              <a:off x="3031617" y="3982034"/>
              <a:ext cx="238759" cy="79932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5" name="object 8">
              <a:extLst>
                <a:ext uri="{FF2B5EF4-FFF2-40B4-BE49-F238E27FC236}">
                  <a16:creationId xmlns:a16="http://schemas.microsoft.com/office/drawing/2014/main" id="{EB43A1F6-579C-A879-33C0-DBBC1F2FDA0B}"/>
                </a:ext>
              </a:extLst>
            </p:cNvPr>
            <p:cNvSpPr txBox="1"/>
            <p:nvPr/>
          </p:nvSpPr>
          <p:spPr>
            <a:xfrm>
              <a:off x="4348353" y="4790136"/>
              <a:ext cx="2693035" cy="2286976"/>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16" name="object 9">
              <a:extLst>
                <a:ext uri="{FF2B5EF4-FFF2-40B4-BE49-F238E27FC236}">
                  <a16:creationId xmlns:a16="http://schemas.microsoft.com/office/drawing/2014/main" id="{483BE231-8866-5963-19D9-596394BED45F}"/>
                </a:ext>
              </a:extLst>
            </p:cNvPr>
            <p:cNvSpPr/>
            <p:nvPr/>
          </p:nvSpPr>
          <p:spPr>
            <a:xfrm>
              <a:off x="3340608" y="1852676"/>
              <a:ext cx="0" cy="2967355"/>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7" name="object 10">
              <a:extLst>
                <a:ext uri="{FF2B5EF4-FFF2-40B4-BE49-F238E27FC236}">
                  <a16:creationId xmlns:a16="http://schemas.microsoft.com/office/drawing/2014/main" id="{188BEFF5-CF4C-1562-B3F2-40E6CBC59509}"/>
                </a:ext>
              </a:extLst>
            </p:cNvPr>
            <p:cNvSpPr/>
            <p:nvPr/>
          </p:nvSpPr>
          <p:spPr>
            <a:xfrm>
              <a:off x="3302508" y="1789176"/>
              <a:ext cx="76200" cy="7620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8" name="object 11">
              <a:extLst>
                <a:ext uri="{FF2B5EF4-FFF2-40B4-BE49-F238E27FC236}">
                  <a16:creationId xmlns:a16="http://schemas.microsoft.com/office/drawing/2014/main" id="{02283D72-22F3-E05D-066B-36906038DAD5}"/>
                </a:ext>
              </a:extLst>
            </p:cNvPr>
            <p:cNvSpPr/>
            <p:nvPr/>
          </p:nvSpPr>
          <p:spPr>
            <a:xfrm>
              <a:off x="7797800" y="4787646"/>
              <a:ext cx="76200" cy="48260"/>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9" name="object 12">
              <a:extLst>
                <a:ext uri="{FF2B5EF4-FFF2-40B4-BE49-F238E27FC236}">
                  <a16:creationId xmlns:a16="http://schemas.microsoft.com/office/drawing/2014/main" id="{702B3C6E-AF53-B85C-08A6-F313812BF660}"/>
                </a:ext>
              </a:extLst>
            </p:cNvPr>
            <p:cNvSpPr/>
            <p:nvPr/>
          </p:nvSpPr>
          <p:spPr>
            <a:xfrm>
              <a:off x="3332988" y="4805362"/>
              <a:ext cx="4465320"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25" name="object 13">
              <a:extLst>
                <a:ext uri="{FF2B5EF4-FFF2-40B4-BE49-F238E27FC236}">
                  <a16:creationId xmlns:a16="http://schemas.microsoft.com/office/drawing/2014/main" id="{3C875264-4553-B83F-A01B-22AEC3E59819}"/>
                </a:ext>
              </a:extLst>
            </p:cNvPr>
            <p:cNvSpPr/>
            <p:nvPr/>
          </p:nvSpPr>
          <p:spPr>
            <a:xfrm>
              <a:off x="7797672" y="4787646"/>
              <a:ext cx="13335" cy="20320"/>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26" name="object 14">
              <a:extLst>
                <a:ext uri="{FF2B5EF4-FFF2-40B4-BE49-F238E27FC236}">
                  <a16:creationId xmlns:a16="http://schemas.microsoft.com/office/drawing/2014/main" id="{B1C93A5D-528A-E58B-E095-BBB4CB87E7F2}"/>
                </a:ext>
              </a:extLst>
            </p:cNvPr>
            <p:cNvSpPr/>
            <p:nvPr/>
          </p:nvSpPr>
          <p:spPr>
            <a:xfrm>
              <a:off x="7797545" y="4759452"/>
              <a:ext cx="57150" cy="28575"/>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27" name="object 15">
              <a:extLst>
                <a:ext uri="{FF2B5EF4-FFF2-40B4-BE49-F238E27FC236}">
                  <a16:creationId xmlns:a16="http://schemas.microsoft.com/office/drawing/2014/main" id="{9F3AFDDB-28CF-70E6-7A0B-C8D1FC9780CC}"/>
                </a:ext>
              </a:extLst>
            </p:cNvPr>
            <p:cNvSpPr/>
            <p:nvPr/>
          </p:nvSpPr>
          <p:spPr>
            <a:xfrm>
              <a:off x="5350764" y="4011167"/>
              <a:ext cx="199644" cy="199644"/>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16">
              <a:extLst>
                <a:ext uri="{FF2B5EF4-FFF2-40B4-BE49-F238E27FC236}">
                  <a16:creationId xmlns:a16="http://schemas.microsoft.com/office/drawing/2014/main" id="{5C72685E-B9B7-1A08-DD37-F7B5BBF8A16B}"/>
                </a:ext>
              </a:extLst>
            </p:cNvPr>
            <p:cNvSpPr/>
            <p:nvPr/>
          </p:nvSpPr>
          <p:spPr>
            <a:xfrm>
              <a:off x="6211823" y="34427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17">
              <a:extLst>
                <a:ext uri="{FF2B5EF4-FFF2-40B4-BE49-F238E27FC236}">
                  <a16:creationId xmlns:a16="http://schemas.microsoft.com/office/drawing/2014/main" id="{9476BACD-2C72-5141-9F71-6C70717404A1}"/>
                </a:ext>
              </a:extLst>
            </p:cNvPr>
            <p:cNvSpPr/>
            <p:nvPr/>
          </p:nvSpPr>
          <p:spPr>
            <a:xfrm>
              <a:off x="5494020"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18">
              <a:extLst>
                <a:ext uri="{FF2B5EF4-FFF2-40B4-BE49-F238E27FC236}">
                  <a16:creationId xmlns:a16="http://schemas.microsoft.com/office/drawing/2014/main" id="{4805915D-DC0A-8BCA-01E6-43ED9B3D9E41}"/>
                </a:ext>
              </a:extLst>
            </p:cNvPr>
            <p:cNvSpPr/>
            <p:nvPr/>
          </p:nvSpPr>
          <p:spPr>
            <a:xfrm>
              <a:off x="5387340" y="2801111"/>
              <a:ext cx="201167"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19">
              <a:extLst>
                <a:ext uri="{FF2B5EF4-FFF2-40B4-BE49-F238E27FC236}">
                  <a16:creationId xmlns:a16="http://schemas.microsoft.com/office/drawing/2014/main" id="{F0BEE060-6179-D841-FA62-1A1323CF151D}"/>
                </a:ext>
              </a:extLst>
            </p:cNvPr>
            <p:cNvSpPr/>
            <p:nvPr/>
          </p:nvSpPr>
          <p:spPr>
            <a:xfrm>
              <a:off x="5181600" y="2406395"/>
              <a:ext cx="201167" cy="198120"/>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20">
              <a:extLst>
                <a:ext uri="{FF2B5EF4-FFF2-40B4-BE49-F238E27FC236}">
                  <a16:creationId xmlns:a16="http://schemas.microsoft.com/office/drawing/2014/main" id="{BC679B25-0796-B29F-FDCA-6C5D52FEDC9A}"/>
                </a:ext>
              </a:extLst>
            </p:cNvPr>
            <p:cNvSpPr/>
            <p:nvPr/>
          </p:nvSpPr>
          <p:spPr>
            <a:xfrm>
              <a:off x="5727191" y="2036064"/>
              <a:ext cx="199644" cy="199644"/>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21">
              <a:extLst>
                <a:ext uri="{FF2B5EF4-FFF2-40B4-BE49-F238E27FC236}">
                  <a16:creationId xmlns:a16="http://schemas.microsoft.com/office/drawing/2014/main" id="{9472A485-E35C-D309-4A34-9226742ABA77}"/>
                </a:ext>
              </a:extLst>
            </p:cNvPr>
            <p:cNvSpPr/>
            <p:nvPr/>
          </p:nvSpPr>
          <p:spPr>
            <a:xfrm>
              <a:off x="6033515" y="231495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22">
              <a:extLst>
                <a:ext uri="{FF2B5EF4-FFF2-40B4-BE49-F238E27FC236}">
                  <a16:creationId xmlns:a16="http://schemas.microsoft.com/office/drawing/2014/main" id="{4CA48F0F-A453-249E-FE4C-10011B2CFE5C}"/>
                </a:ext>
              </a:extLst>
            </p:cNvPr>
            <p:cNvSpPr/>
            <p:nvPr/>
          </p:nvSpPr>
          <p:spPr>
            <a:xfrm>
              <a:off x="6204203" y="279653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23">
              <a:extLst>
                <a:ext uri="{FF2B5EF4-FFF2-40B4-BE49-F238E27FC236}">
                  <a16:creationId xmlns:a16="http://schemas.microsoft.com/office/drawing/2014/main" id="{1B10A33F-5B90-CA47-BC37-6385CCEF253B}"/>
                </a:ext>
              </a:extLst>
            </p:cNvPr>
            <p:cNvSpPr/>
            <p:nvPr/>
          </p:nvSpPr>
          <p:spPr>
            <a:xfrm>
              <a:off x="5871971" y="2909316"/>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24">
              <a:extLst>
                <a:ext uri="{FF2B5EF4-FFF2-40B4-BE49-F238E27FC236}">
                  <a16:creationId xmlns:a16="http://schemas.microsoft.com/office/drawing/2014/main" id="{5E2E35CC-2479-F441-84B5-E7A476CB7526}"/>
                </a:ext>
              </a:extLst>
            </p:cNvPr>
            <p:cNvSpPr/>
            <p:nvPr/>
          </p:nvSpPr>
          <p:spPr>
            <a:xfrm>
              <a:off x="6573011" y="2517648"/>
              <a:ext cx="199644" cy="198120"/>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25">
              <a:extLst>
                <a:ext uri="{FF2B5EF4-FFF2-40B4-BE49-F238E27FC236}">
                  <a16:creationId xmlns:a16="http://schemas.microsoft.com/office/drawing/2014/main" id="{8C88D0AB-16CE-7ABE-46A0-42D6330AEA25}"/>
                </a:ext>
              </a:extLst>
            </p:cNvPr>
            <p:cNvSpPr/>
            <p:nvPr/>
          </p:nvSpPr>
          <p:spPr>
            <a:xfrm>
              <a:off x="6269735" y="1908048"/>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26">
              <a:extLst>
                <a:ext uri="{FF2B5EF4-FFF2-40B4-BE49-F238E27FC236}">
                  <a16:creationId xmlns:a16="http://schemas.microsoft.com/office/drawing/2014/main" id="{ACC79098-8F0C-B4D6-5950-7EFA51D0A1D6}"/>
                </a:ext>
              </a:extLst>
            </p:cNvPr>
            <p:cNvSpPr/>
            <p:nvPr/>
          </p:nvSpPr>
          <p:spPr>
            <a:xfrm>
              <a:off x="6822947" y="2115311"/>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27">
              <a:extLst>
                <a:ext uri="{FF2B5EF4-FFF2-40B4-BE49-F238E27FC236}">
                  <a16:creationId xmlns:a16="http://schemas.microsoft.com/office/drawing/2014/main" id="{FE4FBFFC-D697-C101-6C37-E1BFA5DC5349}"/>
                </a:ext>
              </a:extLst>
            </p:cNvPr>
            <p:cNvSpPr/>
            <p:nvPr/>
          </p:nvSpPr>
          <p:spPr>
            <a:xfrm>
              <a:off x="7627619" y="2319527"/>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28">
              <a:extLst>
                <a:ext uri="{FF2B5EF4-FFF2-40B4-BE49-F238E27FC236}">
                  <a16:creationId xmlns:a16="http://schemas.microsoft.com/office/drawing/2014/main" id="{F2AD2034-DC24-667C-E28A-49E8111484A0}"/>
                </a:ext>
              </a:extLst>
            </p:cNvPr>
            <p:cNvSpPr/>
            <p:nvPr/>
          </p:nvSpPr>
          <p:spPr>
            <a:xfrm>
              <a:off x="7246619" y="2782823"/>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29">
              <a:extLst>
                <a:ext uri="{FF2B5EF4-FFF2-40B4-BE49-F238E27FC236}">
                  <a16:creationId xmlns:a16="http://schemas.microsoft.com/office/drawing/2014/main" id="{FED185BC-4E77-DB28-D242-E94B94E9B327}"/>
                </a:ext>
              </a:extLst>
            </p:cNvPr>
            <p:cNvSpPr/>
            <p:nvPr/>
          </p:nvSpPr>
          <p:spPr>
            <a:xfrm>
              <a:off x="6903719"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30">
              <a:extLst>
                <a:ext uri="{FF2B5EF4-FFF2-40B4-BE49-F238E27FC236}">
                  <a16:creationId xmlns:a16="http://schemas.microsoft.com/office/drawing/2014/main" id="{A96A0AE3-3639-33BB-27AE-B0D0FD2C76FE}"/>
                </a:ext>
              </a:extLst>
            </p:cNvPr>
            <p:cNvSpPr/>
            <p:nvPr/>
          </p:nvSpPr>
          <p:spPr>
            <a:xfrm>
              <a:off x="7377683" y="33284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31">
              <a:extLst>
                <a:ext uri="{FF2B5EF4-FFF2-40B4-BE49-F238E27FC236}">
                  <a16:creationId xmlns:a16="http://schemas.microsoft.com/office/drawing/2014/main" id="{EDEC81EC-DFA3-E64B-AAAE-4FF9475579DF}"/>
                </a:ext>
              </a:extLst>
            </p:cNvPr>
            <p:cNvSpPr/>
            <p:nvPr/>
          </p:nvSpPr>
          <p:spPr>
            <a:xfrm>
              <a:off x="4841747" y="3727703"/>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32">
              <a:extLst>
                <a:ext uri="{FF2B5EF4-FFF2-40B4-BE49-F238E27FC236}">
                  <a16:creationId xmlns:a16="http://schemas.microsoft.com/office/drawing/2014/main" id="{28E51C25-E381-F0DA-BDB7-C7EFEE110793}"/>
                </a:ext>
              </a:extLst>
            </p:cNvPr>
            <p:cNvSpPr/>
            <p:nvPr/>
          </p:nvSpPr>
          <p:spPr>
            <a:xfrm>
              <a:off x="4477511" y="34488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33">
              <a:extLst>
                <a:ext uri="{FF2B5EF4-FFF2-40B4-BE49-F238E27FC236}">
                  <a16:creationId xmlns:a16="http://schemas.microsoft.com/office/drawing/2014/main" id="{76D680F1-79F5-E93D-168D-B8C2218F1323}"/>
                </a:ext>
              </a:extLst>
            </p:cNvPr>
            <p:cNvSpPr/>
            <p:nvPr/>
          </p:nvSpPr>
          <p:spPr>
            <a:xfrm>
              <a:off x="4823459" y="303428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34">
              <a:extLst>
                <a:ext uri="{FF2B5EF4-FFF2-40B4-BE49-F238E27FC236}">
                  <a16:creationId xmlns:a16="http://schemas.microsoft.com/office/drawing/2014/main" id="{FA58DA94-3490-7AB3-44B1-38EE5B724E6A}"/>
                </a:ext>
              </a:extLst>
            </p:cNvPr>
            <p:cNvSpPr/>
            <p:nvPr/>
          </p:nvSpPr>
          <p:spPr>
            <a:xfrm>
              <a:off x="5480303" y="36012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35">
              <a:extLst>
                <a:ext uri="{FF2B5EF4-FFF2-40B4-BE49-F238E27FC236}">
                  <a16:creationId xmlns:a16="http://schemas.microsoft.com/office/drawing/2014/main" id="{CDA05CCC-05E7-4AE2-68C6-BA98BC3CF539}"/>
                </a:ext>
              </a:extLst>
            </p:cNvPr>
            <p:cNvSpPr/>
            <p:nvPr/>
          </p:nvSpPr>
          <p:spPr>
            <a:xfrm>
              <a:off x="5967984"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36">
              <a:extLst>
                <a:ext uri="{FF2B5EF4-FFF2-40B4-BE49-F238E27FC236}">
                  <a16:creationId xmlns:a16="http://schemas.microsoft.com/office/drawing/2014/main" id="{6D359D38-6865-F2B8-1422-4A96AAD744F7}"/>
                </a:ext>
              </a:extLst>
            </p:cNvPr>
            <p:cNvSpPr/>
            <p:nvPr/>
          </p:nvSpPr>
          <p:spPr>
            <a:xfrm>
              <a:off x="6531864" y="2994660"/>
              <a:ext cx="199644" cy="199644"/>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37">
              <a:extLst>
                <a:ext uri="{FF2B5EF4-FFF2-40B4-BE49-F238E27FC236}">
                  <a16:creationId xmlns:a16="http://schemas.microsoft.com/office/drawing/2014/main" id="{CACD5041-8F85-44EA-0C9A-8D91442EABCB}"/>
                </a:ext>
              </a:extLst>
            </p:cNvPr>
            <p:cNvSpPr/>
            <p:nvPr/>
          </p:nvSpPr>
          <p:spPr>
            <a:xfrm>
              <a:off x="5966459" y="4183379"/>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38">
              <a:extLst>
                <a:ext uri="{FF2B5EF4-FFF2-40B4-BE49-F238E27FC236}">
                  <a16:creationId xmlns:a16="http://schemas.microsoft.com/office/drawing/2014/main" id="{95FADBA9-48CE-FFBE-C6F4-2278027A29A2}"/>
                </a:ext>
              </a:extLst>
            </p:cNvPr>
            <p:cNvSpPr/>
            <p:nvPr/>
          </p:nvSpPr>
          <p:spPr>
            <a:xfrm>
              <a:off x="5615940" y="454304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39">
              <a:extLst>
                <a:ext uri="{FF2B5EF4-FFF2-40B4-BE49-F238E27FC236}">
                  <a16:creationId xmlns:a16="http://schemas.microsoft.com/office/drawing/2014/main" id="{6EABF6AE-091F-88A1-666B-680FE59B0A7C}"/>
                </a:ext>
              </a:extLst>
            </p:cNvPr>
            <p:cNvSpPr/>
            <p:nvPr/>
          </p:nvSpPr>
          <p:spPr>
            <a:xfrm>
              <a:off x="6237732" y="4533900"/>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40">
              <a:extLst>
                <a:ext uri="{FF2B5EF4-FFF2-40B4-BE49-F238E27FC236}">
                  <a16:creationId xmlns:a16="http://schemas.microsoft.com/office/drawing/2014/main" id="{0E05BA55-3B14-7833-88BC-CFB440F5ACA1}"/>
                </a:ext>
              </a:extLst>
            </p:cNvPr>
            <p:cNvSpPr/>
            <p:nvPr/>
          </p:nvSpPr>
          <p:spPr>
            <a:xfrm>
              <a:off x="4980432" y="427482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41">
              <a:extLst>
                <a:ext uri="{FF2B5EF4-FFF2-40B4-BE49-F238E27FC236}">
                  <a16:creationId xmlns:a16="http://schemas.microsoft.com/office/drawing/2014/main" id="{CC079CB2-CE40-3F52-41DA-592F9DE506FD}"/>
                </a:ext>
              </a:extLst>
            </p:cNvPr>
            <p:cNvSpPr/>
            <p:nvPr/>
          </p:nvSpPr>
          <p:spPr>
            <a:xfrm>
              <a:off x="4515611" y="442112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42">
              <a:extLst>
                <a:ext uri="{FF2B5EF4-FFF2-40B4-BE49-F238E27FC236}">
                  <a16:creationId xmlns:a16="http://schemas.microsoft.com/office/drawing/2014/main" id="{083318EF-0AB0-0816-7BE1-FB2A9EE36DB6}"/>
                </a:ext>
              </a:extLst>
            </p:cNvPr>
            <p:cNvSpPr/>
            <p:nvPr/>
          </p:nvSpPr>
          <p:spPr>
            <a:xfrm>
              <a:off x="4029455" y="4311396"/>
              <a:ext cx="199390" cy="199390"/>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55" name="object 43">
              <a:extLst>
                <a:ext uri="{FF2B5EF4-FFF2-40B4-BE49-F238E27FC236}">
                  <a16:creationId xmlns:a16="http://schemas.microsoft.com/office/drawing/2014/main" id="{41985857-0553-B21E-87D2-7872F771B0E7}"/>
                </a:ext>
              </a:extLst>
            </p:cNvPr>
            <p:cNvSpPr/>
            <p:nvPr/>
          </p:nvSpPr>
          <p:spPr>
            <a:xfrm>
              <a:off x="3595115" y="4294632"/>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44">
              <a:extLst>
                <a:ext uri="{FF2B5EF4-FFF2-40B4-BE49-F238E27FC236}">
                  <a16:creationId xmlns:a16="http://schemas.microsoft.com/office/drawing/2014/main" id="{058F8A8D-6836-448B-E1E2-1E727146A072}"/>
                </a:ext>
              </a:extLst>
            </p:cNvPr>
            <p:cNvSpPr/>
            <p:nvPr/>
          </p:nvSpPr>
          <p:spPr>
            <a:xfrm>
              <a:off x="4180332" y="383438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45">
              <a:extLst>
                <a:ext uri="{FF2B5EF4-FFF2-40B4-BE49-F238E27FC236}">
                  <a16:creationId xmlns:a16="http://schemas.microsoft.com/office/drawing/2014/main" id="{FDAA036E-3B8D-0BC1-878C-D339E950FDE9}"/>
                </a:ext>
              </a:extLst>
            </p:cNvPr>
            <p:cNvSpPr/>
            <p:nvPr/>
          </p:nvSpPr>
          <p:spPr>
            <a:xfrm>
              <a:off x="3947159" y="3447288"/>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46">
              <a:extLst>
                <a:ext uri="{FF2B5EF4-FFF2-40B4-BE49-F238E27FC236}">
                  <a16:creationId xmlns:a16="http://schemas.microsoft.com/office/drawing/2014/main" id="{E658EC7D-BDC6-D6F2-EA69-E16EE8FE65A3}"/>
                </a:ext>
              </a:extLst>
            </p:cNvPr>
            <p:cNvSpPr/>
            <p:nvPr/>
          </p:nvSpPr>
          <p:spPr>
            <a:xfrm>
              <a:off x="4270247" y="2776727"/>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47">
              <a:extLst>
                <a:ext uri="{FF2B5EF4-FFF2-40B4-BE49-F238E27FC236}">
                  <a16:creationId xmlns:a16="http://schemas.microsoft.com/office/drawing/2014/main" id="{38C8DB6C-8960-766B-9035-2EF98027B3D2}"/>
                </a:ext>
              </a:extLst>
            </p:cNvPr>
            <p:cNvSpPr/>
            <p:nvPr/>
          </p:nvSpPr>
          <p:spPr>
            <a:xfrm>
              <a:off x="3496055" y="32430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48">
              <a:extLst>
                <a:ext uri="{FF2B5EF4-FFF2-40B4-BE49-F238E27FC236}">
                  <a16:creationId xmlns:a16="http://schemas.microsoft.com/office/drawing/2014/main" id="{D9D568C5-FA4F-355B-7683-41C730539D29}"/>
                </a:ext>
              </a:extLst>
            </p:cNvPr>
            <p:cNvSpPr/>
            <p:nvPr/>
          </p:nvSpPr>
          <p:spPr>
            <a:xfrm>
              <a:off x="3846576" y="2395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49">
              <a:extLst>
                <a:ext uri="{FF2B5EF4-FFF2-40B4-BE49-F238E27FC236}">
                  <a16:creationId xmlns:a16="http://schemas.microsoft.com/office/drawing/2014/main" id="{5D3C28F9-FD6D-2C91-7390-0E9ECAA73E1F}"/>
                </a:ext>
              </a:extLst>
            </p:cNvPr>
            <p:cNvSpPr/>
            <p:nvPr/>
          </p:nvSpPr>
          <p:spPr>
            <a:xfrm>
              <a:off x="3581400" y="2776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50">
              <a:extLst>
                <a:ext uri="{FF2B5EF4-FFF2-40B4-BE49-F238E27FC236}">
                  <a16:creationId xmlns:a16="http://schemas.microsoft.com/office/drawing/2014/main" id="{17DA78CB-BAF1-F964-4814-B961FEA5EB18}"/>
                </a:ext>
              </a:extLst>
            </p:cNvPr>
            <p:cNvSpPr/>
            <p:nvPr/>
          </p:nvSpPr>
          <p:spPr>
            <a:xfrm>
              <a:off x="3534155" y="212140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51">
              <a:extLst>
                <a:ext uri="{FF2B5EF4-FFF2-40B4-BE49-F238E27FC236}">
                  <a16:creationId xmlns:a16="http://schemas.microsoft.com/office/drawing/2014/main" id="{7763FDD9-0CBE-ADB5-5113-7A301F04362D}"/>
                </a:ext>
              </a:extLst>
            </p:cNvPr>
            <p:cNvSpPr/>
            <p:nvPr/>
          </p:nvSpPr>
          <p:spPr>
            <a:xfrm>
              <a:off x="3947159" y="299466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4" name="object 52">
              <a:extLst>
                <a:ext uri="{FF2B5EF4-FFF2-40B4-BE49-F238E27FC236}">
                  <a16:creationId xmlns:a16="http://schemas.microsoft.com/office/drawing/2014/main" id="{1717CC63-F654-9BBC-CEC6-D830EDB6E5F6}"/>
                </a:ext>
              </a:extLst>
            </p:cNvPr>
            <p:cNvSpPr/>
            <p:nvPr/>
          </p:nvSpPr>
          <p:spPr>
            <a:xfrm>
              <a:off x="3561588"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53">
              <a:extLst>
                <a:ext uri="{FF2B5EF4-FFF2-40B4-BE49-F238E27FC236}">
                  <a16:creationId xmlns:a16="http://schemas.microsoft.com/office/drawing/2014/main" id="{D4F3334C-75D9-65E3-FA9E-E3861CD67320}"/>
                </a:ext>
              </a:extLst>
            </p:cNvPr>
            <p:cNvSpPr/>
            <p:nvPr/>
          </p:nvSpPr>
          <p:spPr>
            <a:xfrm>
              <a:off x="3870959" y="401574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6" name="object 54">
              <a:extLst>
                <a:ext uri="{FF2B5EF4-FFF2-40B4-BE49-F238E27FC236}">
                  <a16:creationId xmlns:a16="http://schemas.microsoft.com/office/drawing/2014/main" id="{1A8F7E92-69B1-B30B-2400-6D475D2E0847}"/>
                </a:ext>
              </a:extLst>
            </p:cNvPr>
            <p:cNvSpPr/>
            <p:nvPr/>
          </p:nvSpPr>
          <p:spPr>
            <a:xfrm>
              <a:off x="4180332" y="23667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55">
              <a:extLst>
                <a:ext uri="{FF2B5EF4-FFF2-40B4-BE49-F238E27FC236}">
                  <a16:creationId xmlns:a16="http://schemas.microsoft.com/office/drawing/2014/main" id="{F6EFC362-EBF5-296A-F483-13324D5C5878}"/>
                </a:ext>
              </a:extLst>
            </p:cNvPr>
            <p:cNvSpPr/>
            <p:nvPr/>
          </p:nvSpPr>
          <p:spPr>
            <a:xfrm>
              <a:off x="4251959" y="3157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8" name="object 56">
              <a:extLst>
                <a:ext uri="{FF2B5EF4-FFF2-40B4-BE49-F238E27FC236}">
                  <a16:creationId xmlns:a16="http://schemas.microsoft.com/office/drawing/2014/main" id="{DF9BD68C-232A-37F8-EF21-BF0DF419E559}"/>
                </a:ext>
              </a:extLst>
            </p:cNvPr>
            <p:cNvSpPr/>
            <p:nvPr/>
          </p:nvSpPr>
          <p:spPr>
            <a:xfrm>
              <a:off x="4477511" y="4006596"/>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9" name="object 57">
              <a:extLst>
                <a:ext uri="{FF2B5EF4-FFF2-40B4-BE49-F238E27FC236}">
                  <a16:creationId xmlns:a16="http://schemas.microsoft.com/office/drawing/2014/main" id="{820FF504-CA99-F6CF-9CC3-8907DF35CAC2}"/>
                </a:ext>
              </a:extLst>
            </p:cNvPr>
            <p:cNvSpPr/>
            <p:nvPr/>
          </p:nvSpPr>
          <p:spPr>
            <a:xfrm>
              <a:off x="3820667" y="4517135"/>
              <a:ext cx="199390" cy="201295"/>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70" name="object 58">
              <a:extLst>
                <a:ext uri="{FF2B5EF4-FFF2-40B4-BE49-F238E27FC236}">
                  <a16:creationId xmlns:a16="http://schemas.microsoft.com/office/drawing/2014/main" id="{9D7D352B-5CCF-E09F-3735-C840314BC174}"/>
                </a:ext>
              </a:extLst>
            </p:cNvPr>
            <p:cNvSpPr/>
            <p:nvPr/>
          </p:nvSpPr>
          <p:spPr>
            <a:xfrm>
              <a:off x="4823459" y="335280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1" name="object 59">
              <a:extLst>
                <a:ext uri="{FF2B5EF4-FFF2-40B4-BE49-F238E27FC236}">
                  <a16:creationId xmlns:a16="http://schemas.microsoft.com/office/drawing/2014/main" id="{3261FFA3-9583-82D0-4922-D6EED7F36B63}"/>
                </a:ext>
              </a:extLst>
            </p:cNvPr>
            <p:cNvSpPr/>
            <p:nvPr/>
          </p:nvSpPr>
          <p:spPr>
            <a:xfrm>
              <a:off x="4523232" y="30144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2" name="object 60">
              <a:extLst>
                <a:ext uri="{FF2B5EF4-FFF2-40B4-BE49-F238E27FC236}">
                  <a16:creationId xmlns:a16="http://schemas.microsoft.com/office/drawing/2014/main" id="{35CFE8AB-2588-FDC4-B333-D8B8F437385E}"/>
                </a:ext>
              </a:extLst>
            </p:cNvPr>
            <p:cNvSpPr/>
            <p:nvPr/>
          </p:nvSpPr>
          <p:spPr>
            <a:xfrm>
              <a:off x="6664452" y="4524755"/>
              <a:ext cx="199644" cy="20116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3" name="object 61">
              <a:extLst>
                <a:ext uri="{FF2B5EF4-FFF2-40B4-BE49-F238E27FC236}">
                  <a16:creationId xmlns:a16="http://schemas.microsoft.com/office/drawing/2014/main" id="{F4C6F59A-2CD2-31D9-9A6B-9F02B4B47690}"/>
                </a:ext>
              </a:extLst>
            </p:cNvPr>
            <p:cNvSpPr/>
            <p:nvPr/>
          </p:nvSpPr>
          <p:spPr>
            <a:xfrm>
              <a:off x="6327647" y="417423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4" name="object 62">
              <a:extLst>
                <a:ext uri="{FF2B5EF4-FFF2-40B4-BE49-F238E27FC236}">
                  <a16:creationId xmlns:a16="http://schemas.microsoft.com/office/drawing/2014/main" id="{B3E9DC70-CF0C-1CBD-423E-30E5D036F5C9}"/>
                </a:ext>
              </a:extLst>
            </p:cNvPr>
            <p:cNvSpPr/>
            <p:nvPr/>
          </p:nvSpPr>
          <p:spPr>
            <a:xfrm>
              <a:off x="7168895" y="45156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5" name="object 63">
              <a:extLst>
                <a:ext uri="{FF2B5EF4-FFF2-40B4-BE49-F238E27FC236}">
                  <a16:creationId xmlns:a16="http://schemas.microsoft.com/office/drawing/2014/main" id="{5520D75D-3A6B-619E-98B6-C53AED3E11F3}"/>
                </a:ext>
              </a:extLst>
            </p:cNvPr>
            <p:cNvSpPr/>
            <p:nvPr/>
          </p:nvSpPr>
          <p:spPr>
            <a:xfrm>
              <a:off x="5163311" y="3874008"/>
              <a:ext cx="217804" cy="267970"/>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76" name="object 64">
              <a:extLst>
                <a:ext uri="{FF2B5EF4-FFF2-40B4-BE49-F238E27FC236}">
                  <a16:creationId xmlns:a16="http://schemas.microsoft.com/office/drawing/2014/main" id="{03ABB4D4-FC44-C9F8-7AC3-76AE4CD132EB}"/>
                </a:ext>
              </a:extLst>
            </p:cNvPr>
            <p:cNvSpPr/>
            <p:nvPr/>
          </p:nvSpPr>
          <p:spPr>
            <a:xfrm>
              <a:off x="5163311" y="3874008"/>
              <a:ext cx="217804" cy="267970"/>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grpSp>
      <p:sp>
        <p:nvSpPr>
          <p:cNvPr id="77" name="object 134">
            <a:extLst>
              <a:ext uri="{FF2B5EF4-FFF2-40B4-BE49-F238E27FC236}">
                <a16:creationId xmlns:a16="http://schemas.microsoft.com/office/drawing/2014/main" id="{1DF86854-14EB-A96A-C10F-2F7ECC569224}"/>
              </a:ext>
            </a:extLst>
          </p:cNvPr>
          <p:cNvSpPr txBox="1"/>
          <p:nvPr/>
        </p:nvSpPr>
        <p:spPr>
          <a:xfrm>
            <a:off x="48014" y="4997767"/>
            <a:ext cx="9064229" cy="379502"/>
          </a:xfrm>
          <a:prstGeom prst="rect">
            <a:avLst/>
          </a:prstGeom>
        </p:spPr>
        <p:txBody>
          <a:bodyPr vert="horz" wrap="square" lIns="0" tIns="12612" rIns="0" bIns="0" rtlCol="0">
            <a:spAutoFit/>
          </a:bodyPr>
          <a:lstStyle/>
          <a:p>
            <a:pPr marL="12611">
              <a:spcBef>
                <a:spcPts val="99"/>
              </a:spcBef>
            </a:pPr>
            <a:r>
              <a:rPr lang="zh-CN" altLang="en-US" sz="2384" b="1" dirty="0">
                <a:solidFill>
                  <a:srgbClr val="84ACAC"/>
                </a:solidFill>
                <a:latin typeface="宋体" panose="02010600030101010101" pitchFamily="2" charset="-122"/>
                <a:cs typeface="宋体" panose="02010600030101010101" pitchFamily="2" charset="-122"/>
              </a:rPr>
              <a:t>常用距离度量法：欧氏距离法、曼哈顿距离、切比雪夫距离</a:t>
            </a:r>
            <a:r>
              <a:rPr lang="en-US" altLang="zh-CN" sz="2384" b="1" dirty="0">
                <a:solidFill>
                  <a:srgbClr val="84ACAC"/>
                </a:solidFill>
                <a:latin typeface="宋体" panose="02010600030101010101" pitchFamily="2" charset="-122"/>
                <a:cs typeface="宋体" panose="02010600030101010101" pitchFamily="2" charset="-122"/>
              </a:rPr>
              <a:t>……</a:t>
            </a:r>
          </a:p>
        </p:txBody>
      </p:sp>
      <p:pic>
        <p:nvPicPr>
          <p:cNvPr id="78" name="图片 77">
            <a:extLst>
              <a:ext uri="{FF2B5EF4-FFF2-40B4-BE49-F238E27FC236}">
                <a16:creationId xmlns:a16="http://schemas.microsoft.com/office/drawing/2014/main" id="{ACC81F7D-B9B0-AEC9-CBC6-F75383E7E6F4}"/>
              </a:ext>
            </a:extLst>
          </p:cNvPr>
          <p:cNvPicPr>
            <a:picLocks noChangeAspect="1"/>
          </p:cNvPicPr>
          <p:nvPr/>
        </p:nvPicPr>
        <p:blipFill>
          <a:blip r:embed="rId14"/>
          <a:stretch>
            <a:fillRect/>
          </a:stretch>
        </p:blipFill>
        <p:spPr>
          <a:xfrm>
            <a:off x="8254086" y="6001804"/>
            <a:ext cx="842171" cy="832378"/>
          </a:xfrm>
          <a:prstGeom prst="rect">
            <a:avLst/>
          </a:prstGeom>
        </p:spPr>
      </p:pic>
    </p:spTree>
    <p:extLst>
      <p:ext uri="{BB962C8B-B14F-4D97-AF65-F5344CB8AC3E}">
        <p14:creationId xmlns:p14="http://schemas.microsoft.com/office/powerpoint/2010/main" val="93840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sp>
        <p:nvSpPr>
          <p:cNvPr id="5" name="文本框 4">
            <a:extLst>
              <a:ext uri="{FF2B5EF4-FFF2-40B4-BE49-F238E27FC236}">
                <a16:creationId xmlns:a16="http://schemas.microsoft.com/office/drawing/2014/main" id="{32DCCFDE-70FB-402C-8993-028F1E66F76A}"/>
              </a:ext>
            </a:extLst>
          </p:cNvPr>
          <p:cNvSpPr txBox="1"/>
          <p:nvPr/>
        </p:nvSpPr>
        <p:spPr>
          <a:xfrm>
            <a:off x="2710439" y="1056690"/>
            <a:ext cx="3567480" cy="461665"/>
          </a:xfrm>
          <a:prstGeom prst="rect">
            <a:avLst/>
          </a:prstGeom>
          <a:noFill/>
        </p:spPr>
        <p:txBody>
          <a:bodyPr wrap="square" rtlCol="0">
            <a:spAutoFit/>
          </a:bodyPr>
          <a:lstStyle/>
          <a:p>
            <a:endParaRPr lang="zh-CN" altLang="en-US" sz="2400" dirty="0">
              <a:latin typeface="宋体" panose="02010600030101010101" pitchFamily="2" charset="-122"/>
              <a:ea typeface="宋体" panose="02010600030101010101" pitchFamily="2" charset="-122"/>
            </a:endParaRPr>
          </a:p>
        </p:txBody>
      </p:sp>
      <p:pic>
        <p:nvPicPr>
          <p:cNvPr id="14" name="图片 13">
            <a:extLst>
              <a:ext uri="{FF2B5EF4-FFF2-40B4-BE49-F238E27FC236}">
                <a16:creationId xmlns:a16="http://schemas.microsoft.com/office/drawing/2014/main" id="{736FCF42-9269-441C-89C8-5C5536B150AC}"/>
              </a:ext>
            </a:extLst>
          </p:cNvPr>
          <p:cNvPicPr>
            <a:picLocks noChangeAspect="1"/>
          </p:cNvPicPr>
          <p:nvPr/>
        </p:nvPicPr>
        <p:blipFill>
          <a:blip r:embed="rId3"/>
          <a:stretch>
            <a:fillRect/>
          </a:stretch>
        </p:blipFill>
        <p:spPr>
          <a:xfrm>
            <a:off x="163581" y="2065466"/>
            <a:ext cx="4686157" cy="3825253"/>
          </a:xfrm>
          <a:prstGeom prst="rect">
            <a:avLst/>
          </a:prstGeom>
        </p:spPr>
      </p:pic>
      <p:cxnSp>
        <p:nvCxnSpPr>
          <p:cNvPr id="16" name="直接连接符 15">
            <a:extLst>
              <a:ext uri="{FF2B5EF4-FFF2-40B4-BE49-F238E27FC236}">
                <a16:creationId xmlns:a16="http://schemas.microsoft.com/office/drawing/2014/main" id="{C8C77293-FAE1-4E23-BC00-6066C6646A42}"/>
              </a:ext>
            </a:extLst>
          </p:cNvPr>
          <p:cNvCxnSpPr>
            <a:cxnSpLocks/>
          </p:cNvCxnSpPr>
          <p:nvPr/>
        </p:nvCxnSpPr>
        <p:spPr>
          <a:xfrm>
            <a:off x="1569731" y="2472098"/>
            <a:ext cx="978916" cy="2690324"/>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8E181FD-F7D0-4A8A-BDE6-4F4D4025FD0B}"/>
              </a:ext>
            </a:extLst>
          </p:cNvPr>
          <p:cNvSpPr txBox="1"/>
          <p:nvPr/>
        </p:nvSpPr>
        <p:spPr>
          <a:xfrm>
            <a:off x="163581" y="6074829"/>
            <a:ext cx="541215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找到一根最优的曲线，将两者分开</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AA83186-2FFE-4BEB-A417-89160A0C3D2D}"/>
                  </a:ext>
                </a:extLst>
              </p:cNvPr>
              <p:cNvSpPr/>
              <p:nvPr/>
            </p:nvSpPr>
            <p:spPr>
              <a:xfrm>
                <a:off x="2653785" y="1512024"/>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18" name="矩形 17">
                <a:extLst>
                  <a:ext uri="{FF2B5EF4-FFF2-40B4-BE49-F238E27FC236}">
                    <a16:creationId xmlns:a16="http://schemas.microsoft.com/office/drawing/2014/main" id="{AAA83186-2FFE-4BEB-A417-89160A0C3D2D}"/>
                  </a:ext>
                </a:extLst>
              </p:cNvPr>
              <p:cNvSpPr>
                <a:spLocks noRot="1" noChangeAspect="1" noMove="1" noResize="1" noEditPoints="1" noAdjustHandles="1" noChangeArrowheads="1" noChangeShapeType="1" noTextEdit="1"/>
              </p:cNvSpPr>
              <p:nvPr/>
            </p:nvSpPr>
            <p:spPr>
              <a:xfrm>
                <a:off x="2653785" y="1512024"/>
                <a:ext cx="3624134" cy="369332"/>
              </a:xfrm>
              <a:prstGeom prst="rect">
                <a:avLst/>
              </a:prstGeom>
              <a:blipFill>
                <a:blip r:embed="rId4"/>
                <a:stretch>
                  <a:fillRect t="-126230" r="-14286" b="-188525"/>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D3568770-90EA-4B9D-AD84-13EAA17FD2D8}"/>
              </a:ext>
            </a:extLst>
          </p:cNvPr>
          <p:cNvSpPr/>
          <p:nvPr/>
        </p:nvSpPr>
        <p:spPr>
          <a:xfrm>
            <a:off x="2710439" y="4727851"/>
            <a:ext cx="243191"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8C5ED94-8A81-4CF6-B3A3-2FE639C27E70}"/>
              </a:ext>
            </a:extLst>
          </p:cNvPr>
          <p:cNvCxnSpPr>
            <a:stCxn id="10" idx="6"/>
          </p:cNvCxnSpPr>
          <p:nvPr/>
        </p:nvCxnSpPr>
        <p:spPr>
          <a:xfrm flipV="1">
            <a:off x="2953630" y="4727851"/>
            <a:ext cx="2454949" cy="1167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31ABC2A-372F-49D9-A4D2-2C2894181F39}"/>
              </a:ext>
            </a:extLst>
          </p:cNvPr>
          <p:cNvSpPr/>
          <p:nvPr/>
        </p:nvSpPr>
        <p:spPr>
          <a:xfrm>
            <a:off x="5446285" y="4543185"/>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新输入点</a:t>
            </a:r>
            <a:endParaRPr lang="zh-CN" altLang="en-US" dirty="0"/>
          </a:p>
        </p:txBody>
      </p:sp>
      <p:sp>
        <p:nvSpPr>
          <p:cNvPr id="12" name="文本框 11">
            <a:extLst>
              <a:ext uri="{FF2B5EF4-FFF2-40B4-BE49-F238E27FC236}">
                <a16:creationId xmlns:a16="http://schemas.microsoft.com/office/drawing/2014/main" id="{0BD4BEA0-4159-4FAA-AC6E-7C0B5CA3519D}"/>
              </a:ext>
            </a:extLst>
          </p:cNvPr>
          <p:cNvSpPr txBox="1"/>
          <p:nvPr/>
        </p:nvSpPr>
        <p:spPr>
          <a:xfrm>
            <a:off x="1854405" y="2449159"/>
            <a:ext cx="1099225" cy="400110"/>
          </a:xfrm>
          <a:prstGeom prst="rect">
            <a:avLst/>
          </a:prstGeom>
          <a:noFill/>
        </p:spPr>
        <p:txBody>
          <a:bodyPr wrap="square" rtlCol="0">
            <a:spAutoFit/>
          </a:bodyPr>
          <a:lstStyle/>
          <a:p>
            <a:r>
              <a:rPr lang="en-US" altLang="zh-CN" sz="2000" b="1" dirty="0">
                <a:solidFill>
                  <a:srgbClr val="FF0000"/>
                </a:solidFill>
              </a:rPr>
              <a:t>A</a:t>
            </a:r>
            <a:endParaRPr lang="zh-CN" altLang="en-US" sz="2000" b="1" dirty="0">
              <a:solidFill>
                <a:srgbClr val="FF0000"/>
              </a:solidFill>
            </a:endParaRPr>
          </a:p>
        </p:txBody>
      </p:sp>
      <p:sp>
        <p:nvSpPr>
          <p:cNvPr id="13" name="文本框 12">
            <a:extLst>
              <a:ext uri="{FF2B5EF4-FFF2-40B4-BE49-F238E27FC236}">
                <a16:creationId xmlns:a16="http://schemas.microsoft.com/office/drawing/2014/main" id="{B5263625-F853-4C0E-B5F2-7B3BF944FF29}"/>
              </a:ext>
            </a:extLst>
          </p:cNvPr>
          <p:cNvSpPr txBox="1"/>
          <p:nvPr/>
        </p:nvSpPr>
        <p:spPr>
          <a:xfrm>
            <a:off x="1163922" y="3370361"/>
            <a:ext cx="1099225" cy="400110"/>
          </a:xfrm>
          <a:prstGeom prst="rect">
            <a:avLst/>
          </a:prstGeom>
          <a:noFill/>
        </p:spPr>
        <p:txBody>
          <a:bodyPr wrap="square" rtlCol="0">
            <a:spAutoFit/>
          </a:bodyPr>
          <a:lstStyle/>
          <a:p>
            <a:r>
              <a:rPr lang="en-US" altLang="zh-CN" sz="2000" b="1" dirty="0">
                <a:solidFill>
                  <a:srgbClr val="FF0000"/>
                </a:solidFill>
              </a:rPr>
              <a:t>B</a:t>
            </a:r>
            <a:endParaRPr lang="zh-CN" altLang="en-US" sz="2000" b="1" dirty="0">
              <a:solidFill>
                <a:srgbClr val="FF0000"/>
              </a:solidFill>
            </a:endParaRPr>
          </a:p>
        </p:txBody>
      </p:sp>
      <p:sp>
        <p:nvSpPr>
          <p:cNvPr id="21" name="矩形 20">
            <a:extLst>
              <a:ext uri="{FF2B5EF4-FFF2-40B4-BE49-F238E27FC236}">
                <a16:creationId xmlns:a16="http://schemas.microsoft.com/office/drawing/2014/main" id="{99D431BA-35C9-4BF8-91C1-C6C4C31655F0}"/>
              </a:ext>
            </a:extLst>
          </p:cNvPr>
          <p:cNvSpPr/>
          <p:nvPr/>
        </p:nvSpPr>
        <p:spPr>
          <a:xfrm>
            <a:off x="241808" y="2277253"/>
            <a:ext cx="226215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线性可分支持向量机</a:t>
            </a:r>
            <a:endParaRPr lang="zh-CN" altLang="en-US" dirty="0"/>
          </a:p>
        </p:txBody>
      </p:sp>
      <p:sp>
        <p:nvSpPr>
          <p:cNvPr id="22" name="矩形 21">
            <a:extLst>
              <a:ext uri="{FF2B5EF4-FFF2-40B4-BE49-F238E27FC236}">
                <a16:creationId xmlns:a16="http://schemas.microsoft.com/office/drawing/2014/main" id="{17CF74CF-6E41-4758-921A-6780DC0A8810}"/>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endParaRPr lang="zh-CN" altLang="en-US" sz="2400" dirty="0"/>
          </a:p>
        </p:txBody>
      </p:sp>
    </p:spTree>
    <p:extLst>
      <p:ext uri="{BB962C8B-B14F-4D97-AF65-F5344CB8AC3E}">
        <p14:creationId xmlns:p14="http://schemas.microsoft.com/office/powerpoint/2010/main" val="2394777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B06C30C-AE21-40AD-B6FE-31716D60E5BC}"/>
                  </a:ext>
                </a:extLst>
              </p:cNvPr>
              <p:cNvSpPr txBox="1"/>
              <p:nvPr/>
            </p:nvSpPr>
            <p:spPr>
              <a:xfrm>
                <a:off x="779998" y="5707775"/>
                <a:ext cx="2816348" cy="333168"/>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a:rPr lang="en-US" altLang="zh-CN" sz="1788" i="1">
                            <a:latin typeface="Cambria Math" panose="02040503050406030204" pitchFamily="18" charset="0"/>
                          </a:rPr>
                          <m:t>12</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4" name="文本框 23">
                <a:extLst>
                  <a:ext uri="{FF2B5EF4-FFF2-40B4-BE49-F238E27FC236}">
                    <a16:creationId xmlns:a16="http://schemas.microsoft.com/office/drawing/2014/main" id="{3B06C30C-AE21-40AD-B6FE-31716D60E5BC}"/>
                  </a:ext>
                </a:extLst>
              </p:cNvPr>
              <p:cNvSpPr txBox="1">
                <a:spLocks noRot="1" noChangeAspect="1" noMove="1" noResize="1" noEditPoints="1" noAdjustHandles="1" noChangeArrowheads="1" noChangeShapeType="1" noTextEdit="1"/>
              </p:cNvSpPr>
              <p:nvPr/>
            </p:nvSpPr>
            <p:spPr>
              <a:xfrm>
                <a:off x="779998" y="5707775"/>
                <a:ext cx="2816348" cy="333168"/>
              </a:xfrm>
              <a:prstGeom prst="rect">
                <a:avLst/>
              </a:prstGeom>
              <a:blipFill>
                <a:blip r:embed="rId2"/>
                <a:stretch>
                  <a:fillRect l="-3030" t="-1818" r="-866"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8BBDDB8-FD24-43CC-94A8-A2A380A9015B}"/>
                  </a:ext>
                </a:extLst>
              </p:cNvPr>
              <p:cNvSpPr txBox="1"/>
              <p:nvPr/>
            </p:nvSpPr>
            <p:spPr>
              <a:xfrm>
                <a:off x="4528462" y="5760901"/>
                <a:ext cx="4035451" cy="333083"/>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m:rPr>
                            <m:sty m:val="p"/>
                          </m:rPr>
                          <a:rPr lang="en-US" altLang="zh-CN" sz="1788" i="1">
                            <a:latin typeface="Cambria Math" panose="02040503050406030204" pitchFamily="18" charset="0"/>
                          </a:rPr>
                          <m:t>AB</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𝑧</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𝑧</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5" name="文本框 24">
                <a:extLst>
                  <a:ext uri="{FF2B5EF4-FFF2-40B4-BE49-F238E27FC236}">
                    <a16:creationId xmlns:a16="http://schemas.microsoft.com/office/drawing/2014/main" id="{08BBDDB8-FD24-43CC-94A8-A2A380A9015B}"/>
                  </a:ext>
                </a:extLst>
              </p:cNvPr>
              <p:cNvSpPr txBox="1">
                <a:spLocks noRot="1" noChangeAspect="1" noMove="1" noResize="1" noEditPoints="1" noAdjustHandles="1" noChangeArrowheads="1" noChangeShapeType="1" noTextEdit="1"/>
              </p:cNvSpPr>
              <p:nvPr/>
            </p:nvSpPr>
            <p:spPr>
              <a:xfrm>
                <a:off x="4528462" y="5760901"/>
                <a:ext cx="4035451" cy="333083"/>
              </a:xfrm>
              <a:prstGeom prst="rect">
                <a:avLst/>
              </a:prstGeom>
              <a:blipFill>
                <a:blip r:embed="rId3"/>
                <a:stretch>
                  <a:fillRect l="-2115" t="-1818"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CE8EA9-6A8A-4BEA-86DB-72546780C65A}"/>
                  </a:ext>
                </a:extLst>
              </p:cNvPr>
              <p:cNvSpPr txBox="1"/>
              <p:nvPr/>
            </p:nvSpPr>
            <p:spPr>
              <a:xfrm>
                <a:off x="1444849" y="2483896"/>
                <a:ext cx="2338073" cy="559765"/>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a:rPr lang="en-US" altLang="zh-CN" sz="1788" i="1">
                            <a:latin typeface="Cambria Math" panose="02040503050406030204" pitchFamily="18" charset="0"/>
                          </a:rPr>
                          <m:t>12</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nary>
                              <m:naryPr>
                                <m:chr m:val="∑"/>
                                <m:ctrlPr>
                                  <a:rPr lang="en-US" altLang="zh-CN" sz="1788" i="1" dirty="0">
                                    <a:latin typeface="Cambria Math" panose="02040503050406030204" pitchFamily="18" charset="0"/>
                                  </a:rPr>
                                </m:ctrlPr>
                              </m:naryPr>
                              <m:sub>
                                <m:r>
                                  <m:rPr>
                                    <m:brk m:alnAt="23"/>
                                  </m:rPr>
                                  <a:rPr lang="en-US" altLang="zh-CN" sz="1788" i="1" dirty="0">
                                    <a:latin typeface="Cambria Math" panose="02040503050406030204" pitchFamily="18" charset="0"/>
                                  </a:rPr>
                                  <m:t>𝑘</m:t>
                                </m:r>
                                <m:r>
                                  <a:rPr lang="en-US" altLang="zh-CN" sz="1788" i="1" dirty="0">
                                    <a:latin typeface="Cambria Math" panose="02040503050406030204" pitchFamily="18" charset="0"/>
                                  </a:rPr>
                                  <m:t>=1</m:t>
                                </m:r>
                              </m:sub>
                              <m:sup>
                                <m:r>
                                  <a:rPr lang="en-US" altLang="zh-CN" sz="1788" i="1" dirty="0">
                                    <a:latin typeface="Cambria Math" panose="02040503050406030204" pitchFamily="18" charset="0"/>
                                  </a:rPr>
                                  <m:t>𝑛</m:t>
                                </m:r>
                              </m:sup>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r>
                                      <a:rPr lang="en-US" altLang="zh-CN" sz="1788" i="1" dirty="0">
                                        <a:latin typeface="Cambria Math" panose="02040503050406030204" pitchFamily="18" charset="0"/>
                                      </a:rPr>
                                      <m:t>𝑘</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r>
                                      <a:rPr lang="en-US" altLang="zh-CN" sz="1788" i="1" dirty="0">
                                        <a:latin typeface="Cambria Math" panose="02040503050406030204" pitchFamily="18" charset="0"/>
                                      </a:rPr>
                                      <m:t>𝑘</m:t>
                                    </m:r>
                                  </m:sub>
                                </m:sSub>
                                <m:r>
                                  <a:rPr lang="en-US" altLang="zh-CN" sz="1788" i="1" dirty="0">
                                    <a:latin typeface="Cambria Math" panose="02040503050406030204" pitchFamily="18" charset="0"/>
                                  </a:rPr>
                                  <m:t>)</m:t>
                                </m:r>
                              </m:e>
                            </m:nary>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7" name="文本框 26">
                <a:extLst>
                  <a:ext uri="{FF2B5EF4-FFF2-40B4-BE49-F238E27FC236}">
                    <a16:creationId xmlns:a16="http://schemas.microsoft.com/office/drawing/2014/main" id="{29CE8EA9-6A8A-4BEA-86DB-72546780C65A}"/>
                  </a:ext>
                </a:extLst>
              </p:cNvPr>
              <p:cNvSpPr txBox="1">
                <a:spLocks noRot="1" noChangeAspect="1" noMove="1" noResize="1" noEditPoints="1" noAdjustHandles="1" noChangeArrowheads="1" noChangeShapeType="1" noTextEdit="1"/>
              </p:cNvSpPr>
              <p:nvPr/>
            </p:nvSpPr>
            <p:spPr>
              <a:xfrm>
                <a:off x="1444849" y="2483896"/>
                <a:ext cx="2338073" cy="559765"/>
              </a:xfrm>
              <a:prstGeom prst="rect">
                <a:avLst/>
              </a:prstGeom>
              <a:blipFill>
                <a:blip r:embed="rId4"/>
                <a:stretch>
                  <a:fillRect b="-6522"/>
                </a:stretch>
              </a:blipFill>
            </p:spPr>
            <p:txBody>
              <a:bodyPr/>
              <a:lstStyle/>
              <a:p>
                <a:r>
                  <a:rPr lang="zh-CN" altLang="en-US">
                    <a:noFill/>
                  </a:rPr>
                  <a:t> </a:t>
                </a:r>
              </a:p>
            </p:txBody>
          </p:sp>
        </mc:Fallback>
      </mc:AlternateContent>
      <p:sp>
        <p:nvSpPr>
          <p:cNvPr id="28" name="object 21">
            <a:extLst>
              <a:ext uri="{FF2B5EF4-FFF2-40B4-BE49-F238E27FC236}">
                <a16:creationId xmlns:a16="http://schemas.microsoft.com/office/drawing/2014/main" id="{5ABB64AE-2B47-4445-990A-0CD617BE69AC}"/>
              </a:ext>
            </a:extLst>
          </p:cNvPr>
          <p:cNvSpPr txBox="1">
            <a:spLocks/>
          </p:cNvSpPr>
          <p:nvPr/>
        </p:nvSpPr>
        <p:spPr>
          <a:xfrm>
            <a:off x="1923525" y="6131577"/>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zh-CN" altLang="en-US" sz="2384" kern="0" dirty="0"/>
              <a:t>二维</a:t>
            </a:r>
          </a:p>
        </p:txBody>
      </p:sp>
      <p:sp>
        <p:nvSpPr>
          <p:cNvPr id="31" name="object 21">
            <a:extLst>
              <a:ext uri="{FF2B5EF4-FFF2-40B4-BE49-F238E27FC236}">
                <a16:creationId xmlns:a16="http://schemas.microsoft.com/office/drawing/2014/main" id="{945C5B72-133F-4242-9DEC-04909644A780}"/>
              </a:ext>
            </a:extLst>
          </p:cNvPr>
          <p:cNvSpPr txBox="1">
            <a:spLocks/>
          </p:cNvSpPr>
          <p:nvPr/>
        </p:nvSpPr>
        <p:spPr>
          <a:xfrm>
            <a:off x="650307" y="2573709"/>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en-US" altLang="zh-CN" sz="2384" kern="0" dirty="0">
                <a:latin typeface="Times New Roman" panose="02020603050405020304" pitchFamily="18" charset="0"/>
                <a:cs typeface="Times New Roman" panose="02020603050405020304" pitchFamily="18" charset="0"/>
              </a:rPr>
              <a:t>n</a:t>
            </a:r>
            <a:r>
              <a:rPr lang="zh-CN" altLang="en-US" sz="2384" kern="0" dirty="0"/>
              <a:t>维：</a:t>
            </a:r>
          </a:p>
        </p:txBody>
      </p:sp>
      <p:sp>
        <p:nvSpPr>
          <p:cNvPr id="34" name="object 21">
            <a:extLst>
              <a:ext uri="{FF2B5EF4-FFF2-40B4-BE49-F238E27FC236}">
                <a16:creationId xmlns:a16="http://schemas.microsoft.com/office/drawing/2014/main" id="{9D93BD72-E6D5-4344-BDE7-D230CE8D1B69}"/>
              </a:ext>
            </a:extLst>
          </p:cNvPr>
          <p:cNvSpPr txBox="1">
            <a:spLocks/>
          </p:cNvSpPr>
          <p:nvPr/>
        </p:nvSpPr>
        <p:spPr>
          <a:xfrm>
            <a:off x="31758" y="1532194"/>
            <a:ext cx="9059753" cy="746904"/>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en-US" altLang="zh-CN" sz="2384" kern="0" dirty="0"/>
              <a:t>1.</a:t>
            </a:r>
            <a:r>
              <a:rPr lang="zh-CN" altLang="en-US" sz="2384" kern="0" dirty="0"/>
              <a:t>欧氏距离（</a:t>
            </a:r>
            <a:r>
              <a:rPr lang="en-US" altLang="zh-CN" sz="2384" kern="0" dirty="0">
                <a:latin typeface="Times New Roman" panose="02020603050405020304" pitchFamily="18" charset="0"/>
                <a:cs typeface="Times New Roman" panose="02020603050405020304" pitchFamily="18" charset="0"/>
              </a:rPr>
              <a:t>Euclidean Distance</a:t>
            </a:r>
            <a:r>
              <a:rPr lang="zh-CN" altLang="en-US" sz="2384" kern="0" dirty="0"/>
              <a:t>）： 指在</a:t>
            </a:r>
            <a:r>
              <a:rPr lang="en" altLang="zh-CN" sz="2384" kern="0" dirty="0"/>
              <a:t>m</a:t>
            </a:r>
            <a:r>
              <a:rPr lang="zh-CN" altLang="en-US" sz="2384" kern="0" dirty="0"/>
              <a:t>维空间中两个点之间的真实距离，或者向量的自然长度</a:t>
            </a:r>
            <a:r>
              <a:rPr lang="en-US" altLang="zh-CN" sz="2384" kern="0" dirty="0"/>
              <a:t>(</a:t>
            </a:r>
            <a:r>
              <a:rPr lang="zh-CN" altLang="en-US" sz="2384" kern="0" dirty="0"/>
              <a:t>即该点到原点的距离</a:t>
            </a:r>
            <a:r>
              <a:rPr lang="en-US" altLang="zh-CN" sz="2384" kern="0" dirty="0"/>
              <a:t>) </a:t>
            </a:r>
            <a:r>
              <a:rPr lang="zh-CN" altLang="en-US" sz="2384" kern="0" dirty="0"/>
              <a:t>。</a:t>
            </a:r>
          </a:p>
        </p:txBody>
      </p:sp>
      <p:pic>
        <p:nvPicPr>
          <p:cNvPr id="2" name="图片 1">
            <a:extLst>
              <a:ext uri="{FF2B5EF4-FFF2-40B4-BE49-F238E27FC236}">
                <a16:creationId xmlns:a16="http://schemas.microsoft.com/office/drawing/2014/main" id="{F6F37393-24BE-0EF5-B43E-22A6E8BF1801}"/>
              </a:ext>
            </a:extLst>
          </p:cNvPr>
          <p:cNvPicPr>
            <a:picLocks noChangeAspect="1"/>
          </p:cNvPicPr>
          <p:nvPr/>
        </p:nvPicPr>
        <p:blipFill>
          <a:blip r:embed="rId5"/>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BF7F85C-686B-9181-BEFE-2FC15801BD2E}"/>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ED63A78B-193B-9EDC-C527-02F493799313}"/>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5" name="图片 4">
            <a:extLst>
              <a:ext uri="{FF2B5EF4-FFF2-40B4-BE49-F238E27FC236}">
                <a16:creationId xmlns:a16="http://schemas.microsoft.com/office/drawing/2014/main" id="{8E06A377-E81C-F244-29E7-714DFB85EE36}"/>
              </a:ext>
            </a:extLst>
          </p:cNvPr>
          <p:cNvPicPr>
            <a:picLocks noChangeAspect="1"/>
          </p:cNvPicPr>
          <p:nvPr/>
        </p:nvPicPr>
        <p:blipFill>
          <a:blip r:embed="rId6"/>
          <a:stretch>
            <a:fillRect/>
          </a:stretch>
        </p:blipFill>
        <p:spPr>
          <a:xfrm>
            <a:off x="5213409" y="2672293"/>
            <a:ext cx="2727780" cy="2799816"/>
          </a:xfrm>
          <a:prstGeom prst="rect">
            <a:avLst/>
          </a:prstGeom>
        </p:spPr>
      </p:pic>
      <p:pic>
        <p:nvPicPr>
          <p:cNvPr id="6" name="图片 5">
            <a:extLst>
              <a:ext uri="{FF2B5EF4-FFF2-40B4-BE49-F238E27FC236}">
                <a16:creationId xmlns:a16="http://schemas.microsoft.com/office/drawing/2014/main" id="{ABA47632-8E29-46FB-FB8C-00DB8C8BF32B}"/>
              </a:ext>
            </a:extLst>
          </p:cNvPr>
          <p:cNvPicPr>
            <a:picLocks noChangeAspect="1"/>
          </p:cNvPicPr>
          <p:nvPr/>
        </p:nvPicPr>
        <p:blipFill>
          <a:blip r:embed="rId7"/>
          <a:stretch>
            <a:fillRect/>
          </a:stretch>
        </p:blipFill>
        <p:spPr>
          <a:xfrm>
            <a:off x="704787" y="3125035"/>
            <a:ext cx="3458048" cy="2695004"/>
          </a:xfrm>
          <a:prstGeom prst="rect">
            <a:avLst/>
          </a:prstGeom>
        </p:spPr>
      </p:pic>
      <p:sp>
        <p:nvSpPr>
          <p:cNvPr id="7" name="object 21">
            <a:extLst>
              <a:ext uri="{FF2B5EF4-FFF2-40B4-BE49-F238E27FC236}">
                <a16:creationId xmlns:a16="http://schemas.microsoft.com/office/drawing/2014/main" id="{CC93450C-A366-478A-E038-FBD5A347B137}"/>
              </a:ext>
            </a:extLst>
          </p:cNvPr>
          <p:cNvSpPr txBox="1">
            <a:spLocks/>
          </p:cNvSpPr>
          <p:nvPr/>
        </p:nvSpPr>
        <p:spPr>
          <a:xfrm>
            <a:off x="6236755" y="6131578"/>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zh-CN" altLang="en-US" sz="2384" kern="0" dirty="0"/>
              <a:t>三维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1"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B06C30C-AE21-40AD-B6FE-31716D60E5BC}"/>
                  </a:ext>
                </a:extLst>
              </p:cNvPr>
              <p:cNvSpPr txBox="1"/>
              <p:nvPr/>
            </p:nvSpPr>
            <p:spPr>
              <a:xfrm>
                <a:off x="779998" y="5707775"/>
                <a:ext cx="2816348" cy="333168"/>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a:rPr lang="en-US" altLang="zh-CN" sz="1788" i="1">
                            <a:latin typeface="Cambria Math" panose="02040503050406030204" pitchFamily="18" charset="0"/>
                          </a:rPr>
                          <m:t>12</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4" name="文本框 23">
                <a:extLst>
                  <a:ext uri="{FF2B5EF4-FFF2-40B4-BE49-F238E27FC236}">
                    <a16:creationId xmlns:a16="http://schemas.microsoft.com/office/drawing/2014/main" id="{3B06C30C-AE21-40AD-B6FE-31716D60E5BC}"/>
                  </a:ext>
                </a:extLst>
              </p:cNvPr>
              <p:cNvSpPr txBox="1">
                <a:spLocks noRot="1" noChangeAspect="1" noMove="1" noResize="1" noEditPoints="1" noAdjustHandles="1" noChangeArrowheads="1" noChangeShapeType="1" noTextEdit="1"/>
              </p:cNvSpPr>
              <p:nvPr/>
            </p:nvSpPr>
            <p:spPr>
              <a:xfrm>
                <a:off x="779998" y="5707775"/>
                <a:ext cx="2816348" cy="333168"/>
              </a:xfrm>
              <a:prstGeom prst="rect">
                <a:avLst/>
              </a:prstGeom>
              <a:blipFill>
                <a:blip r:embed="rId2"/>
                <a:stretch>
                  <a:fillRect l="-3030" t="-1818" r="-866"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8BBDDB8-FD24-43CC-94A8-A2A380A9015B}"/>
                  </a:ext>
                </a:extLst>
              </p:cNvPr>
              <p:cNvSpPr txBox="1"/>
              <p:nvPr/>
            </p:nvSpPr>
            <p:spPr>
              <a:xfrm>
                <a:off x="4528462" y="5760901"/>
                <a:ext cx="4035451" cy="333083"/>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m:rPr>
                            <m:sty m:val="p"/>
                          </m:rPr>
                          <a:rPr lang="en-US" altLang="zh-CN" sz="1788" i="1">
                            <a:latin typeface="Cambria Math" panose="02040503050406030204" pitchFamily="18" charset="0"/>
                          </a:rPr>
                          <m:t>AB</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𝑦</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r>
                          <a:rPr lang="en-US" altLang="zh-CN" sz="1788" i="1" dirty="0">
                            <a:latin typeface="Cambria Math" panose="02040503050406030204" pitchFamily="18" charset="0"/>
                          </a:rPr>
                          <m:t>+</m:t>
                        </m:r>
                        <m:sSup>
                          <m:sSupPr>
                            <m:ctrlPr>
                              <a:rPr lang="en-US" altLang="zh-CN" sz="1788" i="1" dirty="0">
                                <a:latin typeface="Cambria Math" panose="02040503050406030204" pitchFamily="18" charset="0"/>
                              </a:rPr>
                            </m:ctrlPr>
                          </m:sSupPr>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𝑧</m:t>
                                </m:r>
                              </m:e>
                              <m:sub>
                                <m:r>
                                  <a:rPr lang="en-US" altLang="zh-CN" sz="1788" i="1" dirty="0">
                                    <a:latin typeface="Cambria Math" panose="02040503050406030204" pitchFamily="18" charset="0"/>
                                  </a:rPr>
                                  <m:t>1</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𝑧</m:t>
                                </m:r>
                              </m:e>
                              <m:sub>
                                <m:r>
                                  <a:rPr lang="en-US" altLang="zh-CN" sz="1788" i="1" dirty="0">
                                    <a:latin typeface="Cambria Math" panose="02040503050406030204" pitchFamily="18" charset="0"/>
                                  </a:rPr>
                                  <m:t>2</m:t>
                                </m:r>
                              </m:sub>
                            </m:sSub>
                            <m:r>
                              <a:rPr lang="en-US" altLang="zh-CN" sz="1788" i="1" dirty="0">
                                <a:latin typeface="Cambria Math" panose="02040503050406030204" pitchFamily="18" charset="0"/>
                              </a:rPr>
                              <m:t>)</m:t>
                            </m:r>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5" name="文本框 24">
                <a:extLst>
                  <a:ext uri="{FF2B5EF4-FFF2-40B4-BE49-F238E27FC236}">
                    <a16:creationId xmlns:a16="http://schemas.microsoft.com/office/drawing/2014/main" id="{08BBDDB8-FD24-43CC-94A8-A2A380A9015B}"/>
                  </a:ext>
                </a:extLst>
              </p:cNvPr>
              <p:cNvSpPr txBox="1">
                <a:spLocks noRot="1" noChangeAspect="1" noMove="1" noResize="1" noEditPoints="1" noAdjustHandles="1" noChangeArrowheads="1" noChangeShapeType="1" noTextEdit="1"/>
              </p:cNvSpPr>
              <p:nvPr/>
            </p:nvSpPr>
            <p:spPr>
              <a:xfrm>
                <a:off x="4528462" y="5760901"/>
                <a:ext cx="4035451" cy="333083"/>
              </a:xfrm>
              <a:prstGeom prst="rect">
                <a:avLst/>
              </a:prstGeom>
              <a:blipFill>
                <a:blip r:embed="rId3"/>
                <a:stretch>
                  <a:fillRect l="-2115" t="-1818"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CE8EA9-6A8A-4BEA-86DB-72546780C65A}"/>
                  </a:ext>
                </a:extLst>
              </p:cNvPr>
              <p:cNvSpPr txBox="1"/>
              <p:nvPr/>
            </p:nvSpPr>
            <p:spPr>
              <a:xfrm>
                <a:off x="1444849" y="2483896"/>
                <a:ext cx="2338073" cy="559765"/>
              </a:xfrm>
              <a:prstGeom prst="rect">
                <a:avLst/>
              </a:prstGeom>
              <a:noFill/>
            </p:spPr>
            <p:txBody>
              <a:bodyPr wrap="none" lIns="0" tIns="0" rIns="0" bIns="0" rtlCol="0">
                <a:spAutoFit/>
              </a:bodyPr>
              <a:lstStyle/>
              <a:p>
                <a14:m>
                  <m:oMath xmlns:m="http://schemas.openxmlformats.org/officeDocument/2006/math">
                    <m:sSub>
                      <m:sSubPr>
                        <m:ctrlPr>
                          <a:rPr lang="en-US" altLang="zh-CN" sz="1788" i="1">
                            <a:latin typeface="Cambria Math" panose="02040503050406030204" pitchFamily="18" charset="0"/>
                          </a:rPr>
                        </m:ctrlPr>
                      </m:sSubPr>
                      <m:e>
                        <m:r>
                          <a:rPr lang="en-US" altLang="zh-CN" sz="1788" i="1">
                            <a:latin typeface="Cambria Math" panose="02040503050406030204" pitchFamily="18" charset="0"/>
                          </a:rPr>
                          <m:t>𝑑</m:t>
                        </m:r>
                      </m:e>
                      <m:sub>
                        <m:r>
                          <a:rPr lang="en-US" altLang="zh-CN" sz="1788" i="1">
                            <a:latin typeface="Cambria Math" panose="02040503050406030204" pitchFamily="18" charset="0"/>
                          </a:rPr>
                          <m:t>12</m:t>
                        </m:r>
                      </m:sub>
                    </m:sSub>
                  </m:oMath>
                </a14:m>
                <a:r>
                  <a:rPr lang="en-US" altLang="zh-CN" sz="1788" dirty="0"/>
                  <a:t>=</a:t>
                </a:r>
                <a14:m>
                  <m:oMath xmlns:m="http://schemas.openxmlformats.org/officeDocument/2006/math">
                    <m:rad>
                      <m:radPr>
                        <m:degHide m:val="on"/>
                        <m:ctrlPr>
                          <a:rPr lang="en-US" altLang="zh-CN" sz="1788" i="1" dirty="0">
                            <a:latin typeface="Cambria Math" panose="02040503050406030204" pitchFamily="18" charset="0"/>
                          </a:rPr>
                        </m:ctrlPr>
                      </m:radPr>
                      <m:deg/>
                      <m:e>
                        <m:sSup>
                          <m:sSupPr>
                            <m:ctrlPr>
                              <a:rPr lang="en-US" altLang="zh-CN" sz="1788" i="1" dirty="0">
                                <a:latin typeface="Cambria Math" panose="02040503050406030204" pitchFamily="18" charset="0"/>
                              </a:rPr>
                            </m:ctrlPr>
                          </m:sSupPr>
                          <m:e>
                            <m:nary>
                              <m:naryPr>
                                <m:chr m:val="∑"/>
                                <m:ctrlPr>
                                  <a:rPr lang="en-US" altLang="zh-CN" sz="1788" i="1" dirty="0">
                                    <a:latin typeface="Cambria Math" panose="02040503050406030204" pitchFamily="18" charset="0"/>
                                  </a:rPr>
                                </m:ctrlPr>
                              </m:naryPr>
                              <m:sub>
                                <m:r>
                                  <m:rPr>
                                    <m:brk m:alnAt="23"/>
                                  </m:rPr>
                                  <a:rPr lang="en-US" altLang="zh-CN" sz="1788" i="1" dirty="0">
                                    <a:latin typeface="Cambria Math" panose="02040503050406030204" pitchFamily="18" charset="0"/>
                                  </a:rPr>
                                  <m:t>𝑘</m:t>
                                </m:r>
                                <m:r>
                                  <a:rPr lang="en-US" altLang="zh-CN" sz="1788" i="1" dirty="0">
                                    <a:latin typeface="Cambria Math" panose="02040503050406030204" pitchFamily="18" charset="0"/>
                                  </a:rPr>
                                  <m:t>=1</m:t>
                                </m:r>
                              </m:sub>
                              <m:sup>
                                <m:r>
                                  <a:rPr lang="en-US" altLang="zh-CN" sz="1788" i="1" dirty="0">
                                    <a:latin typeface="Cambria Math" panose="02040503050406030204" pitchFamily="18" charset="0"/>
                                  </a:rPr>
                                  <m:t>𝑛</m:t>
                                </m:r>
                              </m:sup>
                              <m:e>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1</m:t>
                                    </m:r>
                                    <m:r>
                                      <a:rPr lang="en-US" altLang="zh-CN" sz="1788" i="1" dirty="0">
                                        <a:latin typeface="Cambria Math" panose="02040503050406030204" pitchFamily="18" charset="0"/>
                                      </a:rPr>
                                      <m:t>𝑘</m:t>
                                    </m:r>
                                  </m:sub>
                                </m:sSub>
                                <m:r>
                                  <a:rPr lang="en-US" altLang="zh-CN" sz="1788" i="1" dirty="0">
                                    <a:latin typeface="Cambria Math" panose="02040503050406030204" pitchFamily="18" charset="0"/>
                                  </a:rPr>
                                  <m:t>−</m:t>
                                </m:r>
                                <m:sSub>
                                  <m:sSubPr>
                                    <m:ctrlPr>
                                      <a:rPr lang="en-US" altLang="zh-CN" sz="1788" i="1" dirty="0">
                                        <a:latin typeface="Cambria Math" panose="02040503050406030204" pitchFamily="18" charset="0"/>
                                      </a:rPr>
                                    </m:ctrlPr>
                                  </m:sSubPr>
                                  <m:e>
                                    <m:r>
                                      <a:rPr lang="en-US" altLang="zh-CN" sz="1788" i="1" dirty="0">
                                        <a:latin typeface="Cambria Math" panose="02040503050406030204" pitchFamily="18" charset="0"/>
                                      </a:rPr>
                                      <m:t>𝑥</m:t>
                                    </m:r>
                                  </m:e>
                                  <m:sub>
                                    <m:r>
                                      <a:rPr lang="en-US" altLang="zh-CN" sz="1788" i="1" dirty="0">
                                        <a:latin typeface="Cambria Math" panose="02040503050406030204" pitchFamily="18" charset="0"/>
                                      </a:rPr>
                                      <m:t>2</m:t>
                                    </m:r>
                                    <m:r>
                                      <a:rPr lang="en-US" altLang="zh-CN" sz="1788" i="1" dirty="0">
                                        <a:latin typeface="Cambria Math" panose="02040503050406030204" pitchFamily="18" charset="0"/>
                                      </a:rPr>
                                      <m:t>𝑘</m:t>
                                    </m:r>
                                  </m:sub>
                                </m:sSub>
                                <m:r>
                                  <a:rPr lang="en-US" altLang="zh-CN" sz="1788" i="1" dirty="0">
                                    <a:latin typeface="Cambria Math" panose="02040503050406030204" pitchFamily="18" charset="0"/>
                                  </a:rPr>
                                  <m:t>)</m:t>
                                </m:r>
                              </m:e>
                            </m:nary>
                          </m:e>
                          <m:sup>
                            <m:r>
                              <a:rPr lang="en-US" altLang="zh-CN" sz="1788" i="1" dirty="0">
                                <a:latin typeface="Cambria Math" panose="02040503050406030204" pitchFamily="18" charset="0"/>
                              </a:rPr>
                              <m:t>2</m:t>
                            </m:r>
                          </m:sup>
                        </m:sSup>
                      </m:e>
                    </m:rad>
                  </m:oMath>
                </a14:m>
                <a:endParaRPr lang="zh-CN" altLang="en-US" sz="1788" dirty="0"/>
              </a:p>
            </p:txBody>
          </p:sp>
        </mc:Choice>
        <mc:Fallback xmlns="">
          <p:sp>
            <p:nvSpPr>
              <p:cNvPr id="27" name="文本框 26">
                <a:extLst>
                  <a:ext uri="{FF2B5EF4-FFF2-40B4-BE49-F238E27FC236}">
                    <a16:creationId xmlns:a16="http://schemas.microsoft.com/office/drawing/2014/main" id="{29CE8EA9-6A8A-4BEA-86DB-72546780C65A}"/>
                  </a:ext>
                </a:extLst>
              </p:cNvPr>
              <p:cNvSpPr txBox="1">
                <a:spLocks noRot="1" noChangeAspect="1" noMove="1" noResize="1" noEditPoints="1" noAdjustHandles="1" noChangeArrowheads="1" noChangeShapeType="1" noTextEdit="1"/>
              </p:cNvSpPr>
              <p:nvPr/>
            </p:nvSpPr>
            <p:spPr>
              <a:xfrm>
                <a:off x="1444849" y="2483896"/>
                <a:ext cx="2338073" cy="559765"/>
              </a:xfrm>
              <a:prstGeom prst="rect">
                <a:avLst/>
              </a:prstGeom>
              <a:blipFill>
                <a:blip r:embed="rId4"/>
                <a:stretch>
                  <a:fillRect b="-6522"/>
                </a:stretch>
              </a:blipFill>
            </p:spPr>
            <p:txBody>
              <a:bodyPr/>
              <a:lstStyle/>
              <a:p>
                <a:r>
                  <a:rPr lang="zh-CN" altLang="en-US">
                    <a:noFill/>
                  </a:rPr>
                  <a:t> </a:t>
                </a:r>
              </a:p>
            </p:txBody>
          </p:sp>
        </mc:Fallback>
      </mc:AlternateContent>
      <p:sp>
        <p:nvSpPr>
          <p:cNvPr id="28" name="object 21">
            <a:extLst>
              <a:ext uri="{FF2B5EF4-FFF2-40B4-BE49-F238E27FC236}">
                <a16:creationId xmlns:a16="http://schemas.microsoft.com/office/drawing/2014/main" id="{5ABB64AE-2B47-4445-990A-0CD617BE69AC}"/>
              </a:ext>
            </a:extLst>
          </p:cNvPr>
          <p:cNvSpPr txBox="1">
            <a:spLocks/>
          </p:cNvSpPr>
          <p:nvPr/>
        </p:nvSpPr>
        <p:spPr>
          <a:xfrm>
            <a:off x="1923525" y="6131577"/>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zh-CN" altLang="en-US" sz="2384" kern="0" dirty="0"/>
              <a:t>二维</a:t>
            </a:r>
          </a:p>
        </p:txBody>
      </p:sp>
      <p:sp>
        <p:nvSpPr>
          <p:cNvPr id="31" name="object 21">
            <a:extLst>
              <a:ext uri="{FF2B5EF4-FFF2-40B4-BE49-F238E27FC236}">
                <a16:creationId xmlns:a16="http://schemas.microsoft.com/office/drawing/2014/main" id="{945C5B72-133F-4242-9DEC-04909644A780}"/>
              </a:ext>
            </a:extLst>
          </p:cNvPr>
          <p:cNvSpPr txBox="1">
            <a:spLocks/>
          </p:cNvSpPr>
          <p:nvPr/>
        </p:nvSpPr>
        <p:spPr>
          <a:xfrm>
            <a:off x="650307" y="2573709"/>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en-US" altLang="zh-CN" sz="2384" kern="0" dirty="0">
                <a:latin typeface="Times New Roman" panose="02020603050405020304" pitchFamily="18" charset="0"/>
                <a:cs typeface="Times New Roman" panose="02020603050405020304" pitchFamily="18" charset="0"/>
              </a:rPr>
              <a:t>n</a:t>
            </a:r>
            <a:r>
              <a:rPr lang="zh-CN" altLang="en-US" sz="2384" kern="0" dirty="0"/>
              <a:t>维：</a:t>
            </a:r>
          </a:p>
        </p:txBody>
      </p:sp>
      <p:sp>
        <p:nvSpPr>
          <p:cNvPr id="34" name="object 21">
            <a:extLst>
              <a:ext uri="{FF2B5EF4-FFF2-40B4-BE49-F238E27FC236}">
                <a16:creationId xmlns:a16="http://schemas.microsoft.com/office/drawing/2014/main" id="{9D93BD72-E6D5-4344-BDE7-D230CE8D1B69}"/>
              </a:ext>
            </a:extLst>
          </p:cNvPr>
          <p:cNvSpPr txBox="1">
            <a:spLocks/>
          </p:cNvSpPr>
          <p:nvPr/>
        </p:nvSpPr>
        <p:spPr>
          <a:xfrm>
            <a:off x="31758" y="1532194"/>
            <a:ext cx="9059753" cy="746904"/>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en-US" altLang="zh-CN" sz="2384" kern="0" dirty="0"/>
              <a:t>1.</a:t>
            </a:r>
            <a:r>
              <a:rPr lang="zh-CN" altLang="en-US" sz="2384" kern="0" dirty="0"/>
              <a:t>欧氏距离（</a:t>
            </a:r>
            <a:r>
              <a:rPr lang="en-US" altLang="zh-CN" sz="2384" kern="0" dirty="0">
                <a:latin typeface="Times New Roman" panose="02020603050405020304" pitchFamily="18" charset="0"/>
                <a:cs typeface="Times New Roman" panose="02020603050405020304" pitchFamily="18" charset="0"/>
              </a:rPr>
              <a:t>Euclidean Distance</a:t>
            </a:r>
            <a:r>
              <a:rPr lang="zh-CN" altLang="en-US" sz="2384" kern="0" dirty="0"/>
              <a:t>）： 指在</a:t>
            </a:r>
            <a:r>
              <a:rPr lang="en" altLang="zh-CN" sz="2384" kern="0" dirty="0"/>
              <a:t>m</a:t>
            </a:r>
            <a:r>
              <a:rPr lang="zh-CN" altLang="en-US" sz="2384" kern="0" dirty="0"/>
              <a:t>维空间中两个点之间的真实距离，或者向量的自然长度</a:t>
            </a:r>
            <a:r>
              <a:rPr lang="en-US" altLang="zh-CN" sz="2384" kern="0" dirty="0"/>
              <a:t>(</a:t>
            </a:r>
            <a:r>
              <a:rPr lang="zh-CN" altLang="en-US" sz="2384" kern="0" dirty="0"/>
              <a:t>即该点到原点的距离</a:t>
            </a:r>
            <a:r>
              <a:rPr lang="en-US" altLang="zh-CN" sz="2384" kern="0" dirty="0"/>
              <a:t>) </a:t>
            </a:r>
            <a:r>
              <a:rPr lang="zh-CN" altLang="en-US" sz="2384" kern="0" dirty="0"/>
              <a:t>。</a:t>
            </a:r>
          </a:p>
        </p:txBody>
      </p:sp>
      <p:pic>
        <p:nvPicPr>
          <p:cNvPr id="2" name="图片 1">
            <a:extLst>
              <a:ext uri="{FF2B5EF4-FFF2-40B4-BE49-F238E27FC236}">
                <a16:creationId xmlns:a16="http://schemas.microsoft.com/office/drawing/2014/main" id="{F6F37393-24BE-0EF5-B43E-22A6E8BF1801}"/>
              </a:ext>
            </a:extLst>
          </p:cNvPr>
          <p:cNvPicPr>
            <a:picLocks noChangeAspect="1"/>
          </p:cNvPicPr>
          <p:nvPr/>
        </p:nvPicPr>
        <p:blipFill>
          <a:blip r:embed="rId5"/>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BF7F85C-686B-9181-BEFE-2FC15801BD2E}"/>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ED63A78B-193B-9EDC-C527-02F493799313}"/>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5" name="图片 4">
            <a:extLst>
              <a:ext uri="{FF2B5EF4-FFF2-40B4-BE49-F238E27FC236}">
                <a16:creationId xmlns:a16="http://schemas.microsoft.com/office/drawing/2014/main" id="{8E06A377-E81C-F244-29E7-714DFB85EE36}"/>
              </a:ext>
            </a:extLst>
          </p:cNvPr>
          <p:cNvPicPr>
            <a:picLocks noChangeAspect="1"/>
          </p:cNvPicPr>
          <p:nvPr/>
        </p:nvPicPr>
        <p:blipFill>
          <a:blip r:embed="rId6"/>
          <a:stretch>
            <a:fillRect/>
          </a:stretch>
        </p:blipFill>
        <p:spPr>
          <a:xfrm>
            <a:off x="5213409" y="2672293"/>
            <a:ext cx="2727780" cy="2799816"/>
          </a:xfrm>
          <a:prstGeom prst="rect">
            <a:avLst/>
          </a:prstGeom>
        </p:spPr>
      </p:pic>
      <p:pic>
        <p:nvPicPr>
          <p:cNvPr id="6" name="图片 5">
            <a:extLst>
              <a:ext uri="{FF2B5EF4-FFF2-40B4-BE49-F238E27FC236}">
                <a16:creationId xmlns:a16="http://schemas.microsoft.com/office/drawing/2014/main" id="{ABA47632-8E29-46FB-FB8C-00DB8C8BF32B}"/>
              </a:ext>
            </a:extLst>
          </p:cNvPr>
          <p:cNvPicPr>
            <a:picLocks noChangeAspect="1"/>
          </p:cNvPicPr>
          <p:nvPr/>
        </p:nvPicPr>
        <p:blipFill>
          <a:blip r:embed="rId7"/>
          <a:stretch>
            <a:fillRect/>
          </a:stretch>
        </p:blipFill>
        <p:spPr>
          <a:xfrm>
            <a:off x="704787" y="3125035"/>
            <a:ext cx="3458048" cy="2695004"/>
          </a:xfrm>
          <a:prstGeom prst="rect">
            <a:avLst/>
          </a:prstGeom>
        </p:spPr>
      </p:pic>
      <p:sp>
        <p:nvSpPr>
          <p:cNvPr id="7" name="object 21">
            <a:extLst>
              <a:ext uri="{FF2B5EF4-FFF2-40B4-BE49-F238E27FC236}">
                <a16:creationId xmlns:a16="http://schemas.microsoft.com/office/drawing/2014/main" id="{CC93450C-A366-478A-E038-FBD5A347B137}"/>
              </a:ext>
            </a:extLst>
          </p:cNvPr>
          <p:cNvSpPr txBox="1">
            <a:spLocks/>
          </p:cNvSpPr>
          <p:nvPr/>
        </p:nvSpPr>
        <p:spPr>
          <a:xfrm>
            <a:off x="6236755" y="6131578"/>
            <a:ext cx="1589085" cy="380138"/>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zh-CN" altLang="en-US" sz="2384" kern="0" dirty="0"/>
              <a:t>三维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1"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21">
            <a:extLst>
              <a:ext uri="{FF2B5EF4-FFF2-40B4-BE49-F238E27FC236}">
                <a16:creationId xmlns:a16="http://schemas.microsoft.com/office/drawing/2014/main" id="{5BE6145F-ABB6-471C-BE97-7237C66D9842}"/>
              </a:ext>
            </a:extLst>
          </p:cNvPr>
          <p:cNvSpPr txBox="1">
            <a:spLocks/>
          </p:cNvSpPr>
          <p:nvPr/>
        </p:nvSpPr>
        <p:spPr>
          <a:xfrm>
            <a:off x="31757" y="1367352"/>
            <a:ext cx="9004815" cy="746904"/>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spcBef>
                <a:spcPts val="104"/>
              </a:spcBef>
            </a:pPr>
            <a:r>
              <a:rPr lang="en-US" altLang="zh-CN" sz="1589" kern="0" dirty="0"/>
              <a:t>3.</a:t>
            </a:r>
            <a:r>
              <a:rPr lang="zh-CN" altLang="en-US" sz="1589" kern="0" dirty="0"/>
              <a:t>切比雪夫距离（</a:t>
            </a:r>
            <a:r>
              <a:rPr lang="en-US" altLang="zh-CN" sz="1589" kern="0" dirty="0">
                <a:latin typeface="Times New Roman" panose="02020603050405020304" pitchFamily="18" charset="0"/>
                <a:cs typeface="Times New Roman" panose="02020603050405020304" pitchFamily="18" charset="0"/>
              </a:rPr>
              <a:t> Chebyshev Distance</a:t>
            </a:r>
            <a:r>
              <a:rPr lang="zh-CN" altLang="en-US" sz="1589" kern="0" dirty="0"/>
              <a:t>）： 二个点之间的距离定义是其各坐标数值差绝对值的最大值。以数学的观点来看，切比雪夫距离是由一致 范数只</a:t>
            </a:r>
            <a:r>
              <a:rPr lang="en-US" altLang="zh-CN" sz="1589" kern="0" dirty="0"/>
              <a:t>(</a:t>
            </a:r>
            <a:r>
              <a:rPr lang="zh-CN" altLang="en-US" sz="1589" kern="0" dirty="0"/>
              <a:t>或称为上确界范数</a:t>
            </a:r>
            <a:r>
              <a:rPr lang="en-US" altLang="zh-CN" sz="1589" kern="0" dirty="0"/>
              <a:t>》</a:t>
            </a:r>
            <a:r>
              <a:rPr lang="zh-CN" altLang="en-US" sz="1589" kern="0" dirty="0"/>
              <a:t>所衍生的度量，也是超凸度量的一种</a:t>
            </a:r>
            <a:r>
              <a:rPr lang="en-US" altLang="zh-CN" sz="1589" kern="0" dirty="0"/>
              <a:t>:</a:t>
            </a:r>
            <a:endParaRPr lang="zh-CN" altLang="en-US" sz="1589" kern="0" dirty="0"/>
          </a:p>
        </p:txBody>
      </p:sp>
      <p:pic>
        <p:nvPicPr>
          <p:cNvPr id="3" name="图片 2">
            <a:extLst>
              <a:ext uri="{FF2B5EF4-FFF2-40B4-BE49-F238E27FC236}">
                <a16:creationId xmlns:a16="http://schemas.microsoft.com/office/drawing/2014/main" id="{FBB70948-8010-B4C0-7AB4-DA4CDD55FC63}"/>
              </a:ext>
            </a:extLst>
          </p:cNvPr>
          <p:cNvPicPr>
            <a:picLocks noChangeAspect="1"/>
          </p:cNvPicPr>
          <p:nvPr/>
        </p:nvPicPr>
        <p:blipFill>
          <a:blip r:embed="rId2"/>
          <a:stretch>
            <a:fillRect/>
          </a:stretch>
        </p:blipFill>
        <p:spPr>
          <a:xfrm>
            <a:off x="31757" y="31679"/>
            <a:ext cx="3094852" cy="832378"/>
          </a:xfrm>
          <a:prstGeom prst="rect">
            <a:avLst/>
          </a:prstGeom>
        </p:spPr>
      </p:pic>
      <p:sp>
        <p:nvSpPr>
          <p:cNvPr id="4" name="矩形 3">
            <a:extLst>
              <a:ext uri="{FF2B5EF4-FFF2-40B4-BE49-F238E27FC236}">
                <a16:creationId xmlns:a16="http://schemas.microsoft.com/office/drawing/2014/main" id="{2422F09C-6998-6138-A04A-78C8C7D8444E}"/>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E3669B5-8E8D-6E96-4D1C-88675B89CCFC}"/>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6" name="图片 5">
            <a:extLst>
              <a:ext uri="{FF2B5EF4-FFF2-40B4-BE49-F238E27FC236}">
                <a16:creationId xmlns:a16="http://schemas.microsoft.com/office/drawing/2014/main" id="{42A20A0D-4252-85B8-1929-54B4E0E9F251}"/>
              </a:ext>
            </a:extLst>
          </p:cNvPr>
          <p:cNvPicPr>
            <a:picLocks noChangeAspect="1"/>
          </p:cNvPicPr>
          <p:nvPr/>
        </p:nvPicPr>
        <p:blipFill>
          <a:blip r:embed="rId3"/>
          <a:stretch>
            <a:fillRect/>
          </a:stretch>
        </p:blipFill>
        <p:spPr>
          <a:xfrm>
            <a:off x="485782" y="2293940"/>
            <a:ext cx="3593138" cy="3569500"/>
          </a:xfrm>
          <a:prstGeom prst="rect">
            <a:avLst/>
          </a:prstGeom>
        </p:spPr>
      </p:pic>
      <p:pic>
        <p:nvPicPr>
          <p:cNvPr id="7" name="图片 6">
            <a:extLst>
              <a:ext uri="{FF2B5EF4-FFF2-40B4-BE49-F238E27FC236}">
                <a16:creationId xmlns:a16="http://schemas.microsoft.com/office/drawing/2014/main" id="{BD7BEE09-1CE2-E71C-2199-AE7434E72722}"/>
              </a:ext>
            </a:extLst>
          </p:cNvPr>
          <p:cNvPicPr>
            <a:picLocks noChangeAspect="1"/>
          </p:cNvPicPr>
          <p:nvPr/>
        </p:nvPicPr>
        <p:blipFill>
          <a:blip r:embed="rId4"/>
          <a:stretch>
            <a:fillRect/>
          </a:stretch>
        </p:blipFill>
        <p:spPr>
          <a:xfrm>
            <a:off x="4307153" y="3580342"/>
            <a:ext cx="4729419" cy="895436"/>
          </a:xfrm>
          <a:prstGeom prst="rect">
            <a:avLst/>
          </a:prstGeom>
        </p:spPr>
      </p:pic>
      <p:pic>
        <p:nvPicPr>
          <p:cNvPr id="8" name="图片 7">
            <a:extLst>
              <a:ext uri="{FF2B5EF4-FFF2-40B4-BE49-F238E27FC236}">
                <a16:creationId xmlns:a16="http://schemas.microsoft.com/office/drawing/2014/main" id="{FC7B431C-F080-29B2-AB31-12B9D5E622E8}"/>
              </a:ext>
            </a:extLst>
          </p:cNvPr>
          <p:cNvPicPr>
            <a:picLocks noChangeAspect="1"/>
          </p:cNvPicPr>
          <p:nvPr/>
        </p:nvPicPr>
        <p:blipFill>
          <a:blip r:embed="rId5"/>
          <a:stretch>
            <a:fillRect/>
          </a:stretch>
        </p:blipFill>
        <p:spPr>
          <a:xfrm>
            <a:off x="8254086" y="6001804"/>
            <a:ext cx="842171" cy="832378"/>
          </a:xfrm>
          <a:prstGeom prst="rect">
            <a:avLst/>
          </a:prstGeom>
        </p:spPr>
      </p:pic>
    </p:spTree>
    <p:extLst>
      <p:ext uri="{BB962C8B-B14F-4D97-AF65-F5344CB8AC3E}">
        <p14:creationId xmlns:p14="http://schemas.microsoft.com/office/powerpoint/2010/main" val="1871273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B70948-8010-B4C0-7AB4-DA4CDD55FC63}"/>
              </a:ext>
            </a:extLst>
          </p:cNvPr>
          <p:cNvPicPr>
            <a:picLocks noChangeAspect="1"/>
          </p:cNvPicPr>
          <p:nvPr/>
        </p:nvPicPr>
        <p:blipFill>
          <a:blip r:embed="rId2"/>
          <a:stretch>
            <a:fillRect/>
          </a:stretch>
        </p:blipFill>
        <p:spPr>
          <a:xfrm>
            <a:off x="31757" y="31679"/>
            <a:ext cx="3094852" cy="832378"/>
          </a:xfrm>
          <a:prstGeom prst="rect">
            <a:avLst/>
          </a:prstGeom>
        </p:spPr>
      </p:pic>
      <p:sp>
        <p:nvSpPr>
          <p:cNvPr id="4" name="矩形 3">
            <a:extLst>
              <a:ext uri="{FF2B5EF4-FFF2-40B4-BE49-F238E27FC236}">
                <a16:creationId xmlns:a16="http://schemas.microsoft.com/office/drawing/2014/main" id="{2422F09C-6998-6138-A04A-78C8C7D8444E}"/>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E3669B5-8E8D-6E96-4D1C-88675B89CCFC}"/>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8" name="图片 7">
            <a:extLst>
              <a:ext uri="{FF2B5EF4-FFF2-40B4-BE49-F238E27FC236}">
                <a16:creationId xmlns:a16="http://schemas.microsoft.com/office/drawing/2014/main" id="{FC7B431C-F080-29B2-AB31-12B9D5E622E8}"/>
              </a:ext>
            </a:extLst>
          </p:cNvPr>
          <p:cNvPicPr>
            <a:picLocks noChangeAspect="1"/>
          </p:cNvPicPr>
          <p:nvPr/>
        </p:nvPicPr>
        <p:blipFill>
          <a:blip r:embed="rId3"/>
          <a:stretch>
            <a:fillRect/>
          </a:stretch>
        </p:blipFill>
        <p:spPr>
          <a:xfrm>
            <a:off x="8254086" y="6001804"/>
            <a:ext cx="842171" cy="83237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7908E69-AF43-4598-B99C-79502796CF55}"/>
                  </a:ext>
                </a:extLst>
              </p:cNvPr>
              <p:cNvSpPr txBox="1"/>
              <p:nvPr/>
            </p:nvSpPr>
            <p:spPr>
              <a:xfrm>
                <a:off x="2915523" y="1899187"/>
                <a:ext cx="3158456" cy="7439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𝐿</m:t>
                          </m:r>
                        </m:e>
                        <m:sub>
                          <m:r>
                            <a:rPr lang="en-US" altLang="zh-CN" sz="1771" i="1">
                              <a:latin typeface="Cambria Math" panose="02040503050406030204" pitchFamily="18" charset="0"/>
                            </a:rPr>
                            <m:t>𝑝</m:t>
                          </m:r>
                        </m:sub>
                      </m:sSub>
                      <m:r>
                        <a:rPr lang="en-US" altLang="zh-CN" sz="1771" i="1">
                          <a:latin typeface="Cambria Math" panose="02040503050406030204" pitchFamily="18" charset="0"/>
                        </a:rPr>
                        <m:t>(</m:t>
                      </m:r>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𝑥</m:t>
                          </m:r>
                        </m:e>
                        <m:sub>
                          <m:r>
                            <a:rPr lang="en-US" altLang="zh-CN" sz="1771" i="1">
                              <a:latin typeface="Cambria Math" panose="02040503050406030204" pitchFamily="18" charset="0"/>
                            </a:rPr>
                            <m:t>𝑖</m:t>
                          </m:r>
                        </m:sub>
                      </m:sSub>
                      <m:r>
                        <a:rPr lang="en-US" altLang="zh-CN" sz="1771" i="1">
                          <a:latin typeface="Cambria Math" panose="02040503050406030204" pitchFamily="18" charset="0"/>
                        </a:rPr>
                        <m:t>,</m:t>
                      </m:r>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𝑥</m:t>
                          </m:r>
                        </m:e>
                        <m:sub>
                          <m:r>
                            <a:rPr lang="en-US" altLang="zh-CN" sz="1771" i="1">
                              <a:latin typeface="Cambria Math" panose="02040503050406030204" pitchFamily="18" charset="0"/>
                            </a:rPr>
                            <m:t>𝑗</m:t>
                          </m:r>
                        </m:sub>
                      </m:sSub>
                      <m:r>
                        <a:rPr lang="en-US" altLang="zh-CN" sz="1771" i="1">
                          <a:latin typeface="Cambria Math" panose="02040503050406030204" pitchFamily="18" charset="0"/>
                        </a:rPr>
                        <m:t>)=</m:t>
                      </m:r>
                      <m:sSup>
                        <m:sSupPr>
                          <m:ctrlPr>
                            <a:rPr lang="en-US" altLang="zh-CN" sz="1771" i="1">
                              <a:latin typeface="Cambria Math" panose="02040503050406030204" pitchFamily="18" charset="0"/>
                            </a:rPr>
                          </m:ctrlPr>
                        </m:sSupPr>
                        <m:e>
                          <m:r>
                            <a:rPr lang="en-US" altLang="zh-CN" sz="1771" i="1">
                              <a:latin typeface="Cambria Math" panose="02040503050406030204" pitchFamily="18" charset="0"/>
                            </a:rPr>
                            <m:t>(</m:t>
                          </m:r>
                          <m:nary>
                            <m:naryPr>
                              <m:chr m:val="∑"/>
                              <m:ctrlPr>
                                <a:rPr lang="en-US" altLang="zh-CN" sz="1771" i="1">
                                  <a:latin typeface="Cambria Math" panose="02040503050406030204" pitchFamily="18" charset="0"/>
                                </a:rPr>
                              </m:ctrlPr>
                            </m:naryPr>
                            <m:sub>
                              <m:r>
                                <m:rPr>
                                  <m:brk m:alnAt="23"/>
                                </m:rPr>
                                <a:rPr lang="en-US" altLang="zh-CN" sz="1771" i="1">
                                  <a:latin typeface="Cambria Math" panose="02040503050406030204" pitchFamily="18" charset="0"/>
                                </a:rPr>
                                <m:t>𝑙</m:t>
                              </m:r>
                              <m:r>
                                <a:rPr lang="en-US" altLang="zh-CN" sz="1771" i="1">
                                  <a:latin typeface="Cambria Math" panose="02040503050406030204" pitchFamily="18" charset="0"/>
                                </a:rPr>
                                <m:t>=1</m:t>
                              </m:r>
                            </m:sub>
                            <m:sup>
                              <m:r>
                                <a:rPr lang="en-US" altLang="zh-CN" sz="1771" i="1">
                                  <a:latin typeface="Cambria Math" panose="02040503050406030204" pitchFamily="18" charset="0"/>
                                </a:rPr>
                                <m:t>𝑛</m:t>
                              </m:r>
                            </m:sup>
                            <m:e>
                              <m:sSup>
                                <m:sSupPr>
                                  <m:ctrlPr>
                                    <a:rPr lang="en-US" altLang="zh-CN" sz="1771" i="1">
                                      <a:latin typeface="Cambria Math" panose="02040503050406030204" pitchFamily="18" charset="0"/>
                                    </a:rPr>
                                  </m:ctrlPr>
                                </m:sSupPr>
                                <m:e>
                                  <m:r>
                                    <a:rPr lang="en-US" altLang="zh-CN" sz="1771" i="1">
                                      <a:latin typeface="Cambria Math" panose="02040503050406030204" pitchFamily="18" charset="0"/>
                                    </a:rPr>
                                    <m:t>|</m:t>
                                  </m:r>
                                  <m:sSubSup>
                                    <m:sSubSupPr>
                                      <m:ctrlPr>
                                        <a:rPr lang="en-US" altLang="zh-CN" sz="1771" i="1">
                                          <a:latin typeface="Cambria Math" panose="02040503050406030204" pitchFamily="18" charset="0"/>
                                        </a:rPr>
                                      </m:ctrlPr>
                                    </m:sSubSupPr>
                                    <m:e>
                                      <m:r>
                                        <a:rPr lang="en-US" altLang="zh-CN" sz="1771" i="1">
                                          <a:latin typeface="Cambria Math" panose="02040503050406030204" pitchFamily="18" charset="0"/>
                                        </a:rPr>
                                        <m:t>𝑥</m:t>
                                      </m:r>
                                    </m:e>
                                    <m:sub>
                                      <m:r>
                                        <a:rPr lang="en-US" altLang="zh-CN" sz="1771" i="1">
                                          <a:latin typeface="Cambria Math" panose="02040503050406030204" pitchFamily="18" charset="0"/>
                                        </a:rPr>
                                        <m:t>𝑖</m:t>
                                      </m:r>
                                    </m:sub>
                                    <m:sup>
                                      <m:r>
                                        <a:rPr lang="en-US" altLang="zh-CN" sz="1771" i="1">
                                          <a:latin typeface="Cambria Math" panose="02040503050406030204" pitchFamily="18" charset="0"/>
                                        </a:rPr>
                                        <m:t>(</m:t>
                                      </m:r>
                                      <m:r>
                                        <a:rPr lang="en-US" altLang="zh-CN" sz="1771" i="1">
                                          <a:latin typeface="Cambria Math" panose="02040503050406030204" pitchFamily="18" charset="0"/>
                                        </a:rPr>
                                        <m:t>𝑙</m:t>
                                      </m:r>
                                      <m:r>
                                        <a:rPr lang="en-US" altLang="zh-CN" sz="1771" i="1">
                                          <a:latin typeface="Cambria Math" panose="02040503050406030204" pitchFamily="18" charset="0"/>
                                        </a:rPr>
                                        <m:t>)</m:t>
                                      </m:r>
                                    </m:sup>
                                  </m:sSubSup>
                                  <m:r>
                                    <a:rPr lang="en-US" altLang="zh-CN" sz="1771" i="1">
                                      <a:latin typeface="Cambria Math" panose="02040503050406030204" pitchFamily="18" charset="0"/>
                                    </a:rPr>
                                    <m:t>−</m:t>
                                  </m:r>
                                  <m:sSubSup>
                                    <m:sSubSupPr>
                                      <m:ctrlPr>
                                        <a:rPr lang="en-US" altLang="zh-CN" sz="1771" i="1">
                                          <a:latin typeface="Cambria Math" panose="02040503050406030204" pitchFamily="18" charset="0"/>
                                        </a:rPr>
                                      </m:ctrlPr>
                                    </m:sSubSupPr>
                                    <m:e>
                                      <m:r>
                                        <a:rPr lang="en-US" altLang="zh-CN" sz="1771" i="1">
                                          <a:latin typeface="Cambria Math" panose="02040503050406030204" pitchFamily="18" charset="0"/>
                                        </a:rPr>
                                        <m:t>𝑥</m:t>
                                      </m:r>
                                    </m:e>
                                    <m:sub>
                                      <m:r>
                                        <a:rPr lang="en-US" altLang="zh-CN" sz="1771" i="1">
                                          <a:latin typeface="Cambria Math" panose="02040503050406030204" pitchFamily="18" charset="0"/>
                                        </a:rPr>
                                        <m:t>𝑗</m:t>
                                      </m:r>
                                    </m:sub>
                                    <m:sup>
                                      <m:r>
                                        <a:rPr lang="en-US" altLang="zh-CN" sz="1771" i="1">
                                          <a:latin typeface="Cambria Math" panose="02040503050406030204" pitchFamily="18" charset="0"/>
                                        </a:rPr>
                                        <m:t>(</m:t>
                                      </m:r>
                                      <m:r>
                                        <a:rPr lang="en-US" altLang="zh-CN" sz="1771" i="1">
                                          <a:latin typeface="Cambria Math" panose="02040503050406030204" pitchFamily="18" charset="0"/>
                                        </a:rPr>
                                        <m:t>𝑙</m:t>
                                      </m:r>
                                      <m:r>
                                        <a:rPr lang="en-US" altLang="zh-CN" sz="1771" i="1">
                                          <a:latin typeface="Cambria Math" panose="02040503050406030204" pitchFamily="18" charset="0"/>
                                        </a:rPr>
                                        <m:t>)</m:t>
                                      </m:r>
                                    </m:sup>
                                  </m:sSubSup>
                                  <m:r>
                                    <a:rPr lang="en-US" altLang="zh-CN" sz="1771" i="1">
                                      <a:latin typeface="Cambria Math" panose="02040503050406030204" pitchFamily="18" charset="0"/>
                                    </a:rPr>
                                    <m:t>|</m:t>
                                  </m:r>
                                </m:e>
                                <m:sup>
                                  <m:r>
                                    <a:rPr lang="en-US" altLang="zh-CN" sz="1771" i="1">
                                      <a:latin typeface="Cambria Math" panose="02040503050406030204" pitchFamily="18" charset="0"/>
                                    </a:rPr>
                                    <m:t>𝑝</m:t>
                                  </m:r>
                                </m:sup>
                              </m:sSup>
                            </m:e>
                          </m:nary>
                          <m:r>
                            <a:rPr lang="en-US" altLang="zh-CN" sz="1771" i="1">
                              <a:latin typeface="Cambria Math" panose="02040503050406030204" pitchFamily="18" charset="0"/>
                            </a:rPr>
                            <m:t>)</m:t>
                          </m:r>
                        </m:e>
                        <m:sup>
                          <m:f>
                            <m:fPr>
                              <m:ctrlPr>
                                <a:rPr lang="en-US" altLang="zh-CN" sz="1771" i="1">
                                  <a:latin typeface="Cambria Math" panose="02040503050406030204" pitchFamily="18" charset="0"/>
                                </a:rPr>
                              </m:ctrlPr>
                            </m:fPr>
                            <m:num>
                              <m:r>
                                <a:rPr lang="en-US" altLang="zh-CN" sz="1771" i="1">
                                  <a:latin typeface="Cambria Math" panose="02040503050406030204" pitchFamily="18" charset="0"/>
                                </a:rPr>
                                <m:t>1</m:t>
                              </m:r>
                            </m:num>
                            <m:den>
                              <m:r>
                                <a:rPr lang="en-US" altLang="zh-CN" sz="1771" i="1">
                                  <a:latin typeface="Cambria Math" panose="02040503050406030204" pitchFamily="18" charset="0"/>
                                </a:rPr>
                                <m:t>𝑝</m:t>
                              </m:r>
                            </m:den>
                          </m:f>
                        </m:sup>
                      </m:sSup>
                    </m:oMath>
                  </m:oMathPara>
                </a14:m>
                <a:endParaRPr lang="zh-CN" altLang="en-US" sz="1771" dirty="0"/>
              </a:p>
            </p:txBody>
          </p:sp>
        </mc:Choice>
        <mc:Fallback xmlns="">
          <p:sp>
            <p:nvSpPr>
              <p:cNvPr id="2" name="文本框 1">
                <a:extLst>
                  <a:ext uri="{FF2B5EF4-FFF2-40B4-BE49-F238E27FC236}">
                    <a16:creationId xmlns:a16="http://schemas.microsoft.com/office/drawing/2014/main" id="{F7908E69-AF43-4598-B99C-79502796CF55}"/>
                  </a:ext>
                </a:extLst>
              </p:cNvPr>
              <p:cNvSpPr txBox="1">
                <a:spLocks noRot="1" noChangeAspect="1" noMove="1" noResize="1" noEditPoints="1" noAdjustHandles="1" noChangeArrowheads="1" noChangeShapeType="1" noTextEdit="1"/>
              </p:cNvSpPr>
              <p:nvPr/>
            </p:nvSpPr>
            <p:spPr>
              <a:xfrm>
                <a:off x="2915523" y="1899187"/>
                <a:ext cx="3158456" cy="743942"/>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7644304-BA75-4463-B656-7DD22C1267DC}"/>
              </a:ext>
            </a:extLst>
          </p:cNvPr>
          <p:cNvSpPr txBox="1"/>
          <p:nvPr/>
        </p:nvSpPr>
        <p:spPr>
          <a:xfrm>
            <a:off x="881394" y="3166493"/>
            <a:ext cx="7776669" cy="635880"/>
          </a:xfrm>
          <a:prstGeom prst="rect">
            <a:avLst/>
          </a:prstGeom>
          <a:noFill/>
        </p:spPr>
        <p:txBody>
          <a:bodyPr wrap="square" rtlCol="0">
            <a:spAutoFit/>
          </a:bodyPr>
          <a:lstStyle/>
          <a:p>
            <a:r>
              <a:rPr lang="zh-CN" altLang="en-US" sz="1771" dirty="0"/>
              <a:t>已知二维空间的三个点</a:t>
            </a:r>
            <a:r>
              <a:rPr lang="en-US" altLang="zh-CN" sz="1771" dirty="0"/>
              <a:t>x1=</a:t>
            </a:r>
            <a:r>
              <a:rPr lang="zh-CN" altLang="en-US" sz="1771" dirty="0"/>
              <a:t>（</a:t>
            </a:r>
            <a:r>
              <a:rPr lang="en-US" altLang="zh-CN" sz="1771" dirty="0"/>
              <a:t>1</a:t>
            </a:r>
            <a:r>
              <a:rPr lang="zh-CN" altLang="en-US" sz="1771" dirty="0"/>
              <a:t>，</a:t>
            </a:r>
            <a:r>
              <a:rPr lang="en-US" altLang="zh-CN" sz="1771" dirty="0"/>
              <a:t>1</a:t>
            </a:r>
            <a:r>
              <a:rPr lang="zh-CN" altLang="en-US" sz="1771" dirty="0"/>
              <a:t>），</a:t>
            </a:r>
            <a:r>
              <a:rPr lang="en-US" altLang="zh-CN" sz="1771" dirty="0"/>
              <a:t>x2=</a:t>
            </a:r>
            <a:r>
              <a:rPr lang="zh-CN" altLang="en-US" sz="1771" dirty="0"/>
              <a:t>（</a:t>
            </a:r>
            <a:r>
              <a:rPr lang="en-US" altLang="zh-CN" sz="1771" dirty="0"/>
              <a:t>5</a:t>
            </a:r>
            <a:r>
              <a:rPr lang="zh-CN" altLang="en-US" sz="1771" dirty="0"/>
              <a:t>，</a:t>
            </a:r>
            <a:r>
              <a:rPr lang="en-US" altLang="zh-CN" sz="1771" dirty="0"/>
              <a:t>1</a:t>
            </a:r>
            <a:r>
              <a:rPr lang="zh-CN" altLang="en-US" sz="1771" dirty="0"/>
              <a:t>），</a:t>
            </a:r>
            <a:r>
              <a:rPr lang="en-US" altLang="zh-CN" sz="1771" dirty="0"/>
              <a:t>x3=</a:t>
            </a:r>
            <a:r>
              <a:rPr lang="zh-CN" altLang="en-US" sz="1771" dirty="0"/>
              <a:t>（</a:t>
            </a:r>
            <a:r>
              <a:rPr lang="en-US" altLang="zh-CN" sz="1771" dirty="0"/>
              <a:t>4</a:t>
            </a:r>
            <a:r>
              <a:rPr lang="zh-CN" altLang="en-US" sz="1771" dirty="0"/>
              <a:t>，</a:t>
            </a:r>
            <a:r>
              <a:rPr lang="en-US" altLang="zh-CN" sz="1771" dirty="0"/>
              <a:t>4</a:t>
            </a:r>
            <a:r>
              <a:rPr lang="zh-CN" altLang="en-US" sz="1771" dirty="0"/>
              <a:t>），求</a:t>
            </a:r>
            <a:r>
              <a:rPr lang="en-US" altLang="zh-CN" sz="1771" dirty="0"/>
              <a:t>p</a:t>
            </a:r>
            <a:r>
              <a:rPr lang="zh-CN" altLang="en-US" sz="1771" dirty="0"/>
              <a:t>取</a:t>
            </a:r>
            <a:r>
              <a:rPr lang="en-US" altLang="zh-CN" sz="1771" dirty="0"/>
              <a:t>1</a:t>
            </a:r>
            <a:r>
              <a:rPr lang="zh-CN" altLang="en-US" sz="1771" dirty="0"/>
              <a:t>，</a:t>
            </a:r>
            <a:r>
              <a:rPr lang="en-US" altLang="zh-CN" sz="1771" dirty="0"/>
              <a:t>2</a:t>
            </a:r>
            <a:r>
              <a:rPr lang="zh-CN" altLang="en-US" sz="1771" dirty="0"/>
              <a:t>，</a:t>
            </a:r>
            <a:r>
              <a:rPr lang="en-US" altLang="zh-CN" sz="1771" dirty="0"/>
              <a:t>3</a:t>
            </a:r>
            <a:r>
              <a:rPr lang="zh-CN" altLang="en-US" sz="1771" dirty="0"/>
              <a:t>的时候，</a:t>
            </a:r>
            <a:r>
              <a:rPr lang="en-US" altLang="zh-CN" sz="1771" dirty="0"/>
              <a:t>x1</a:t>
            </a:r>
            <a:r>
              <a:rPr lang="zh-CN" altLang="en-US" sz="1771" dirty="0"/>
              <a:t>的最近邻点</a:t>
            </a:r>
          </a:p>
        </p:txBody>
      </p:sp>
    </p:spTree>
    <p:extLst>
      <p:ext uri="{BB962C8B-B14F-4D97-AF65-F5344CB8AC3E}">
        <p14:creationId xmlns:p14="http://schemas.microsoft.com/office/powerpoint/2010/main" val="3705402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B70948-8010-B4C0-7AB4-DA4CDD55FC63}"/>
              </a:ext>
            </a:extLst>
          </p:cNvPr>
          <p:cNvPicPr>
            <a:picLocks noChangeAspect="1"/>
          </p:cNvPicPr>
          <p:nvPr/>
        </p:nvPicPr>
        <p:blipFill>
          <a:blip r:embed="rId2"/>
          <a:stretch>
            <a:fillRect/>
          </a:stretch>
        </p:blipFill>
        <p:spPr>
          <a:xfrm>
            <a:off x="31757" y="31679"/>
            <a:ext cx="3094852" cy="832378"/>
          </a:xfrm>
          <a:prstGeom prst="rect">
            <a:avLst/>
          </a:prstGeom>
        </p:spPr>
      </p:pic>
      <p:sp>
        <p:nvSpPr>
          <p:cNvPr id="4" name="矩形 3">
            <a:extLst>
              <a:ext uri="{FF2B5EF4-FFF2-40B4-BE49-F238E27FC236}">
                <a16:creationId xmlns:a16="http://schemas.microsoft.com/office/drawing/2014/main" id="{2422F09C-6998-6138-A04A-78C8C7D8444E}"/>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距离的度量方法</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E3669B5-8E8D-6E96-4D1C-88675B89CCFC}"/>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pic>
        <p:nvPicPr>
          <p:cNvPr id="8" name="图片 7">
            <a:extLst>
              <a:ext uri="{FF2B5EF4-FFF2-40B4-BE49-F238E27FC236}">
                <a16:creationId xmlns:a16="http://schemas.microsoft.com/office/drawing/2014/main" id="{FC7B431C-F080-29B2-AB31-12B9D5E622E8}"/>
              </a:ext>
            </a:extLst>
          </p:cNvPr>
          <p:cNvPicPr>
            <a:picLocks noChangeAspect="1"/>
          </p:cNvPicPr>
          <p:nvPr/>
        </p:nvPicPr>
        <p:blipFill>
          <a:blip r:embed="rId3"/>
          <a:stretch>
            <a:fillRect/>
          </a:stretch>
        </p:blipFill>
        <p:spPr>
          <a:xfrm>
            <a:off x="8254086" y="6001804"/>
            <a:ext cx="842171" cy="83237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7908E69-AF43-4598-B99C-79502796CF55}"/>
                  </a:ext>
                </a:extLst>
              </p:cNvPr>
              <p:cNvSpPr txBox="1"/>
              <p:nvPr/>
            </p:nvSpPr>
            <p:spPr>
              <a:xfrm>
                <a:off x="2915523" y="1899187"/>
                <a:ext cx="3111586" cy="7439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𝐿</m:t>
                          </m:r>
                        </m:e>
                        <m:sub>
                          <m:r>
                            <a:rPr lang="en-US" altLang="zh-CN" sz="1771" i="1">
                              <a:latin typeface="Cambria Math" panose="02040503050406030204" pitchFamily="18" charset="0"/>
                            </a:rPr>
                            <m:t>𝑝</m:t>
                          </m:r>
                        </m:sub>
                      </m:sSub>
                      <m:r>
                        <a:rPr lang="en-US" altLang="zh-CN" sz="1771" i="1">
                          <a:latin typeface="Cambria Math" panose="02040503050406030204" pitchFamily="18" charset="0"/>
                        </a:rPr>
                        <m:t>(</m:t>
                      </m:r>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𝑥</m:t>
                          </m:r>
                        </m:e>
                        <m:sub>
                          <m:r>
                            <a:rPr lang="en-US" altLang="zh-CN" sz="1771" i="1">
                              <a:latin typeface="Cambria Math" panose="02040503050406030204" pitchFamily="18" charset="0"/>
                            </a:rPr>
                            <m:t>𝑖</m:t>
                          </m:r>
                        </m:sub>
                      </m:sSub>
                      <m:r>
                        <a:rPr lang="en-US" altLang="zh-CN" sz="1771" i="1">
                          <a:latin typeface="Cambria Math" panose="02040503050406030204" pitchFamily="18" charset="0"/>
                        </a:rPr>
                        <m:t>,</m:t>
                      </m:r>
                      <m:sSub>
                        <m:sSubPr>
                          <m:ctrlPr>
                            <a:rPr lang="en-US" altLang="zh-CN" sz="1771" i="1">
                              <a:latin typeface="Cambria Math" panose="02040503050406030204" pitchFamily="18" charset="0"/>
                            </a:rPr>
                          </m:ctrlPr>
                        </m:sSubPr>
                        <m:e>
                          <m:r>
                            <a:rPr lang="en-US" altLang="zh-CN" sz="1771" i="1">
                              <a:latin typeface="Cambria Math" panose="02040503050406030204" pitchFamily="18" charset="0"/>
                            </a:rPr>
                            <m:t>𝑥</m:t>
                          </m:r>
                        </m:e>
                        <m:sub>
                          <m:r>
                            <a:rPr lang="en-US" altLang="zh-CN" sz="1771" i="1">
                              <a:latin typeface="Cambria Math" panose="02040503050406030204" pitchFamily="18" charset="0"/>
                            </a:rPr>
                            <m:t>𝑗</m:t>
                          </m:r>
                        </m:sub>
                      </m:sSub>
                      <m:r>
                        <a:rPr lang="en-US" altLang="zh-CN" sz="1771" i="1">
                          <a:latin typeface="Cambria Math" panose="02040503050406030204" pitchFamily="18" charset="0"/>
                        </a:rPr>
                        <m:t>)=</m:t>
                      </m:r>
                      <m:sSup>
                        <m:sSupPr>
                          <m:ctrlPr>
                            <a:rPr lang="en-US" altLang="zh-CN" sz="1771" i="1">
                              <a:latin typeface="Cambria Math" panose="02040503050406030204" pitchFamily="18" charset="0"/>
                            </a:rPr>
                          </m:ctrlPr>
                        </m:sSupPr>
                        <m:e>
                          <m:r>
                            <a:rPr lang="en-US" altLang="zh-CN" sz="1771" i="1">
                              <a:latin typeface="Cambria Math" panose="02040503050406030204" pitchFamily="18" charset="0"/>
                            </a:rPr>
                            <m:t>(</m:t>
                          </m:r>
                          <m:nary>
                            <m:naryPr>
                              <m:chr m:val="∑"/>
                              <m:ctrlPr>
                                <a:rPr lang="en-US" altLang="zh-CN" sz="1771" i="1">
                                  <a:latin typeface="Cambria Math" panose="02040503050406030204" pitchFamily="18" charset="0"/>
                                </a:rPr>
                              </m:ctrlPr>
                            </m:naryPr>
                            <m:sub>
                              <m:r>
                                <m:rPr>
                                  <m:brk m:alnAt="23"/>
                                </m:rPr>
                                <a:rPr lang="en-US" altLang="zh-CN" sz="1771" i="1">
                                  <a:latin typeface="Cambria Math" panose="02040503050406030204" pitchFamily="18" charset="0"/>
                                </a:rPr>
                                <m:t>𝑙</m:t>
                              </m:r>
                              <m:r>
                                <a:rPr lang="en-US" altLang="zh-CN" sz="1771" i="1">
                                  <a:latin typeface="Cambria Math" panose="02040503050406030204" pitchFamily="18" charset="0"/>
                                </a:rPr>
                                <m:t>=1</m:t>
                              </m:r>
                            </m:sub>
                            <m:sup>
                              <m:r>
                                <a:rPr lang="en-US" altLang="zh-CN" sz="1771" i="1">
                                  <a:latin typeface="Cambria Math" panose="02040503050406030204" pitchFamily="18" charset="0"/>
                                </a:rPr>
                                <m:t>𝑛</m:t>
                              </m:r>
                            </m:sup>
                            <m:e>
                              <m:sSup>
                                <m:sSupPr>
                                  <m:ctrlPr>
                                    <a:rPr lang="en-US" altLang="zh-CN" sz="1771" i="1">
                                      <a:latin typeface="Cambria Math" panose="02040503050406030204" pitchFamily="18" charset="0"/>
                                    </a:rPr>
                                  </m:ctrlPr>
                                </m:sSupPr>
                                <m:e>
                                  <m:r>
                                    <a:rPr lang="en-US" altLang="zh-CN" sz="1771" i="1">
                                      <a:latin typeface="Cambria Math" panose="02040503050406030204" pitchFamily="18" charset="0"/>
                                    </a:rPr>
                                    <m:t>|</m:t>
                                  </m:r>
                                  <m:sSubSup>
                                    <m:sSubSupPr>
                                      <m:ctrlPr>
                                        <a:rPr lang="en-US" altLang="zh-CN" sz="1771" i="1">
                                          <a:latin typeface="Cambria Math" panose="02040503050406030204" pitchFamily="18" charset="0"/>
                                        </a:rPr>
                                      </m:ctrlPr>
                                    </m:sSubSupPr>
                                    <m:e>
                                      <m:r>
                                        <a:rPr lang="en-US" altLang="zh-CN" sz="1771" i="1">
                                          <a:latin typeface="Cambria Math" panose="02040503050406030204" pitchFamily="18" charset="0"/>
                                        </a:rPr>
                                        <m:t>𝑥</m:t>
                                      </m:r>
                                    </m:e>
                                    <m:sub>
                                      <m:r>
                                        <a:rPr lang="en-US" altLang="zh-CN" sz="1771" i="1">
                                          <a:latin typeface="Cambria Math" panose="02040503050406030204" pitchFamily="18" charset="0"/>
                                        </a:rPr>
                                        <m:t>𝑖</m:t>
                                      </m:r>
                                    </m:sub>
                                    <m:sup>
                                      <m:r>
                                        <a:rPr lang="en-US" altLang="zh-CN" sz="1771" i="1">
                                          <a:latin typeface="Cambria Math" panose="02040503050406030204" pitchFamily="18" charset="0"/>
                                        </a:rPr>
                                        <m:t>(</m:t>
                                      </m:r>
                                      <m:r>
                                        <a:rPr lang="en-US" altLang="zh-CN" sz="1771" i="1">
                                          <a:latin typeface="Cambria Math" panose="02040503050406030204" pitchFamily="18" charset="0"/>
                                        </a:rPr>
                                        <m:t>𝑙</m:t>
                                      </m:r>
                                      <m:r>
                                        <a:rPr lang="en-US" altLang="zh-CN" sz="1771" i="1">
                                          <a:latin typeface="Cambria Math" panose="02040503050406030204" pitchFamily="18" charset="0"/>
                                        </a:rPr>
                                        <m:t>)</m:t>
                                      </m:r>
                                    </m:sup>
                                  </m:sSubSup>
                                  <m:r>
                                    <a:rPr lang="en-US" altLang="zh-CN" sz="1771" i="1">
                                      <a:latin typeface="Cambria Math" panose="02040503050406030204" pitchFamily="18" charset="0"/>
                                    </a:rPr>
                                    <m:t>−</m:t>
                                  </m:r>
                                  <m:sSubSup>
                                    <m:sSubSupPr>
                                      <m:ctrlPr>
                                        <a:rPr lang="en-US" altLang="zh-CN" sz="1771" i="1">
                                          <a:latin typeface="Cambria Math" panose="02040503050406030204" pitchFamily="18" charset="0"/>
                                        </a:rPr>
                                      </m:ctrlPr>
                                    </m:sSubSupPr>
                                    <m:e>
                                      <m:r>
                                        <a:rPr lang="en-US" altLang="zh-CN" sz="1771" i="1">
                                          <a:latin typeface="Cambria Math" panose="02040503050406030204" pitchFamily="18" charset="0"/>
                                        </a:rPr>
                                        <m:t>𝑥</m:t>
                                      </m:r>
                                    </m:e>
                                    <m:sub>
                                      <m:r>
                                        <a:rPr lang="en-US" altLang="zh-CN" sz="1771" i="1">
                                          <a:latin typeface="Cambria Math" panose="02040503050406030204" pitchFamily="18" charset="0"/>
                                        </a:rPr>
                                        <m:t>𝑗</m:t>
                                      </m:r>
                                    </m:sub>
                                    <m:sup>
                                      <m:r>
                                        <a:rPr lang="en-US" altLang="zh-CN" sz="1771" i="1">
                                          <a:latin typeface="Cambria Math" panose="02040503050406030204" pitchFamily="18" charset="0"/>
                                        </a:rPr>
                                        <m:t>(</m:t>
                                      </m:r>
                                      <m:r>
                                        <a:rPr lang="en-US" altLang="zh-CN" sz="1771" i="1">
                                          <a:latin typeface="Cambria Math" panose="02040503050406030204" pitchFamily="18" charset="0"/>
                                        </a:rPr>
                                        <m:t>𝑙</m:t>
                                      </m:r>
                                      <m:r>
                                        <a:rPr lang="en-US" altLang="zh-CN" sz="1771" i="1">
                                          <a:latin typeface="Cambria Math" panose="02040503050406030204" pitchFamily="18" charset="0"/>
                                        </a:rPr>
                                        <m:t>)</m:t>
                                      </m:r>
                                    </m:sup>
                                  </m:sSubSup>
                                  <m:r>
                                    <a:rPr lang="en-US" altLang="zh-CN" sz="1771" i="1">
                                      <a:latin typeface="Cambria Math" panose="02040503050406030204" pitchFamily="18" charset="0"/>
                                    </a:rPr>
                                    <m:t>|</m:t>
                                  </m:r>
                                </m:e>
                                <m:sup>
                                  <m:r>
                                    <a:rPr lang="en-US" altLang="zh-CN" sz="1771" i="1">
                                      <a:latin typeface="Cambria Math" panose="02040503050406030204" pitchFamily="18" charset="0"/>
                                    </a:rPr>
                                    <m:t>𝑝</m:t>
                                  </m:r>
                                </m:sup>
                              </m:sSup>
                            </m:e>
                          </m:nary>
                          <m:r>
                            <a:rPr lang="en-US" altLang="zh-CN" sz="1771" i="1">
                              <a:latin typeface="Cambria Math" panose="02040503050406030204" pitchFamily="18" charset="0"/>
                            </a:rPr>
                            <m:t>)</m:t>
                          </m:r>
                        </m:e>
                        <m:sup>
                          <m:f>
                            <m:fPr>
                              <m:ctrlPr>
                                <a:rPr lang="en-US" altLang="zh-CN" sz="1771" i="1">
                                  <a:latin typeface="Cambria Math" panose="02040503050406030204" pitchFamily="18" charset="0"/>
                                </a:rPr>
                              </m:ctrlPr>
                            </m:fPr>
                            <m:num>
                              <m:r>
                                <a:rPr lang="en-US" altLang="zh-CN" sz="1771" i="1">
                                  <a:latin typeface="Cambria Math" panose="02040503050406030204" pitchFamily="18" charset="0"/>
                                </a:rPr>
                                <m:t>1</m:t>
                              </m:r>
                            </m:num>
                            <m:den>
                              <m:r>
                                <a:rPr lang="en-US" altLang="zh-CN" sz="1771" i="1">
                                  <a:latin typeface="Cambria Math" panose="02040503050406030204" pitchFamily="18" charset="0"/>
                                </a:rPr>
                                <m:t>𝑝</m:t>
                              </m:r>
                            </m:den>
                          </m:f>
                        </m:sup>
                      </m:sSup>
                    </m:oMath>
                  </m:oMathPara>
                </a14:m>
                <a:endParaRPr lang="zh-CN" altLang="en-US" sz="1771" dirty="0"/>
              </a:p>
            </p:txBody>
          </p:sp>
        </mc:Choice>
        <mc:Fallback xmlns="">
          <p:sp>
            <p:nvSpPr>
              <p:cNvPr id="2" name="文本框 1">
                <a:extLst>
                  <a:ext uri="{FF2B5EF4-FFF2-40B4-BE49-F238E27FC236}">
                    <a16:creationId xmlns:a16="http://schemas.microsoft.com/office/drawing/2014/main" id="{F7908E69-AF43-4598-B99C-79502796CF55}"/>
                  </a:ext>
                </a:extLst>
              </p:cNvPr>
              <p:cNvSpPr txBox="1">
                <a:spLocks noRot="1" noChangeAspect="1" noMove="1" noResize="1" noEditPoints="1" noAdjustHandles="1" noChangeArrowheads="1" noChangeShapeType="1" noTextEdit="1"/>
              </p:cNvSpPr>
              <p:nvPr/>
            </p:nvSpPr>
            <p:spPr>
              <a:xfrm>
                <a:off x="2915523" y="1899187"/>
                <a:ext cx="3111586" cy="743942"/>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7644304-BA75-4463-B656-7DD22C1267DC}"/>
              </a:ext>
            </a:extLst>
          </p:cNvPr>
          <p:cNvSpPr txBox="1"/>
          <p:nvPr/>
        </p:nvSpPr>
        <p:spPr>
          <a:xfrm>
            <a:off x="881394" y="3166493"/>
            <a:ext cx="7776669" cy="635880"/>
          </a:xfrm>
          <a:prstGeom prst="rect">
            <a:avLst/>
          </a:prstGeom>
          <a:noFill/>
        </p:spPr>
        <p:txBody>
          <a:bodyPr wrap="square" rtlCol="0">
            <a:spAutoFit/>
          </a:bodyPr>
          <a:lstStyle/>
          <a:p>
            <a:r>
              <a:rPr lang="zh-CN" altLang="en-US" sz="1771" dirty="0"/>
              <a:t>已知二维空间的三个点</a:t>
            </a:r>
            <a:r>
              <a:rPr lang="en-US" altLang="zh-CN" sz="1771" dirty="0"/>
              <a:t>x1=</a:t>
            </a:r>
            <a:r>
              <a:rPr lang="zh-CN" altLang="en-US" sz="1771" dirty="0"/>
              <a:t>（</a:t>
            </a:r>
            <a:r>
              <a:rPr lang="en-US" altLang="zh-CN" sz="1771" dirty="0"/>
              <a:t>1</a:t>
            </a:r>
            <a:r>
              <a:rPr lang="zh-CN" altLang="en-US" sz="1771" dirty="0"/>
              <a:t>，</a:t>
            </a:r>
            <a:r>
              <a:rPr lang="en-US" altLang="zh-CN" sz="1771" dirty="0"/>
              <a:t>1</a:t>
            </a:r>
            <a:r>
              <a:rPr lang="zh-CN" altLang="en-US" sz="1771" dirty="0"/>
              <a:t>），</a:t>
            </a:r>
            <a:r>
              <a:rPr lang="en-US" altLang="zh-CN" sz="1771" dirty="0"/>
              <a:t>x2=</a:t>
            </a:r>
            <a:r>
              <a:rPr lang="zh-CN" altLang="en-US" sz="1771" dirty="0"/>
              <a:t>（</a:t>
            </a:r>
            <a:r>
              <a:rPr lang="en-US" altLang="zh-CN" sz="1771" dirty="0"/>
              <a:t>5</a:t>
            </a:r>
            <a:r>
              <a:rPr lang="zh-CN" altLang="en-US" sz="1771" dirty="0"/>
              <a:t>，</a:t>
            </a:r>
            <a:r>
              <a:rPr lang="en-US" altLang="zh-CN" sz="1771" dirty="0"/>
              <a:t>1</a:t>
            </a:r>
            <a:r>
              <a:rPr lang="zh-CN" altLang="en-US" sz="1771" dirty="0"/>
              <a:t>），</a:t>
            </a:r>
            <a:r>
              <a:rPr lang="en-US" altLang="zh-CN" sz="1771" dirty="0"/>
              <a:t>x3=</a:t>
            </a:r>
            <a:r>
              <a:rPr lang="zh-CN" altLang="en-US" sz="1771" dirty="0"/>
              <a:t>（</a:t>
            </a:r>
            <a:r>
              <a:rPr lang="en-US" altLang="zh-CN" sz="1771" dirty="0"/>
              <a:t>4</a:t>
            </a:r>
            <a:r>
              <a:rPr lang="zh-CN" altLang="en-US" sz="1771" dirty="0"/>
              <a:t>，</a:t>
            </a:r>
            <a:r>
              <a:rPr lang="en-US" altLang="zh-CN" sz="1771" dirty="0"/>
              <a:t>4</a:t>
            </a:r>
            <a:r>
              <a:rPr lang="zh-CN" altLang="en-US" sz="1771" dirty="0"/>
              <a:t>），求</a:t>
            </a:r>
            <a:r>
              <a:rPr lang="en-US" altLang="zh-CN" sz="1771" dirty="0"/>
              <a:t>p</a:t>
            </a:r>
            <a:r>
              <a:rPr lang="zh-CN" altLang="en-US" sz="1771" dirty="0"/>
              <a:t>取</a:t>
            </a:r>
            <a:r>
              <a:rPr lang="en-US" altLang="zh-CN" sz="1771" dirty="0"/>
              <a:t>1</a:t>
            </a:r>
            <a:r>
              <a:rPr lang="zh-CN" altLang="en-US" sz="1771" dirty="0"/>
              <a:t>，</a:t>
            </a:r>
            <a:r>
              <a:rPr lang="en-US" altLang="zh-CN" sz="1771" dirty="0"/>
              <a:t>2</a:t>
            </a:r>
            <a:r>
              <a:rPr lang="zh-CN" altLang="en-US" sz="1771" dirty="0"/>
              <a:t>，</a:t>
            </a:r>
            <a:r>
              <a:rPr lang="en-US" altLang="zh-CN" sz="1771" dirty="0"/>
              <a:t>3</a:t>
            </a:r>
            <a:r>
              <a:rPr lang="zh-CN" altLang="en-US" sz="1771" dirty="0"/>
              <a:t>的时候，</a:t>
            </a:r>
            <a:r>
              <a:rPr lang="en-US" altLang="zh-CN" sz="1771" dirty="0"/>
              <a:t>x1</a:t>
            </a:r>
            <a:r>
              <a:rPr lang="zh-CN" altLang="en-US" sz="1771" dirty="0"/>
              <a:t>的最近邻点</a:t>
            </a:r>
          </a:p>
        </p:txBody>
      </p:sp>
      <p:sp>
        <p:nvSpPr>
          <p:cNvPr id="6" name="矩形 5">
            <a:extLst>
              <a:ext uri="{FF2B5EF4-FFF2-40B4-BE49-F238E27FC236}">
                <a16:creationId xmlns:a16="http://schemas.microsoft.com/office/drawing/2014/main" id="{2C81EE7F-50C7-4C99-B9EE-ECF45B0C3E7A}"/>
              </a:ext>
            </a:extLst>
          </p:cNvPr>
          <p:cNvSpPr/>
          <p:nvPr/>
        </p:nvSpPr>
        <p:spPr>
          <a:xfrm>
            <a:off x="871398" y="4325736"/>
            <a:ext cx="1558474" cy="363360"/>
          </a:xfrm>
          <a:prstGeom prst="rect">
            <a:avLst/>
          </a:prstGeom>
        </p:spPr>
        <p:txBody>
          <a:bodyPr wrap="none">
            <a:spAutoFit/>
          </a:bodyPr>
          <a:lstStyle/>
          <a:p>
            <a:r>
              <a:rPr lang="en-US" altLang="zh-CN" sz="1771" dirty="0"/>
              <a:t>L1</a:t>
            </a:r>
            <a:r>
              <a:rPr lang="zh-CN" altLang="en-US" sz="1771" dirty="0"/>
              <a:t>（</a:t>
            </a:r>
            <a:r>
              <a:rPr lang="en-US" altLang="zh-CN" sz="1771" dirty="0"/>
              <a:t>x1,x2</a:t>
            </a:r>
            <a:r>
              <a:rPr lang="zh-CN" altLang="en-US" sz="1771" dirty="0"/>
              <a:t>）</a:t>
            </a:r>
            <a:r>
              <a:rPr lang="en-US" altLang="zh-CN" sz="1771" dirty="0"/>
              <a:t>=4</a:t>
            </a:r>
            <a:endParaRPr lang="zh-CN" altLang="en-US" sz="1771" dirty="0"/>
          </a:p>
        </p:txBody>
      </p:sp>
      <p:sp>
        <p:nvSpPr>
          <p:cNvPr id="10" name="矩形 9">
            <a:extLst>
              <a:ext uri="{FF2B5EF4-FFF2-40B4-BE49-F238E27FC236}">
                <a16:creationId xmlns:a16="http://schemas.microsoft.com/office/drawing/2014/main" id="{840DAC41-F332-4E7C-825C-96D20B6AF741}"/>
              </a:ext>
            </a:extLst>
          </p:cNvPr>
          <p:cNvSpPr/>
          <p:nvPr/>
        </p:nvSpPr>
        <p:spPr>
          <a:xfrm>
            <a:off x="3400315" y="4325736"/>
            <a:ext cx="1558474" cy="363360"/>
          </a:xfrm>
          <a:prstGeom prst="rect">
            <a:avLst/>
          </a:prstGeom>
        </p:spPr>
        <p:txBody>
          <a:bodyPr wrap="none">
            <a:spAutoFit/>
          </a:bodyPr>
          <a:lstStyle/>
          <a:p>
            <a:r>
              <a:rPr lang="en-US" altLang="zh-CN" sz="1771" dirty="0"/>
              <a:t>L1</a:t>
            </a:r>
            <a:r>
              <a:rPr lang="zh-CN" altLang="en-US" sz="1771" dirty="0"/>
              <a:t>（</a:t>
            </a:r>
            <a:r>
              <a:rPr lang="en-US" altLang="zh-CN" sz="1771" dirty="0"/>
              <a:t>x1,x3</a:t>
            </a:r>
            <a:r>
              <a:rPr lang="zh-CN" altLang="en-US" sz="1771" dirty="0"/>
              <a:t>）</a:t>
            </a:r>
            <a:r>
              <a:rPr lang="en-US" altLang="zh-CN" sz="1771" dirty="0"/>
              <a:t>=6</a:t>
            </a:r>
            <a:endParaRPr lang="zh-CN" altLang="en-US" sz="1771" dirty="0"/>
          </a:p>
        </p:txBody>
      </p:sp>
      <p:sp>
        <p:nvSpPr>
          <p:cNvPr id="11" name="矩形 10">
            <a:extLst>
              <a:ext uri="{FF2B5EF4-FFF2-40B4-BE49-F238E27FC236}">
                <a16:creationId xmlns:a16="http://schemas.microsoft.com/office/drawing/2014/main" id="{93510EB0-E4D9-4C43-9D28-8AE5F8BF44C1}"/>
              </a:ext>
            </a:extLst>
          </p:cNvPr>
          <p:cNvSpPr/>
          <p:nvPr/>
        </p:nvSpPr>
        <p:spPr>
          <a:xfrm>
            <a:off x="3400315" y="5030780"/>
            <a:ext cx="1845504" cy="363360"/>
          </a:xfrm>
          <a:prstGeom prst="rect">
            <a:avLst/>
          </a:prstGeom>
        </p:spPr>
        <p:txBody>
          <a:bodyPr wrap="none">
            <a:spAutoFit/>
          </a:bodyPr>
          <a:lstStyle/>
          <a:p>
            <a:r>
              <a:rPr lang="en-US" altLang="zh-CN" sz="1771" dirty="0"/>
              <a:t>L2</a:t>
            </a:r>
            <a:r>
              <a:rPr lang="zh-CN" altLang="en-US" sz="1771" dirty="0"/>
              <a:t>（</a:t>
            </a:r>
            <a:r>
              <a:rPr lang="en-US" altLang="zh-CN" sz="1771" dirty="0"/>
              <a:t>x1,x3</a:t>
            </a:r>
            <a:r>
              <a:rPr lang="zh-CN" altLang="en-US" sz="1771" dirty="0"/>
              <a:t>）</a:t>
            </a:r>
            <a:r>
              <a:rPr lang="en-US" altLang="zh-CN" sz="1771" dirty="0"/>
              <a:t>=4.24</a:t>
            </a:r>
            <a:endParaRPr lang="zh-CN" altLang="en-US" sz="1771" dirty="0"/>
          </a:p>
        </p:txBody>
      </p:sp>
      <p:sp>
        <p:nvSpPr>
          <p:cNvPr id="12" name="矩形 11">
            <a:extLst>
              <a:ext uri="{FF2B5EF4-FFF2-40B4-BE49-F238E27FC236}">
                <a16:creationId xmlns:a16="http://schemas.microsoft.com/office/drawing/2014/main" id="{2BC919F9-BACC-4AC4-931C-FC7FC23534D8}"/>
              </a:ext>
            </a:extLst>
          </p:cNvPr>
          <p:cNvSpPr/>
          <p:nvPr/>
        </p:nvSpPr>
        <p:spPr>
          <a:xfrm>
            <a:off x="3400315" y="5735823"/>
            <a:ext cx="1845504" cy="363360"/>
          </a:xfrm>
          <a:prstGeom prst="rect">
            <a:avLst/>
          </a:prstGeom>
        </p:spPr>
        <p:txBody>
          <a:bodyPr wrap="none">
            <a:spAutoFit/>
          </a:bodyPr>
          <a:lstStyle/>
          <a:p>
            <a:r>
              <a:rPr lang="en-US" altLang="zh-CN" sz="1771" dirty="0"/>
              <a:t>L3</a:t>
            </a:r>
            <a:r>
              <a:rPr lang="zh-CN" altLang="en-US" sz="1771" dirty="0"/>
              <a:t>（</a:t>
            </a:r>
            <a:r>
              <a:rPr lang="en-US" altLang="zh-CN" sz="1771" dirty="0"/>
              <a:t>x1,x3</a:t>
            </a:r>
            <a:r>
              <a:rPr lang="zh-CN" altLang="en-US" sz="1771" dirty="0"/>
              <a:t>）</a:t>
            </a:r>
            <a:r>
              <a:rPr lang="en-US" altLang="zh-CN" sz="1771" dirty="0"/>
              <a:t>=3.78</a:t>
            </a:r>
            <a:endParaRPr lang="zh-CN" altLang="en-US" sz="1771" dirty="0"/>
          </a:p>
        </p:txBody>
      </p:sp>
      <p:sp>
        <p:nvSpPr>
          <p:cNvPr id="13" name="矩形 12">
            <a:extLst>
              <a:ext uri="{FF2B5EF4-FFF2-40B4-BE49-F238E27FC236}">
                <a16:creationId xmlns:a16="http://schemas.microsoft.com/office/drawing/2014/main" id="{4748D40F-BB41-4A29-9DC5-F409CFABACB0}"/>
              </a:ext>
            </a:extLst>
          </p:cNvPr>
          <p:cNvSpPr/>
          <p:nvPr/>
        </p:nvSpPr>
        <p:spPr>
          <a:xfrm>
            <a:off x="871398" y="5030780"/>
            <a:ext cx="1558474" cy="363360"/>
          </a:xfrm>
          <a:prstGeom prst="rect">
            <a:avLst/>
          </a:prstGeom>
        </p:spPr>
        <p:txBody>
          <a:bodyPr wrap="none">
            <a:spAutoFit/>
          </a:bodyPr>
          <a:lstStyle/>
          <a:p>
            <a:r>
              <a:rPr lang="en-US" altLang="zh-CN" sz="1771" dirty="0"/>
              <a:t>L2</a:t>
            </a:r>
            <a:r>
              <a:rPr lang="zh-CN" altLang="en-US" sz="1771" dirty="0"/>
              <a:t>（</a:t>
            </a:r>
            <a:r>
              <a:rPr lang="en-US" altLang="zh-CN" sz="1771" dirty="0"/>
              <a:t>x1,x2</a:t>
            </a:r>
            <a:r>
              <a:rPr lang="zh-CN" altLang="en-US" sz="1771" dirty="0"/>
              <a:t>）</a:t>
            </a:r>
            <a:r>
              <a:rPr lang="en-US" altLang="zh-CN" sz="1771" dirty="0"/>
              <a:t>=4</a:t>
            </a:r>
            <a:endParaRPr lang="zh-CN" altLang="en-US" sz="1771" dirty="0"/>
          </a:p>
        </p:txBody>
      </p:sp>
      <p:sp>
        <p:nvSpPr>
          <p:cNvPr id="14" name="矩形 13">
            <a:extLst>
              <a:ext uri="{FF2B5EF4-FFF2-40B4-BE49-F238E27FC236}">
                <a16:creationId xmlns:a16="http://schemas.microsoft.com/office/drawing/2014/main" id="{A90213ED-82C1-4F2B-8708-31177491845A}"/>
              </a:ext>
            </a:extLst>
          </p:cNvPr>
          <p:cNvSpPr/>
          <p:nvPr/>
        </p:nvSpPr>
        <p:spPr>
          <a:xfrm>
            <a:off x="871398" y="5735823"/>
            <a:ext cx="1558474" cy="363360"/>
          </a:xfrm>
          <a:prstGeom prst="rect">
            <a:avLst/>
          </a:prstGeom>
        </p:spPr>
        <p:txBody>
          <a:bodyPr wrap="none">
            <a:spAutoFit/>
          </a:bodyPr>
          <a:lstStyle/>
          <a:p>
            <a:r>
              <a:rPr lang="en-US" altLang="zh-CN" sz="1771" dirty="0"/>
              <a:t>L3</a:t>
            </a:r>
            <a:r>
              <a:rPr lang="zh-CN" altLang="en-US" sz="1771" dirty="0"/>
              <a:t>（</a:t>
            </a:r>
            <a:r>
              <a:rPr lang="en-US" altLang="zh-CN" sz="1771" dirty="0"/>
              <a:t>x1,x2</a:t>
            </a:r>
            <a:r>
              <a:rPr lang="zh-CN" altLang="en-US" sz="1771" dirty="0"/>
              <a:t>）</a:t>
            </a:r>
            <a:r>
              <a:rPr lang="en-US" altLang="zh-CN" sz="1771" dirty="0"/>
              <a:t>=4</a:t>
            </a:r>
            <a:endParaRPr lang="zh-CN" altLang="en-US" sz="1771" dirty="0"/>
          </a:p>
        </p:txBody>
      </p:sp>
    </p:spTree>
    <p:extLst>
      <p:ext uri="{BB962C8B-B14F-4D97-AF65-F5344CB8AC3E}">
        <p14:creationId xmlns:p14="http://schemas.microsoft.com/office/powerpoint/2010/main" val="195103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2"/>
          <p:cNvSpPr txBox="1">
            <a:spLocks/>
          </p:cNvSpPr>
          <p:nvPr/>
        </p:nvSpPr>
        <p:spPr>
          <a:xfrm>
            <a:off x="258769" y="2986272"/>
            <a:ext cx="7188718" cy="377209"/>
          </a:xfrm>
          <a:prstGeom prst="rect">
            <a:avLst/>
          </a:prstGeom>
        </p:spPr>
        <p:txBody>
          <a:bodyPr vert="horz" wrap="square" lIns="0" tIns="13242" rIns="0" bIns="0" rtlCol="0">
            <a:spAutoFit/>
          </a:bodyPr>
          <a:lstStyle>
            <a:lvl1pPr>
              <a:defRPr sz="4400" b="0" i="0">
                <a:solidFill>
                  <a:schemeClr val="tx1"/>
                </a:solidFill>
                <a:latin typeface="宋体" panose="02010600030101010101" pitchFamily="2" charset="-122"/>
                <a:ea typeface="+mj-ea"/>
                <a:cs typeface="宋体" panose="02010600030101010101" pitchFamily="2" charset="-122"/>
              </a:defRPr>
            </a:lvl1pPr>
          </a:lstStyle>
          <a:p>
            <a:pPr marL="12611">
              <a:lnSpc>
                <a:spcPct val="150000"/>
              </a:lnSpc>
              <a:spcBef>
                <a:spcPts val="104"/>
              </a:spcBef>
            </a:pPr>
            <a:r>
              <a:rPr lang="en-US" altLang="zh-CN"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788"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分类决策规则（多数表决）</a:t>
            </a:r>
          </a:p>
        </p:txBody>
      </p:sp>
      <p:pic>
        <p:nvPicPr>
          <p:cNvPr id="2" name="图片 1">
            <a:extLst>
              <a:ext uri="{FF2B5EF4-FFF2-40B4-BE49-F238E27FC236}">
                <a16:creationId xmlns:a16="http://schemas.microsoft.com/office/drawing/2014/main" id="{4116F46C-515B-525B-6A78-0F6D50BDDEA3}"/>
              </a:ext>
            </a:extLst>
          </p:cNvPr>
          <p:cNvPicPr>
            <a:picLocks noChangeAspect="1"/>
          </p:cNvPicPr>
          <p:nvPr/>
        </p:nvPicPr>
        <p:blipFill>
          <a:blip r:embed="rId3"/>
          <a:stretch>
            <a:fillRect/>
          </a:stretch>
        </p:blipFill>
        <p:spPr>
          <a:xfrm>
            <a:off x="31757" y="31679"/>
            <a:ext cx="3094852" cy="832378"/>
          </a:xfrm>
          <a:prstGeom prst="rect">
            <a:avLst/>
          </a:prstGeom>
        </p:spPr>
      </p:pic>
      <p:sp>
        <p:nvSpPr>
          <p:cNvPr id="3" name="矩形 2">
            <a:extLst>
              <a:ext uri="{FF2B5EF4-FFF2-40B4-BE49-F238E27FC236}">
                <a16:creationId xmlns:a16="http://schemas.microsoft.com/office/drawing/2014/main" id="{33925BF1-85E1-312A-63E2-EE38FEBA6482}"/>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788" b="1" dirty="0">
                <a:solidFill>
                  <a:schemeClr val="tx1"/>
                </a:solidFill>
                <a:latin typeface="Calibri" panose="020F0502020204030204"/>
                <a:ea typeface="Microsoft YaHei" panose="020B0503020204020204" pitchFamily="34" charset="-122"/>
                <a:cs typeface="Calibri" panose="020F0502020204030204"/>
              </a:rPr>
              <a:t>三要素</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CDE997A-E806-6DEB-87F4-53B1AAFA3198}"/>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05F819E7-0403-B9DF-F1A7-7D1C3CB45547}"/>
              </a:ext>
            </a:extLst>
          </p:cNvPr>
          <p:cNvSpPr txBox="1"/>
          <p:nvPr/>
        </p:nvSpPr>
        <p:spPr>
          <a:xfrm>
            <a:off x="183099" y="1513873"/>
            <a:ext cx="4565120" cy="45552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1.K</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值大小选择（数据交叉验证）</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DC73572-8716-062E-86AC-2D5FC107A698}"/>
              </a:ext>
            </a:extLst>
          </p:cNvPr>
          <p:cNvSpPr txBox="1"/>
          <p:nvPr/>
        </p:nvSpPr>
        <p:spPr>
          <a:xfrm>
            <a:off x="167033" y="2310703"/>
            <a:ext cx="4565120" cy="455528"/>
          </a:xfrm>
          <a:prstGeom prst="rect">
            <a:avLst/>
          </a:prstGeom>
          <a:noFill/>
        </p:spPr>
        <p:txBody>
          <a:bodyPr wrap="square">
            <a:spAutoFit/>
          </a:bodyPr>
          <a:lstStyle/>
          <a:p>
            <a:pPr marL="12611">
              <a:lnSpc>
                <a:spcPct val="150000"/>
              </a:lnSpc>
              <a:spcBef>
                <a:spcPts val="104"/>
              </a:spcBef>
            </a:pPr>
            <a:r>
              <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788" b="1" kern="0" dirty="0">
                <a:latin typeface="Times New Roman" panose="02020603050405020304" pitchFamily="18" charset="0"/>
                <a:ea typeface="微软雅黑" panose="020B0503020204020204" pitchFamily="34" charset="-122"/>
                <a:cs typeface="Times New Roman" panose="02020603050405020304" pitchFamily="18" charset="0"/>
              </a:rPr>
              <a:t>距离的度量方法（欧氏距离等）</a:t>
            </a:r>
            <a:endParaRPr lang="en-US" altLang="zh-CN" sz="1788"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91FD4D12-093B-D62C-7A86-4B425776237F}"/>
              </a:ext>
            </a:extLst>
          </p:cNvPr>
          <p:cNvGrpSpPr/>
          <p:nvPr/>
        </p:nvGrpSpPr>
        <p:grpSpPr>
          <a:xfrm>
            <a:off x="5177366" y="1621843"/>
            <a:ext cx="3287010" cy="2945305"/>
            <a:chOff x="2481198" y="1789176"/>
            <a:chExt cx="5392802" cy="5287936"/>
          </a:xfrm>
        </p:grpSpPr>
        <p:sp>
          <p:nvSpPr>
            <p:cNvPr id="7" name="object 2">
              <a:extLst>
                <a:ext uri="{FF2B5EF4-FFF2-40B4-BE49-F238E27FC236}">
                  <a16:creationId xmlns:a16="http://schemas.microsoft.com/office/drawing/2014/main" id="{DB02B58E-48FC-C131-E12B-D7B10384836B}"/>
                </a:ext>
              </a:extLst>
            </p:cNvPr>
            <p:cNvSpPr/>
            <p:nvPr/>
          </p:nvSpPr>
          <p:spPr>
            <a:xfrm>
              <a:off x="6269735" y="1908048"/>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8" name="object 3">
              <a:extLst>
                <a:ext uri="{FF2B5EF4-FFF2-40B4-BE49-F238E27FC236}">
                  <a16:creationId xmlns:a16="http://schemas.microsoft.com/office/drawing/2014/main" id="{91FF7985-84F9-1E82-A1BA-59320CEE69FF}"/>
                </a:ext>
              </a:extLst>
            </p:cNvPr>
            <p:cNvSpPr/>
            <p:nvPr/>
          </p:nvSpPr>
          <p:spPr>
            <a:xfrm>
              <a:off x="6269735" y="1908048"/>
              <a:ext cx="199390" cy="199390"/>
            </a:xfrm>
            <a:custGeom>
              <a:avLst/>
              <a:gdLst/>
              <a:ahLst/>
              <a:cxnLst/>
              <a:rect l="l" t="t" r="r" b="b"/>
              <a:pathLst>
                <a:path w="199389" h="199389">
                  <a:moveTo>
                    <a:pt x="0" y="99694"/>
                  </a:moveTo>
                  <a:lnTo>
                    <a:pt x="7874" y="60832"/>
                  </a:lnTo>
                  <a:lnTo>
                    <a:pt x="29210" y="29210"/>
                  </a:lnTo>
                  <a:lnTo>
                    <a:pt x="60833" y="7874"/>
                  </a:lnTo>
                  <a:lnTo>
                    <a:pt x="99567" y="0"/>
                  </a:lnTo>
                  <a:lnTo>
                    <a:pt x="138429" y="7874"/>
                  </a:lnTo>
                  <a:lnTo>
                    <a:pt x="170052" y="29210"/>
                  </a:lnTo>
                  <a:lnTo>
                    <a:pt x="191388" y="60832"/>
                  </a:lnTo>
                  <a:lnTo>
                    <a:pt x="199262" y="99694"/>
                  </a:lnTo>
                  <a:lnTo>
                    <a:pt x="191388" y="138429"/>
                  </a:lnTo>
                  <a:lnTo>
                    <a:pt x="170052" y="170052"/>
                  </a:lnTo>
                  <a:lnTo>
                    <a:pt x="138429" y="191388"/>
                  </a:lnTo>
                  <a:lnTo>
                    <a:pt x="99567" y="199262"/>
                  </a:lnTo>
                  <a:lnTo>
                    <a:pt x="60833" y="191388"/>
                  </a:lnTo>
                  <a:lnTo>
                    <a:pt x="29210" y="170052"/>
                  </a:lnTo>
                  <a:lnTo>
                    <a:pt x="7874" y="138429"/>
                  </a:lnTo>
                  <a:lnTo>
                    <a:pt x="0" y="99694"/>
                  </a:lnTo>
                  <a:close/>
                </a:path>
              </a:pathLst>
            </a:custGeom>
            <a:ln w="76200">
              <a:solidFill>
                <a:srgbClr val="F3D34E"/>
              </a:solidFill>
            </a:ln>
          </p:spPr>
          <p:txBody>
            <a:bodyPr wrap="square" lIns="0" tIns="0" rIns="0" bIns="0" rtlCol="0"/>
            <a:lstStyle/>
            <a:p>
              <a:endParaRPr sz="1788"/>
            </a:p>
          </p:txBody>
        </p:sp>
        <p:sp>
          <p:nvSpPr>
            <p:cNvPr id="9" name="object 4">
              <a:extLst>
                <a:ext uri="{FF2B5EF4-FFF2-40B4-BE49-F238E27FC236}">
                  <a16:creationId xmlns:a16="http://schemas.microsoft.com/office/drawing/2014/main" id="{0EF161B9-3E43-7352-CBD1-0A9D41B118BA}"/>
                </a:ext>
              </a:extLst>
            </p:cNvPr>
            <p:cNvSpPr txBox="1"/>
            <p:nvPr/>
          </p:nvSpPr>
          <p:spPr>
            <a:xfrm>
              <a:off x="3308351" y="4845176"/>
              <a:ext cx="125095" cy="410525"/>
            </a:xfrm>
            <a:prstGeom prst="rect">
              <a:avLst/>
            </a:prstGeom>
          </p:spPr>
          <p:txBody>
            <a:bodyPr vert="horz" wrap="square" lIns="0" tIns="12612" rIns="0" bIns="0" rtlCol="0">
              <a:spAutoFit/>
            </a:bodyPr>
            <a:lstStyle/>
            <a:p>
              <a:pPr marL="12611">
                <a:spcBef>
                  <a:spcPts val="99"/>
                </a:spcBef>
              </a:pPr>
              <a:r>
                <a:rPr sz="1390" dirty="0">
                  <a:solidFill>
                    <a:srgbClr val="344A5E"/>
                  </a:solidFill>
                  <a:latin typeface="Arial" panose="020B0604020202020204"/>
                  <a:cs typeface="Arial" panose="020B0604020202020204"/>
                </a:rPr>
                <a:t>0</a:t>
              </a:r>
              <a:endParaRPr sz="1390">
                <a:latin typeface="Arial" panose="020B0604020202020204"/>
                <a:cs typeface="Arial" panose="020B0604020202020204"/>
              </a:endParaRPr>
            </a:p>
          </p:txBody>
        </p:sp>
        <p:sp>
          <p:nvSpPr>
            <p:cNvPr id="11" name="object 5">
              <a:extLst>
                <a:ext uri="{FF2B5EF4-FFF2-40B4-BE49-F238E27FC236}">
                  <a16:creationId xmlns:a16="http://schemas.microsoft.com/office/drawing/2014/main" id="{75D83A17-6B66-84EB-37C5-15151FF65CFC}"/>
                </a:ext>
              </a:extLst>
            </p:cNvPr>
            <p:cNvSpPr txBox="1"/>
            <p:nvPr/>
          </p:nvSpPr>
          <p:spPr>
            <a:xfrm>
              <a:off x="3046222" y="1908429"/>
              <a:ext cx="223519" cy="799327"/>
            </a:xfrm>
            <a:prstGeom prst="rect">
              <a:avLst/>
            </a:prstGeom>
          </p:spPr>
          <p:txBody>
            <a:bodyPr vert="horz" wrap="square" lIns="0" tIns="13242" rIns="0" bIns="0" rtlCol="0">
              <a:spAutoFit/>
            </a:bodyPr>
            <a:lstStyle/>
            <a:p>
              <a:pPr marL="12611">
                <a:spcBef>
                  <a:spcPts val="104"/>
                </a:spcBef>
              </a:pPr>
              <a:r>
                <a:rPr sz="1390" spc="-5" dirty="0">
                  <a:solidFill>
                    <a:srgbClr val="344A5E"/>
                  </a:solidFill>
                  <a:latin typeface="Arial" panose="020B0604020202020204"/>
                  <a:cs typeface="Arial" panose="020B0604020202020204"/>
                </a:rPr>
                <a:t>60</a:t>
              </a:r>
              <a:endParaRPr sz="1390">
                <a:latin typeface="Arial" panose="020B0604020202020204"/>
                <a:cs typeface="Arial" panose="020B0604020202020204"/>
              </a:endParaRPr>
            </a:p>
          </p:txBody>
        </p:sp>
        <p:sp>
          <p:nvSpPr>
            <p:cNvPr id="13" name="object 6">
              <a:extLst>
                <a:ext uri="{FF2B5EF4-FFF2-40B4-BE49-F238E27FC236}">
                  <a16:creationId xmlns:a16="http://schemas.microsoft.com/office/drawing/2014/main" id="{662679F6-5C11-BCF7-92D3-0EED674B91B9}"/>
                </a:ext>
              </a:extLst>
            </p:cNvPr>
            <p:cNvSpPr txBox="1"/>
            <p:nvPr/>
          </p:nvSpPr>
          <p:spPr>
            <a:xfrm>
              <a:off x="2481198" y="2933854"/>
              <a:ext cx="795021" cy="898214"/>
            </a:xfrm>
            <a:prstGeom prst="rect">
              <a:avLst/>
            </a:prstGeom>
          </p:spPr>
          <p:txBody>
            <a:bodyPr vert="horz" wrap="square" lIns="0" tIns="24593" rIns="0" bIns="0" rtlCol="0">
              <a:spAutoFit/>
            </a:bodyPr>
            <a:lstStyle/>
            <a:p>
              <a:pPr marR="5045" algn="r">
                <a:spcBef>
                  <a:spcPts val="194"/>
                </a:spcBef>
              </a:pPr>
              <a:r>
                <a:rPr sz="1390" spc="-5" dirty="0">
                  <a:solidFill>
                    <a:srgbClr val="344A5E"/>
                  </a:solidFill>
                  <a:latin typeface="Arial" panose="020B0604020202020204"/>
                  <a:cs typeface="Arial" panose="020B0604020202020204"/>
                </a:rPr>
                <a:t>40</a:t>
              </a:r>
              <a:endParaRPr sz="1390">
                <a:latin typeface="Arial" panose="020B0604020202020204"/>
                <a:cs typeface="Arial" panose="020B0604020202020204"/>
              </a:endParaRPr>
            </a:p>
            <a:p>
              <a:pPr marL="12611">
                <a:spcBef>
                  <a:spcPts val="99"/>
                </a:spcBef>
              </a:pPr>
              <a:r>
                <a:rPr sz="1589" b="1" spc="-39" dirty="0">
                  <a:solidFill>
                    <a:srgbClr val="344A5E"/>
                  </a:solidFill>
                  <a:latin typeface="Arial" panose="020B0604020202020204"/>
                  <a:cs typeface="Arial" panose="020B0604020202020204"/>
                </a:rPr>
                <a:t>Age</a:t>
              </a:r>
              <a:endParaRPr sz="1589">
                <a:latin typeface="Arial" panose="020B0604020202020204"/>
                <a:cs typeface="Arial" panose="020B0604020202020204"/>
              </a:endParaRPr>
            </a:p>
          </p:txBody>
        </p:sp>
        <p:sp>
          <p:nvSpPr>
            <p:cNvPr id="14" name="object 7">
              <a:extLst>
                <a:ext uri="{FF2B5EF4-FFF2-40B4-BE49-F238E27FC236}">
                  <a16:creationId xmlns:a16="http://schemas.microsoft.com/office/drawing/2014/main" id="{DBDD0083-139A-5353-436F-DE8E145DD366}"/>
                </a:ext>
              </a:extLst>
            </p:cNvPr>
            <p:cNvSpPr txBox="1"/>
            <p:nvPr/>
          </p:nvSpPr>
          <p:spPr>
            <a:xfrm>
              <a:off x="3031617" y="3982034"/>
              <a:ext cx="238759" cy="799327"/>
            </a:xfrm>
            <a:prstGeom prst="rect">
              <a:avLst/>
            </a:prstGeom>
          </p:spPr>
          <p:txBody>
            <a:bodyPr vert="horz" wrap="square" lIns="0" tIns="13242" rIns="0" bIns="0" rtlCol="0">
              <a:spAutoFit/>
            </a:bodyPr>
            <a:lstStyle/>
            <a:p>
              <a:pPr marL="12611">
                <a:spcBef>
                  <a:spcPts val="104"/>
                </a:spcBef>
              </a:pP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p:txBody>
        </p:sp>
        <p:sp>
          <p:nvSpPr>
            <p:cNvPr id="15" name="object 8">
              <a:extLst>
                <a:ext uri="{FF2B5EF4-FFF2-40B4-BE49-F238E27FC236}">
                  <a16:creationId xmlns:a16="http://schemas.microsoft.com/office/drawing/2014/main" id="{EB43A1F6-579C-A879-33C0-DBBC1F2FDA0B}"/>
                </a:ext>
              </a:extLst>
            </p:cNvPr>
            <p:cNvSpPr txBox="1"/>
            <p:nvPr/>
          </p:nvSpPr>
          <p:spPr>
            <a:xfrm>
              <a:off x="4348353" y="4790136"/>
              <a:ext cx="2693035" cy="2286976"/>
            </a:xfrm>
            <a:prstGeom prst="rect">
              <a:avLst/>
            </a:prstGeom>
          </p:spPr>
          <p:txBody>
            <a:bodyPr vert="horz" wrap="square" lIns="0" tIns="68104" rIns="0" bIns="0" rtlCol="0">
              <a:spAutoFit/>
            </a:bodyPr>
            <a:lstStyle/>
            <a:p>
              <a:pPr marL="665267">
                <a:spcBef>
                  <a:spcPts val="536"/>
                </a:spcBef>
                <a:tabLst>
                  <a:tab pos="2449194" algn="l"/>
                </a:tabLst>
              </a:pPr>
              <a:r>
                <a:rPr sz="1390" spc="55" dirty="0">
                  <a:solidFill>
                    <a:srgbClr val="344A5E"/>
                  </a:solidFill>
                  <a:latin typeface="Arial" panose="020B0604020202020204"/>
                  <a:cs typeface="Arial" panose="020B0604020202020204"/>
                </a:rPr>
                <a:t>1</a:t>
              </a:r>
              <a:r>
                <a:rPr sz="1390" dirty="0">
                  <a:solidFill>
                    <a:srgbClr val="344A5E"/>
                  </a:solidFill>
                  <a:latin typeface="Arial" panose="020B0604020202020204"/>
                  <a:cs typeface="Arial" panose="020B0604020202020204"/>
                </a:rPr>
                <a:t>0	</a:t>
              </a:r>
              <a:r>
                <a:rPr sz="1390" spc="55" dirty="0">
                  <a:solidFill>
                    <a:srgbClr val="344A5E"/>
                  </a:solidFill>
                  <a:latin typeface="Arial" panose="020B0604020202020204"/>
                  <a:cs typeface="Arial" panose="020B0604020202020204"/>
                </a:rPr>
                <a:t>20</a:t>
              </a:r>
              <a:endParaRPr sz="1390">
                <a:latin typeface="Arial" panose="020B0604020202020204"/>
                <a:cs typeface="Arial" panose="020B0604020202020204"/>
              </a:endParaRPr>
            </a:p>
            <a:p>
              <a:pPr marL="12611">
                <a:spcBef>
                  <a:spcPts val="492"/>
                </a:spcBef>
              </a:pPr>
              <a:r>
                <a:rPr sz="1589" b="1" spc="10" dirty="0">
                  <a:solidFill>
                    <a:srgbClr val="344A5E"/>
                  </a:solidFill>
                  <a:latin typeface="Trebuchet MS" panose="020B0603020202020204"/>
                  <a:cs typeface="Trebuchet MS" panose="020B0603020202020204"/>
                </a:rPr>
                <a:t>Number </a:t>
              </a:r>
              <a:r>
                <a:rPr sz="1589" b="1" dirty="0">
                  <a:solidFill>
                    <a:srgbClr val="344A5E"/>
                  </a:solidFill>
                  <a:latin typeface="Trebuchet MS" panose="020B0603020202020204"/>
                  <a:cs typeface="Trebuchet MS" panose="020B0603020202020204"/>
                </a:rPr>
                <a:t>of </a:t>
              </a:r>
              <a:r>
                <a:rPr sz="1589" b="1" spc="15" dirty="0">
                  <a:solidFill>
                    <a:srgbClr val="344A5E"/>
                  </a:solidFill>
                  <a:latin typeface="Trebuchet MS" panose="020B0603020202020204"/>
                  <a:cs typeface="Trebuchet MS" panose="020B0603020202020204"/>
                </a:rPr>
                <a:t>Malignant</a:t>
              </a:r>
              <a:r>
                <a:rPr sz="1589" b="1" spc="-352" dirty="0">
                  <a:solidFill>
                    <a:srgbClr val="344A5E"/>
                  </a:solidFill>
                  <a:latin typeface="Trebuchet MS" panose="020B0603020202020204"/>
                  <a:cs typeface="Trebuchet MS" panose="020B0603020202020204"/>
                </a:rPr>
                <a:t> </a:t>
              </a:r>
              <a:r>
                <a:rPr sz="1589" b="1" spc="30" dirty="0">
                  <a:solidFill>
                    <a:srgbClr val="344A5E"/>
                  </a:solidFill>
                  <a:latin typeface="Trebuchet MS" panose="020B0603020202020204"/>
                  <a:cs typeface="Trebuchet MS" panose="020B0603020202020204"/>
                </a:rPr>
                <a:t>Nodes</a:t>
              </a:r>
              <a:endParaRPr sz="1589">
                <a:latin typeface="Trebuchet MS" panose="020B0603020202020204"/>
                <a:cs typeface="Trebuchet MS" panose="020B0603020202020204"/>
              </a:endParaRPr>
            </a:p>
          </p:txBody>
        </p:sp>
        <p:sp>
          <p:nvSpPr>
            <p:cNvPr id="16" name="object 9">
              <a:extLst>
                <a:ext uri="{FF2B5EF4-FFF2-40B4-BE49-F238E27FC236}">
                  <a16:creationId xmlns:a16="http://schemas.microsoft.com/office/drawing/2014/main" id="{483BE231-8866-5963-19D9-596394BED45F}"/>
                </a:ext>
              </a:extLst>
            </p:cNvPr>
            <p:cNvSpPr/>
            <p:nvPr/>
          </p:nvSpPr>
          <p:spPr>
            <a:xfrm>
              <a:off x="3340608" y="1852676"/>
              <a:ext cx="0" cy="2967355"/>
            </a:xfrm>
            <a:custGeom>
              <a:avLst/>
              <a:gdLst/>
              <a:ahLst/>
              <a:cxnLst/>
              <a:rect l="l" t="t" r="r" b="b"/>
              <a:pathLst>
                <a:path h="2967354">
                  <a:moveTo>
                    <a:pt x="0" y="0"/>
                  </a:moveTo>
                  <a:lnTo>
                    <a:pt x="0" y="2967228"/>
                  </a:lnTo>
                </a:path>
              </a:pathLst>
            </a:custGeom>
            <a:ln w="19812">
              <a:solidFill>
                <a:srgbClr val="344A5E"/>
              </a:solidFill>
            </a:ln>
          </p:spPr>
          <p:txBody>
            <a:bodyPr wrap="square" lIns="0" tIns="0" rIns="0" bIns="0" rtlCol="0"/>
            <a:lstStyle/>
            <a:p>
              <a:endParaRPr sz="1788"/>
            </a:p>
          </p:txBody>
        </p:sp>
        <p:sp>
          <p:nvSpPr>
            <p:cNvPr id="17" name="object 10">
              <a:extLst>
                <a:ext uri="{FF2B5EF4-FFF2-40B4-BE49-F238E27FC236}">
                  <a16:creationId xmlns:a16="http://schemas.microsoft.com/office/drawing/2014/main" id="{188BEFF5-CF4C-1562-B3F2-40E6CBC59509}"/>
                </a:ext>
              </a:extLst>
            </p:cNvPr>
            <p:cNvSpPr/>
            <p:nvPr/>
          </p:nvSpPr>
          <p:spPr>
            <a:xfrm>
              <a:off x="3302508" y="1789176"/>
              <a:ext cx="76200" cy="7620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18" name="object 11">
              <a:extLst>
                <a:ext uri="{FF2B5EF4-FFF2-40B4-BE49-F238E27FC236}">
                  <a16:creationId xmlns:a16="http://schemas.microsoft.com/office/drawing/2014/main" id="{02283D72-22F3-E05D-066B-36906038DAD5}"/>
                </a:ext>
              </a:extLst>
            </p:cNvPr>
            <p:cNvSpPr/>
            <p:nvPr/>
          </p:nvSpPr>
          <p:spPr>
            <a:xfrm>
              <a:off x="7797800" y="4787646"/>
              <a:ext cx="76200" cy="48260"/>
            </a:xfrm>
            <a:custGeom>
              <a:avLst/>
              <a:gdLst/>
              <a:ahLst/>
              <a:cxnLst/>
              <a:rect l="l" t="t" r="r" b="b"/>
              <a:pathLst>
                <a:path w="76200" h="48260">
                  <a:moveTo>
                    <a:pt x="56642" y="0"/>
                  </a:moveTo>
                  <a:lnTo>
                    <a:pt x="12573" y="0"/>
                  </a:lnTo>
                  <a:lnTo>
                    <a:pt x="12700" y="19811"/>
                  </a:lnTo>
                  <a:lnTo>
                    <a:pt x="0" y="19811"/>
                  </a:lnTo>
                  <a:lnTo>
                    <a:pt x="126" y="48005"/>
                  </a:lnTo>
                  <a:lnTo>
                    <a:pt x="76200" y="9651"/>
                  </a:lnTo>
                  <a:lnTo>
                    <a:pt x="56642" y="0"/>
                  </a:lnTo>
                  <a:close/>
                </a:path>
              </a:pathLst>
            </a:custGeom>
            <a:solidFill>
              <a:srgbClr val="344A5E"/>
            </a:solidFill>
          </p:spPr>
          <p:txBody>
            <a:bodyPr wrap="square" lIns="0" tIns="0" rIns="0" bIns="0" rtlCol="0"/>
            <a:lstStyle/>
            <a:p>
              <a:endParaRPr sz="1788"/>
            </a:p>
          </p:txBody>
        </p:sp>
        <p:sp>
          <p:nvSpPr>
            <p:cNvPr id="19" name="object 12">
              <a:extLst>
                <a:ext uri="{FF2B5EF4-FFF2-40B4-BE49-F238E27FC236}">
                  <a16:creationId xmlns:a16="http://schemas.microsoft.com/office/drawing/2014/main" id="{702B3C6E-AF53-B85C-08A6-F313812BF660}"/>
                </a:ext>
              </a:extLst>
            </p:cNvPr>
            <p:cNvSpPr/>
            <p:nvPr/>
          </p:nvSpPr>
          <p:spPr>
            <a:xfrm>
              <a:off x="3332988" y="4805362"/>
              <a:ext cx="4465320" cy="0"/>
            </a:xfrm>
            <a:custGeom>
              <a:avLst/>
              <a:gdLst/>
              <a:ahLst/>
              <a:cxnLst/>
              <a:rect l="l" t="t" r="r" b="b"/>
              <a:pathLst>
                <a:path w="4465320">
                  <a:moveTo>
                    <a:pt x="0" y="0"/>
                  </a:moveTo>
                  <a:lnTo>
                    <a:pt x="4464812" y="0"/>
                  </a:lnTo>
                </a:path>
              </a:pathLst>
            </a:custGeom>
            <a:ln w="35433">
              <a:solidFill>
                <a:srgbClr val="344A5E"/>
              </a:solidFill>
            </a:ln>
          </p:spPr>
          <p:txBody>
            <a:bodyPr wrap="square" lIns="0" tIns="0" rIns="0" bIns="0" rtlCol="0"/>
            <a:lstStyle/>
            <a:p>
              <a:endParaRPr sz="1788"/>
            </a:p>
          </p:txBody>
        </p:sp>
        <p:sp>
          <p:nvSpPr>
            <p:cNvPr id="25" name="object 13">
              <a:extLst>
                <a:ext uri="{FF2B5EF4-FFF2-40B4-BE49-F238E27FC236}">
                  <a16:creationId xmlns:a16="http://schemas.microsoft.com/office/drawing/2014/main" id="{3C875264-4553-B83F-A01B-22AEC3E59819}"/>
                </a:ext>
              </a:extLst>
            </p:cNvPr>
            <p:cNvSpPr/>
            <p:nvPr/>
          </p:nvSpPr>
          <p:spPr>
            <a:xfrm>
              <a:off x="7797672" y="4787646"/>
              <a:ext cx="13335" cy="20320"/>
            </a:xfrm>
            <a:custGeom>
              <a:avLst/>
              <a:gdLst/>
              <a:ahLst/>
              <a:cxnLst/>
              <a:rect l="l" t="t" r="r" b="b"/>
              <a:pathLst>
                <a:path w="13334" h="20320">
                  <a:moveTo>
                    <a:pt x="12700" y="0"/>
                  </a:moveTo>
                  <a:lnTo>
                    <a:pt x="0" y="0"/>
                  </a:lnTo>
                  <a:lnTo>
                    <a:pt x="126" y="19811"/>
                  </a:lnTo>
                  <a:lnTo>
                    <a:pt x="12826" y="19811"/>
                  </a:lnTo>
                  <a:lnTo>
                    <a:pt x="12700" y="0"/>
                  </a:lnTo>
                  <a:close/>
                </a:path>
              </a:pathLst>
            </a:custGeom>
            <a:solidFill>
              <a:srgbClr val="344A5E"/>
            </a:solidFill>
          </p:spPr>
          <p:txBody>
            <a:bodyPr wrap="square" lIns="0" tIns="0" rIns="0" bIns="0" rtlCol="0"/>
            <a:lstStyle/>
            <a:p>
              <a:endParaRPr sz="1788"/>
            </a:p>
          </p:txBody>
        </p:sp>
        <p:sp>
          <p:nvSpPr>
            <p:cNvPr id="26" name="object 14">
              <a:extLst>
                <a:ext uri="{FF2B5EF4-FFF2-40B4-BE49-F238E27FC236}">
                  <a16:creationId xmlns:a16="http://schemas.microsoft.com/office/drawing/2014/main" id="{B1C93A5D-528A-E58B-E095-BBB4CB87E7F2}"/>
                </a:ext>
              </a:extLst>
            </p:cNvPr>
            <p:cNvSpPr/>
            <p:nvPr/>
          </p:nvSpPr>
          <p:spPr>
            <a:xfrm>
              <a:off x="7797545" y="4759452"/>
              <a:ext cx="57150" cy="28575"/>
            </a:xfrm>
            <a:custGeom>
              <a:avLst/>
              <a:gdLst/>
              <a:ahLst/>
              <a:cxnLst/>
              <a:rect l="l" t="t" r="r" b="b"/>
              <a:pathLst>
                <a:path w="57150" h="28575">
                  <a:moveTo>
                    <a:pt x="0" y="0"/>
                  </a:moveTo>
                  <a:lnTo>
                    <a:pt x="126" y="28193"/>
                  </a:lnTo>
                  <a:lnTo>
                    <a:pt x="56896" y="28193"/>
                  </a:lnTo>
                  <a:lnTo>
                    <a:pt x="0" y="0"/>
                  </a:lnTo>
                  <a:close/>
                </a:path>
              </a:pathLst>
            </a:custGeom>
            <a:solidFill>
              <a:srgbClr val="344A5E"/>
            </a:solidFill>
          </p:spPr>
          <p:txBody>
            <a:bodyPr wrap="square" lIns="0" tIns="0" rIns="0" bIns="0" rtlCol="0"/>
            <a:lstStyle/>
            <a:p>
              <a:endParaRPr sz="1788"/>
            </a:p>
          </p:txBody>
        </p:sp>
        <p:sp>
          <p:nvSpPr>
            <p:cNvPr id="27" name="object 15">
              <a:extLst>
                <a:ext uri="{FF2B5EF4-FFF2-40B4-BE49-F238E27FC236}">
                  <a16:creationId xmlns:a16="http://schemas.microsoft.com/office/drawing/2014/main" id="{9F3AFDDB-28CF-70E6-7A0B-C8D1FC9780CC}"/>
                </a:ext>
              </a:extLst>
            </p:cNvPr>
            <p:cNvSpPr/>
            <p:nvPr/>
          </p:nvSpPr>
          <p:spPr>
            <a:xfrm>
              <a:off x="5350764" y="4011167"/>
              <a:ext cx="199644" cy="199644"/>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8" name="object 16">
              <a:extLst>
                <a:ext uri="{FF2B5EF4-FFF2-40B4-BE49-F238E27FC236}">
                  <a16:creationId xmlns:a16="http://schemas.microsoft.com/office/drawing/2014/main" id="{5C72685E-B9B7-1A08-DD37-F7B5BBF8A16B}"/>
                </a:ext>
              </a:extLst>
            </p:cNvPr>
            <p:cNvSpPr/>
            <p:nvPr/>
          </p:nvSpPr>
          <p:spPr>
            <a:xfrm>
              <a:off x="6211823" y="34427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29" name="object 17">
              <a:extLst>
                <a:ext uri="{FF2B5EF4-FFF2-40B4-BE49-F238E27FC236}">
                  <a16:creationId xmlns:a16="http://schemas.microsoft.com/office/drawing/2014/main" id="{9476BACD-2C72-5141-9F71-6C70717404A1}"/>
                </a:ext>
              </a:extLst>
            </p:cNvPr>
            <p:cNvSpPr/>
            <p:nvPr/>
          </p:nvSpPr>
          <p:spPr>
            <a:xfrm>
              <a:off x="5494020"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0" name="object 18">
              <a:extLst>
                <a:ext uri="{FF2B5EF4-FFF2-40B4-BE49-F238E27FC236}">
                  <a16:creationId xmlns:a16="http://schemas.microsoft.com/office/drawing/2014/main" id="{4805915D-DC0A-8BCA-01E6-43ED9B3D9E41}"/>
                </a:ext>
              </a:extLst>
            </p:cNvPr>
            <p:cNvSpPr/>
            <p:nvPr/>
          </p:nvSpPr>
          <p:spPr>
            <a:xfrm>
              <a:off x="5387340" y="2801111"/>
              <a:ext cx="201167" cy="199644"/>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1" name="object 19">
              <a:extLst>
                <a:ext uri="{FF2B5EF4-FFF2-40B4-BE49-F238E27FC236}">
                  <a16:creationId xmlns:a16="http://schemas.microsoft.com/office/drawing/2014/main" id="{F0BEE060-6179-D841-FA62-1A1323CF151D}"/>
                </a:ext>
              </a:extLst>
            </p:cNvPr>
            <p:cNvSpPr/>
            <p:nvPr/>
          </p:nvSpPr>
          <p:spPr>
            <a:xfrm>
              <a:off x="5181600" y="2406395"/>
              <a:ext cx="201167" cy="198120"/>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2" name="object 20">
              <a:extLst>
                <a:ext uri="{FF2B5EF4-FFF2-40B4-BE49-F238E27FC236}">
                  <a16:creationId xmlns:a16="http://schemas.microsoft.com/office/drawing/2014/main" id="{BC679B25-0796-B29F-FDCA-6C5D52FEDC9A}"/>
                </a:ext>
              </a:extLst>
            </p:cNvPr>
            <p:cNvSpPr/>
            <p:nvPr/>
          </p:nvSpPr>
          <p:spPr>
            <a:xfrm>
              <a:off x="5727191" y="2036064"/>
              <a:ext cx="199644" cy="199644"/>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3" name="object 21">
              <a:extLst>
                <a:ext uri="{FF2B5EF4-FFF2-40B4-BE49-F238E27FC236}">
                  <a16:creationId xmlns:a16="http://schemas.microsoft.com/office/drawing/2014/main" id="{9472A485-E35C-D309-4A34-9226742ABA77}"/>
                </a:ext>
              </a:extLst>
            </p:cNvPr>
            <p:cNvSpPr/>
            <p:nvPr/>
          </p:nvSpPr>
          <p:spPr>
            <a:xfrm>
              <a:off x="6033515" y="231495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4" name="object 22">
              <a:extLst>
                <a:ext uri="{FF2B5EF4-FFF2-40B4-BE49-F238E27FC236}">
                  <a16:creationId xmlns:a16="http://schemas.microsoft.com/office/drawing/2014/main" id="{4CA48F0F-A453-249E-FE4C-10011B2CFE5C}"/>
                </a:ext>
              </a:extLst>
            </p:cNvPr>
            <p:cNvSpPr/>
            <p:nvPr/>
          </p:nvSpPr>
          <p:spPr>
            <a:xfrm>
              <a:off x="6204203" y="2796539"/>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5" name="object 23">
              <a:extLst>
                <a:ext uri="{FF2B5EF4-FFF2-40B4-BE49-F238E27FC236}">
                  <a16:creationId xmlns:a16="http://schemas.microsoft.com/office/drawing/2014/main" id="{1B10A33F-5B90-CA47-BC37-6385CCEF253B}"/>
                </a:ext>
              </a:extLst>
            </p:cNvPr>
            <p:cNvSpPr/>
            <p:nvPr/>
          </p:nvSpPr>
          <p:spPr>
            <a:xfrm>
              <a:off x="5871971" y="2909316"/>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6" name="object 24">
              <a:extLst>
                <a:ext uri="{FF2B5EF4-FFF2-40B4-BE49-F238E27FC236}">
                  <a16:creationId xmlns:a16="http://schemas.microsoft.com/office/drawing/2014/main" id="{5E2E35CC-2479-F441-84B5-E7A476CB7526}"/>
                </a:ext>
              </a:extLst>
            </p:cNvPr>
            <p:cNvSpPr/>
            <p:nvPr/>
          </p:nvSpPr>
          <p:spPr>
            <a:xfrm>
              <a:off x="6573011" y="2517648"/>
              <a:ext cx="199644" cy="198120"/>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7" name="object 25">
              <a:extLst>
                <a:ext uri="{FF2B5EF4-FFF2-40B4-BE49-F238E27FC236}">
                  <a16:creationId xmlns:a16="http://schemas.microsoft.com/office/drawing/2014/main" id="{8C88D0AB-16CE-7ABE-46A0-42D6330AEA25}"/>
                </a:ext>
              </a:extLst>
            </p:cNvPr>
            <p:cNvSpPr/>
            <p:nvPr/>
          </p:nvSpPr>
          <p:spPr>
            <a:xfrm>
              <a:off x="6269735" y="1908048"/>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8" name="object 26">
              <a:extLst>
                <a:ext uri="{FF2B5EF4-FFF2-40B4-BE49-F238E27FC236}">
                  <a16:creationId xmlns:a16="http://schemas.microsoft.com/office/drawing/2014/main" id="{ACC79098-8F0C-B4D6-5950-7EFA51D0A1D6}"/>
                </a:ext>
              </a:extLst>
            </p:cNvPr>
            <p:cNvSpPr/>
            <p:nvPr/>
          </p:nvSpPr>
          <p:spPr>
            <a:xfrm>
              <a:off x="6822947" y="2115311"/>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39" name="object 27">
              <a:extLst>
                <a:ext uri="{FF2B5EF4-FFF2-40B4-BE49-F238E27FC236}">
                  <a16:creationId xmlns:a16="http://schemas.microsoft.com/office/drawing/2014/main" id="{FE4FBFFC-D697-C101-6C37-E1BFA5DC5349}"/>
                </a:ext>
              </a:extLst>
            </p:cNvPr>
            <p:cNvSpPr/>
            <p:nvPr/>
          </p:nvSpPr>
          <p:spPr>
            <a:xfrm>
              <a:off x="7627619" y="2319527"/>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0" name="object 28">
              <a:extLst>
                <a:ext uri="{FF2B5EF4-FFF2-40B4-BE49-F238E27FC236}">
                  <a16:creationId xmlns:a16="http://schemas.microsoft.com/office/drawing/2014/main" id="{F2AD2034-DC24-667C-E28A-49E8111484A0}"/>
                </a:ext>
              </a:extLst>
            </p:cNvPr>
            <p:cNvSpPr/>
            <p:nvPr/>
          </p:nvSpPr>
          <p:spPr>
            <a:xfrm>
              <a:off x="7246619" y="2782823"/>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1" name="object 29">
              <a:extLst>
                <a:ext uri="{FF2B5EF4-FFF2-40B4-BE49-F238E27FC236}">
                  <a16:creationId xmlns:a16="http://schemas.microsoft.com/office/drawing/2014/main" id="{FED185BC-4E77-DB28-D242-E94B94E9B327}"/>
                </a:ext>
              </a:extLst>
            </p:cNvPr>
            <p:cNvSpPr/>
            <p:nvPr/>
          </p:nvSpPr>
          <p:spPr>
            <a:xfrm>
              <a:off x="6903719" y="3160776"/>
              <a:ext cx="199644" cy="199644"/>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2" name="object 30">
              <a:extLst>
                <a:ext uri="{FF2B5EF4-FFF2-40B4-BE49-F238E27FC236}">
                  <a16:creationId xmlns:a16="http://schemas.microsoft.com/office/drawing/2014/main" id="{A96A0AE3-3639-33BB-27AE-B0D0FD2C76FE}"/>
                </a:ext>
              </a:extLst>
            </p:cNvPr>
            <p:cNvSpPr/>
            <p:nvPr/>
          </p:nvSpPr>
          <p:spPr>
            <a:xfrm>
              <a:off x="7377683" y="3328415"/>
              <a:ext cx="199644" cy="199644"/>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3" name="object 31">
              <a:extLst>
                <a:ext uri="{FF2B5EF4-FFF2-40B4-BE49-F238E27FC236}">
                  <a16:creationId xmlns:a16="http://schemas.microsoft.com/office/drawing/2014/main" id="{EDEC81EC-DFA3-E64B-AAAE-4FF9475579DF}"/>
                </a:ext>
              </a:extLst>
            </p:cNvPr>
            <p:cNvSpPr/>
            <p:nvPr/>
          </p:nvSpPr>
          <p:spPr>
            <a:xfrm>
              <a:off x="4841747" y="3727703"/>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4" name="object 32">
              <a:extLst>
                <a:ext uri="{FF2B5EF4-FFF2-40B4-BE49-F238E27FC236}">
                  <a16:creationId xmlns:a16="http://schemas.microsoft.com/office/drawing/2014/main" id="{28E51C25-E381-F0DA-BDB7-C7EFEE110793}"/>
                </a:ext>
              </a:extLst>
            </p:cNvPr>
            <p:cNvSpPr/>
            <p:nvPr/>
          </p:nvSpPr>
          <p:spPr>
            <a:xfrm>
              <a:off x="4477511" y="34488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5" name="object 33">
              <a:extLst>
                <a:ext uri="{FF2B5EF4-FFF2-40B4-BE49-F238E27FC236}">
                  <a16:creationId xmlns:a16="http://schemas.microsoft.com/office/drawing/2014/main" id="{76D680F1-79F5-E93D-168D-B8C2218F1323}"/>
                </a:ext>
              </a:extLst>
            </p:cNvPr>
            <p:cNvSpPr/>
            <p:nvPr/>
          </p:nvSpPr>
          <p:spPr>
            <a:xfrm>
              <a:off x="4823459" y="303428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6" name="object 34">
              <a:extLst>
                <a:ext uri="{FF2B5EF4-FFF2-40B4-BE49-F238E27FC236}">
                  <a16:creationId xmlns:a16="http://schemas.microsoft.com/office/drawing/2014/main" id="{FA58DA94-3490-7AB3-44B1-38EE5B724E6A}"/>
                </a:ext>
              </a:extLst>
            </p:cNvPr>
            <p:cNvSpPr/>
            <p:nvPr/>
          </p:nvSpPr>
          <p:spPr>
            <a:xfrm>
              <a:off x="5480303" y="36012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7" name="object 35">
              <a:extLst>
                <a:ext uri="{FF2B5EF4-FFF2-40B4-BE49-F238E27FC236}">
                  <a16:creationId xmlns:a16="http://schemas.microsoft.com/office/drawing/2014/main" id="{CDA05CCC-05E7-4AE2-68C6-BA98BC3CF539}"/>
                </a:ext>
              </a:extLst>
            </p:cNvPr>
            <p:cNvSpPr/>
            <p:nvPr/>
          </p:nvSpPr>
          <p:spPr>
            <a:xfrm>
              <a:off x="5967984"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8" name="object 36">
              <a:extLst>
                <a:ext uri="{FF2B5EF4-FFF2-40B4-BE49-F238E27FC236}">
                  <a16:creationId xmlns:a16="http://schemas.microsoft.com/office/drawing/2014/main" id="{6D359D38-6865-F2B8-1422-4A96AAD744F7}"/>
                </a:ext>
              </a:extLst>
            </p:cNvPr>
            <p:cNvSpPr/>
            <p:nvPr/>
          </p:nvSpPr>
          <p:spPr>
            <a:xfrm>
              <a:off x="6531864" y="2994660"/>
              <a:ext cx="199644" cy="199644"/>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49" name="object 37">
              <a:extLst>
                <a:ext uri="{FF2B5EF4-FFF2-40B4-BE49-F238E27FC236}">
                  <a16:creationId xmlns:a16="http://schemas.microsoft.com/office/drawing/2014/main" id="{CACD5041-8F85-44EA-0C9A-8D91442EABCB}"/>
                </a:ext>
              </a:extLst>
            </p:cNvPr>
            <p:cNvSpPr/>
            <p:nvPr/>
          </p:nvSpPr>
          <p:spPr>
            <a:xfrm>
              <a:off x="5966459" y="4183379"/>
              <a:ext cx="199644" cy="199644"/>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0" name="object 38">
              <a:extLst>
                <a:ext uri="{FF2B5EF4-FFF2-40B4-BE49-F238E27FC236}">
                  <a16:creationId xmlns:a16="http://schemas.microsoft.com/office/drawing/2014/main" id="{95FADBA9-48CE-FFBE-C6F4-2278027A29A2}"/>
                </a:ext>
              </a:extLst>
            </p:cNvPr>
            <p:cNvSpPr/>
            <p:nvPr/>
          </p:nvSpPr>
          <p:spPr>
            <a:xfrm>
              <a:off x="5615940" y="454304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1" name="object 39">
              <a:extLst>
                <a:ext uri="{FF2B5EF4-FFF2-40B4-BE49-F238E27FC236}">
                  <a16:creationId xmlns:a16="http://schemas.microsoft.com/office/drawing/2014/main" id="{6EABF6AE-091F-88A1-666B-680FE59B0A7C}"/>
                </a:ext>
              </a:extLst>
            </p:cNvPr>
            <p:cNvSpPr/>
            <p:nvPr/>
          </p:nvSpPr>
          <p:spPr>
            <a:xfrm>
              <a:off x="6237732" y="4533900"/>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2" name="object 40">
              <a:extLst>
                <a:ext uri="{FF2B5EF4-FFF2-40B4-BE49-F238E27FC236}">
                  <a16:creationId xmlns:a16="http://schemas.microsoft.com/office/drawing/2014/main" id="{0E05BA55-3B14-7833-88BC-CFB440F5ACA1}"/>
                </a:ext>
              </a:extLst>
            </p:cNvPr>
            <p:cNvSpPr/>
            <p:nvPr/>
          </p:nvSpPr>
          <p:spPr>
            <a:xfrm>
              <a:off x="4980432" y="427482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3" name="object 41">
              <a:extLst>
                <a:ext uri="{FF2B5EF4-FFF2-40B4-BE49-F238E27FC236}">
                  <a16:creationId xmlns:a16="http://schemas.microsoft.com/office/drawing/2014/main" id="{CC079CB2-CE40-3F52-41DA-592F9DE506FD}"/>
                </a:ext>
              </a:extLst>
            </p:cNvPr>
            <p:cNvSpPr/>
            <p:nvPr/>
          </p:nvSpPr>
          <p:spPr>
            <a:xfrm>
              <a:off x="4515611" y="4421123"/>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4" name="object 42">
              <a:extLst>
                <a:ext uri="{FF2B5EF4-FFF2-40B4-BE49-F238E27FC236}">
                  <a16:creationId xmlns:a16="http://schemas.microsoft.com/office/drawing/2014/main" id="{083318EF-0AB0-0816-7BE1-FB2A9EE36DB6}"/>
                </a:ext>
              </a:extLst>
            </p:cNvPr>
            <p:cNvSpPr/>
            <p:nvPr/>
          </p:nvSpPr>
          <p:spPr>
            <a:xfrm>
              <a:off x="4029455" y="4311396"/>
              <a:ext cx="199390" cy="199390"/>
            </a:xfrm>
            <a:custGeom>
              <a:avLst/>
              <a:gdLst/>
              <a:ahLst/>
              <a:cxnLst/>
              <a:rect l="l" t="t" r="r" b="b"/>
              <a:pathLst>
                <a:path w="199389" h="199389">
                  <a:moveTo>
                    <a:pt x="99695" y="0"/>
                  </a:moveTo>
                  <a:lnTo>
                    <a:pt x="60833" y="7873"/>
                  </a:lnTo>
                  <a:lnTo>
                    <a:pt x="29210" y="29209"/>
                  </a:lnTo>
                  <a:lnTo>
                    <a:pt x="7874" y="60832"/>
                  </a:lnTo>
                  <a:lnTo>
                    <a:pt x="0" y="99694"/>
                  </a:lnTo>
                  <a:lnTo>
                    <a:pt x="7874" y="138429"/>
                  </a:lnTo>
                  <a:lnTo>
                    <a:pt x="29210" y="170052"/>
                  </a:lnTo>
                  <a:lnTo>
                    <a:pt x="60833" y="191388"/>
                  </a:lnTo>
                  <a:lnTo>
                    <a:pt x="99695" y="199262"/>
                  </a:lnTo>
                  <a:lnTo>
                    <a:pt x="138430" y="191388"/>
                  </a:lnTo>
                  <a:lnTo>
                    <a:pt x="170053" y="170052"/>
                  </a:lnTo>
                  <a:lnTo>
                    <a:pt x="191389" y="138429"/>
                  </a:lnTo>
                  <a:lnTo>
                    <a:pt x="199263" y="99694"/>
                  </a:lnTo>
                  <a:lnTo>
                    <a:pt x="191389" y="60832"/>
                  </a:lnTo>
                  <a:lnTo>
                    <a:pt x="170053" y="29209"/>
                  </a:lnTo>
                  <a:lnTo>
                    <a:pt x="138430" y="7873"/>
                  </a:lnTo>
                  <a:lnTo>
                    <a:pt x="99695" y="0"/>
                  </a:lnTo>
                  <a:close/>
                </a:path>
              </a:pathLst>
            </a:custGeom>
            <a:solidFill>
              <a:srgbClr val="84ACAC"/>
            </a:solidFill>
          </p:spPr>
          <p:txBody>
            <a:bodyPr wrap="square" lIns="0" tIns="0" rIns="0" bIns="0" rtlCol="0"/>
            <a:lstStyle/>
            <a:p>
              <a:endParaRPr sz="1788"/>
            </a:p>
          </p:txBody>
        </p:sp>
        <p:sp>
          <p:nvSpPr>
            <p:cNvPr id="55" name="object 43">
              <a:extLst>
                <a:ext uri="{FF2B5EF4-FFF2-40B4-BE49-F238E27FC236}">
                  <a16:creationId xmlns:a16="http://schemas.microsoft.com/office/drawing/2014/main" id="{41985857-0553-B21E-87D2-7872F771B0E7}"/>
                </a:ext>
              </a:extLst>
            </p:cNvPr>
            <p:cNvSpPr/>
            <p:nvPr/>
          </p:nvSpPr>
          <p:spPr>
            <a:xfrm>
              <a:off x="3595115" y="4294632"/>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6" name="object 44">
              <a:extLst>
                <a:ext uri="{FF2B5EF4-FFF2-40B4-BE49-F238E27FC236}">
                  <a16:creationId xmlns:a16="http://schemas.microsoft.com/office/drawing/2014/main" id="{058F8A8D-6836-448B-E1E2-1E727146A072}"/>
                </a:ext>
              </a:extLst>
            </p:cNvPr>
            <p:cNvSpPr/>
            <p:nvPr/>
          </p:nvSpPr>
          <p:spPr>
            <a:xfrm>
              <a:off x="4180332" y="3834384"/>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7" name="object 45">
              <a:extLst>
                <a:ext uri="{FF2B5EF4-FFF2-40B4-BE49-F238E27FC236}">
                  <a16:creationId xmlns:a16="http://schemas.microsoft.com/office/drawing/2014/main" id="{FDAA036E-3B8D-0BC1-878C-D339E950FDE9}"/>
                </a:ext>
              </a:extLst>
            </p:cNvPr>
            <p:cNvSpPr/>
            <p:nvPr/>
          </p:nvSpPr>
          <p:spPr>
            <a:xfrm>
              <a:off x="3947159" y="3447288"/>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8" name="object 46">
              <a:extLst>
                <a:ext uri="{FF2B5EF4-FFF2-40B4-BE49-F238E27FC236}">
                  <a16:creationId xmlns:a16="http://schemas.microsoft.com/office/drawing/2014/main" id="{E658EC7D-BDC6-D6F2-EA69-E16EE8FE65A3}"/>
                </a:ext>
              </a:extLst>
            </p:cNvPr>
            <p:cNvSpPr/>
            <p:nvPr/>
          </p:nvSpPr>
          <p:spPr>
            <a:xfrm>
              <a:off x="4270247" y="2776727"/>
              <a:ext cx="201167" cy="199644"/>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59" name="object 47">
              <a:extLst>
                <a:ext uri="{FF2B5EF4-FFF2-40B4-BE49-F238E27FC236}">
                  <a16:creationId xmlns:a16="http://schemas.microsoft.com/office/drawing/2014/main" id="{38C8DB6C-8960-766B-9035-2EF98027B3D2}"/>
                </a:ext>
              </a:extLst>
            </p:cNvPr>
            <p:cNvSpPr/>
            <p:nvPr/>
          </p:nvSpPr>
          <p:spPr>
            <a:xfrm>
              <a:off x="3496055" y="32430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0" name="object 48">
              <a:extLst>
                <a:ext uri="{FF2B5EF4-FFF2-40B4-BE49-F238E27FC236}">
                  <a16:creationId xmlns:a16="http://schemas.microsoft.com/office/drawing/2014/main" id="{D9D568C5-FA4F-355B-7683-41C730539D29}"/>
                </a:ext>
              </a:extLst>
            </p:cNvPr>
            <p:cNvSpPr/>
            <p:nvPr/>
          </p:nvSpPr>
          <p:spPr>
            <a:xfrm>
              <a:off x="3846576" y="2395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1" name="object 49">
              <a:extLst>
                <a:ext uri="{FF2B5EF4-FFF2-40B4-BE49-F238E27FC236}">
                  <a16:creationId xmlns:a16="http://schemas.microsoft.com/office/drawing/2014/main" id="{5D3C28F9-FD6D-2C91-7390-0E9ECAA73E1F}"/>
                </a:ext>
              </a:extLst>
            </p:cNvPr>
            <p:cNvSpPr/>
            <p:nvPr/>
          </p:nvSpPr>
          <p:spPr>
            <a:xfrm>
              <a:off x="3581400" y="2776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2" name="object 50">
              <a:extLst>
                <a:ext uri="{FF2B5EF4-FFF2-40B4-BE49-F238E27FC236}">
                  <a16:creationId xmlns:a16="http://schemas.microsoft.com/office/drawing/2014/main" id="{17DA78CB-BAF1-F964-4814-B961FEA5EB18}"/>
                </a:ext>
              </a:extLst>
            </p:cNvPr>
            <p:cNvSpPr/>
            <p:nvPr/>
          </p:nvSpPr>
          <p:spPr>
            <a:xfrm>
              <a:off x="3534155" y="212140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3" name="object 51">
              <a:extLst>
                <a:ext uri="{FF2B5EF4-FFF2-40B4-BE49-F238E27FC236}">
                  <a16:creationId xmlns:a16="http://schemas.microsoft.com/office/drawing/2014/main" id="{7763FDD9-0CBE-ADB5-5113-7A301F04362D}"/>
                </a:ext>
              </a:extLst>
            </p:cNvPr>
            <p:cNvSpPr/>
            <p:nvPr/>
          </p:nvSpPr>
          <p:spPr>
            <a:xfrm>
              <a:off x="3947159" y="299466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4" name="object 52">
              <a:extLst>
                <a:ext uri="{FF2B5EF4-FFF2-40B4-BE49-F238E27FC236}">
                  <a16:creationId xmlns:a16="http://schemas.microsoft.com/office/drawing/2014/main" id="{1717CC63-F654-9BBC-CEC6-D830EDB6E5F6}"/>
                </a:ext>
              </a:extLst>
            </p:cNvPr>
            <p:cNvSpPr/>
            <p:nvPr/>
          </p:nvSpPr>
          <p:spPr>
            <a:xfrm>
              <a:off x="3561588" y="376275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5" name="object 53">
              <a:extLst>
                <a:ext uri="{FF2B5EF4-FFF2-40B4-BE49-F238E27FC236}">
                  <a16:creationId xmlns:a16="http://schemas.microsoft.com/office/drawing/2014/main" id="{D4F3334C-75D9-65E3-FA9E-E3861CD67320}"/>
                </a:ext>
              </a:extLst>
            </p:cNvPr>
            <p:cNvSpPr/>
            <p:nvPr/>
          </p:nvSpPr>
          <p:spPr>
            <a:xfrm>
              <a:off x="3870959" y="401574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6" name="object 54">
              <a:extLst>
                <a:ext uri="{FF2B5EF4-FFF2-40B4-BE49-F238E27FC236}">
                  <a16:creationId xmlns:a16="http://schemas.microsoft.com/office/drawing/2014/main" id="{1A8F7E92-69B1-B30B-2400-6D475D2E0847}"/>
                </a:ext>
              </a:extLst>
            </p:cNvPr>
            <p:cNvSpPr/>
            <p:nvPr/>
          </p:nvSpPr>
          <p:spPr>
            <a:xfrm>
              <a:off x="4180332" y="23667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7" name="object 55">
              <a:extLst>
                <a:ext uri="{FF2B5EF4-FFF2-40B4-BE49-F238E27FC236}">
                  <a16:creationId xmlns:a16="http://schemas.microsoft.com/office/drawing/2014/main" id="{F6EFC362-EBF5-296A-F483-13324D5C5878}"/>
                </a:ext>
              </a:extLst>
            </p:cNvPr>
            <p:cNvSpPr/>
            <p:nvPr/>
          </p:nvSpPr>
          <p:spPr>
            <a:xfrm>
              <a:off x="4251959" y="3157727"/>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8" name="object 56">
              <a:extLst>
                <a:ext uri="{FF2B5EF4-FFF2-40B4-BE49-F238E27FC236}">
                  <a16:creationId xmlns:a16="http://schemas.microsoft.com/office/drawing/2014/main" id="{DF9BD68C-232A-37F8-EF21-BF0DF419E559}"/>
                </a:ext>
              </a:extLst>
            </p:cNvPr>
            <p:cNvSpPr/>
            <p:nvPr/>
          </p:nvSpPr>
          <p:spPr>
            <a:xfrm>
              <a:off x="4477511" y="4006596"/>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69" name="object 57">
              <a:extLst>
                <a:ext uri="{FF2B5EF4-FFF2-40B4-BE49-F238E27FC236}">
                  <a16:creationId xmlns:a16="http://schemas.microsoft.com/office/drawing/2014/main" id="{820FF504-CA99-F6CF-9CC3-8907DF35CAC2}"/>
                </a:ext>
              </a:extLst>
            </p:cNvPr>
            <p:cNvSpPr/>
            <p:nvPr/>
          </p:nvSpPr>
          <p:spPr>
            <a:xfrm>
              <a:off x="3820667" y="4517135"/>
              <a:ext cx="199390" cy="201295"/>
            </a:xfrm>
            <a:custGeom>
              <a:avLst/>
              <a:gdLst/>
              <a:ahLst/>
              <a:cxnLst/>
              <a:rect l="l" t="t" r="r" b="b"/>
              <a:pathLst>
                <a:path w="199389" h="201295">
                  <a:moveTo>
                    <a:pt x="99695" y="0"/>
                  </a:moveTo>
                  <a:lnTo>
                    <a:pt x="60833" y="7874"/>
                  </a:lnTo>
                  <a:lnTo>
                    <a:pt x="29210" y="29463"/>
                  </a:lnTo>
                  <a:lnTo>
                    <a:pt x="7874" y="61468"/>
                  </a:lnTo>
                  <a:lnTo>
                    <a:pt x="0" y="100456"/>
                  </a:lnTo>
                  <a:lnTo>
                    <a:pt x="7874" y="139572"/>
                  </a:lnTo>
                  <a:lnTo>
                    <a:pt x="29210" y="171576"/>
                  </a:lnTo>
                  <a:lnTo>
                    <a:pt x="60833" y="193166"/>
                  </a:lnTo>
                  <a:lnTo>
                    <a:pt x="99695" y="201040"/>
                  </a:lnTo>
                  <a:lnTo>
                    <a:pt x="138430" y="193166"/>
                  </a:lnTo>
                  <a:lnTo>
                    <a:pt x="170053" y="171576"/>
                  </a:lnTo>
                  <a:lnTo>
                    <a:pt x="191389" y="139572"/>
                  </a:lnTo>
                  <a:lnTo>
                    <a:pt x="199262" y="100456"/>
                  </a:lnTo>
                  <a:lnTo>
                    <a:pt x="191389" y="61468"/>
                  </a:lnTo>
                  <a:lnTo>
                    <a:pt x="170053" y="29463"/>
                  </a:lnTo>
                  <a:lnTo>
                    <a:pt x="138430" y="7874"/>
                  </a:lnTo>
                  <a:lnTo>
                    <a:pt x="99695" y="0"/>
                  </a:lnTo>
                  <a:close/>
                </a:path>
              </a:pathLst>
            </a:custGeom>
            <a:solidFill>
              <a:srgbClr val="84ACAC"/>
            </a:solidFill>
          </p:spPr>
          <p:txBody>
            <a:bodyPr wrap="square" lIns="0" tIns="0" rIns="0" bIns="0" rtlCol="0"/>
            <a:lstStyle/>
            <a:p>
              <a:endParaRPr sz="1788"/>
            </a:p>
          </p:txBody>
        </p:sp>
        <p:sp>
          <p:nvSpPr>
            <p:cNvPr id="70" name="object 58">
              <a:extLst>
                <a:ext uri="{FF2B5EF4-FFF2-40B4-BE49-F238E27FC236}">
                  <a16:creationId xmlns:a16="http://schemas.microsoft.com/office/drawing/2014/main" id="{9D7D352B-5CCF-E09F-3735-C840314BC174}"/>
                </a:ext>
              </a:extLst>
            </p:cNvPr>
            <p:cNvSpPr/>
            <p:nvPr/>
          </p:nvSpPr>
          <p:spPr>
            <a:xfrm>
              <a:off x="4823459" y="3352800"/>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1" name="object 59">
              <a:extLst>
                <a:ext uri="{FF2B5EF4-FFF2-40B4-BE49-F238E27FC236}">
                  <a16:creationId xmlns:a16="http://schemas.microsoft.com/office/drawing/2014/main" id="{3261FFA3-9583-82D0-4922-D6EED7F36B63}"/>
                </a:ext>
              </a:extLst>
            </p:cNvPr>
            <p:cNvSpPr/>
            <p:nvPr/>
          </p:nvSpPr>
          <p:spPr>
            <a:xfrm>
              <a:off x="4523232" y="3014472"/>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2" name="object 60">
              <a:extLst>
                <a:ext uri="{FF2B5EF4-FFF2-40B4-BE49-F238E27FC236}">
                  <a16:creationId xmlns:a16="http://schemas.microsoft.com/office/drawing/2014/main" id="{35CFE8AB-2588-FDC4-B333-D8B8F437385E}"/>
                </a:ext>
              </a:extLst>
            </p:cNvPr>
            <p:cNvSpPr/>
            <p:nvPr/>
          </p:nvSpPr>
          <p:spPr>
            <a:xfrm>
              <a:off x="6664452" y="4524755"/>
              <a:ext cx="199644" cy="201168"/>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3" name="object 61">
              <a:extLst>
                <a:ext uri="{FF2B5EF4-FFF2-40B4-BE49-F238E27FC236}">
                  <a16:creationId xmlns:a16="http://schemas.microsoft.com/office/drawing/2014/main" id="{F4C6F59A-2CD2-31D9-9A6B-9F02B4B47690}"/>
                </a:ext>
              </a:extLst>
            </p:cNvPr>
            <p:cNvSpPr/>
            <p:nvPr/>
          </p:nvSpPr>
          <p:spPr>
            <a:xfrm>
              <a:off x="6327647" y="4174235"/>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4" name="object 62">
              <a:extLst>
                <a:ext uri="{FF2B5EF4-FFF2-40B4-BE49-F238E27FC236}">
                  <a16:creationId xmlns:a16="http://schemas.microsoft.com/office/drawing/2014/main" id="{B3E9DC70-CF0C-1CBD-423E-30E5D036F5C9}"/>
                </a:ext>
              </a:extLst>
            </p:cNvPr>
            <p:cNvSpPr/>
            <p:nvPr/>
          </p:nvSpPr>
          <p:spPr>
            <a:xfrm>
              <a:off x="7168895" y="4515611"/>
              <a:ext cx="199644" cy="199644"/>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788"/>
            </a:p>
          </p:txBody>
        </p:sp>
        <p:sp>
          <p:nvSpPr>
            <p:cNvPr id="75" name="object 63">
              <a:extLst>
                <a:ext uri="{FF2B5EF4-FFF2-40B4-BE49-F238E27FC236}">
                  <a16:creationId xmlns:a16="http://schemas.microsoft.com/office/drawing/2014/main" id="{5520D75D-3A6B-619E-98B6-C53AED3E11F3}"/>
                </a:ext>
              </a:extLst>
            </p:cNvPr>
            <p:cNvSpPr/>
            <p:nvPr/>
          </p:nvSpPr>
          <p:spPr>
            <a:xfrm>
              <a:off x="5163311" y="3874008"/>
              <a:ext cx="217804" cy="267970"/>
            </a:xfrm>
            <a:custGeom>
              <a:avLst/>
              <a:gdLst/>
              <a:ahLst/>
              <a:cxnLst/>
              <a:rect l="l" t="t" r="r" b="b"/>
              <a:pathLst>
                <a:path w="217804" h="267970">
                  <a:moveTo>
                    <a:pt x="108712" y="0"/>
                  </a:moveTo>
                  <a:lnTo>
                    <a:pt x="0" y="133985"/>
                  </a:lnTo>
                  <a:lnTo>
                    <a:pt x="108712" y="267843"/>
                  </a:lnTo>
                  <a:lnTo>
                    <a:pt x="217424" y="133985"/>
                  </a:lnTo>
                  <a:lnTo>
                    <a:pt x="108712" y="0"/>
                  </a:lnTo>
                  <a:close/>
                </a:path>
              </a:pathLst>
            </a:custGeom>
            <a:solidFill>
              <a:srgbClr val="FFC000"/>
            </a:solidFill>
          </p:spPr>
          <p:txBody>
            <a:bodyPr wrap="square" lIns="0" tIns="0" rIns="0" bIns="0" rtlCol="0"/>
            <a:lstStyle/>
            <a:p>
              <a:endParaRPr sz="1788"/>
            </a:p>
          </p:txBody>
        </p:sp>
        <p:sp>
          <p:nvSpPr>
            <p:cNvPr id="76" name="object 64">
              <a:extLst>
                <a:ext uri="{FF2B5EF4-FFF2-40B4-BE49-F238E27FC236}">
                  <a16:creationId xmlns:a16="http://schemas.microsoft.com/office/drawing/2014/main" id="{03ABB4D4-FC44-C9F8-7AC3-76AE4CD132EB}"/>
                </a:ext>
              </a:extLst>
            </p:cNvPr>
            <p:cNvSpPr/>
            <p:nvPr/>
          </p:nvSpPr>
          <p:spPr>
            <a:xfrm>
              <a:off x="5163311" y="3874008"/>
              <a:ext cx="217804" cy="267970"/>
            </a:xfrm>
            <a:custGeom>
              <a:avLst/>
              <a:gdLst/>
              <a:ahLst/>
              <a:cxnLst/>
              <a:rect l="l" t="t" r="r" b="b"/>
              <a:pathLst>
                <a:path w="217804" h="267970">
                  <a:moveTo>
                    <a:pt x="0" y="133985"/>
                  </a:moveTo>
                  <a:lnTo>
                    <a:pt x="108712" y="0"/>
                  </a:lnTo>
                  <a:lnTo>
                    <a:pt x="217424" y="133985"/>
                  </a:lnTo>
                  <a:lnTo>
                    <a:pt x="108712" y="267843"/>
                  </a:lnTo>
                  <a:lnTo>
                    <a:pt x="0" y="133985"/>
                  </a:lnTo>
                  <a:close/>
                </a:path>
              </a:pathLst>
            </a:custGeom>
            <a:ln w="12192">
              <a:solidFill>
                <a:srgbClr val="D0692E"/>
              </a:solidFill>
            </a:ln>
          </p:spPr>
          <p:txBody>
            <a:bodyPr wrap="square" lIns="0" tIns="0" rIns="0" bIns="0" rtlCol="0"/>
            <a:lstStyle/>
            <a:p>
              <a:endParaRPr sz="1788"/>
            </a:p>
          </p:txBody>
        </p:sp>
      </p:grpSp>
      <p:sp>
        <p:nvSpPr>
          <p:cNvPr id="77" name="object 134">
            <a:extLst>
              <a:ext uri="{FF2B5EF4-FFF2-40B4-BE49-F238E27FC236}">
                <a16:creationId xmlns:a16="http://schemas.microsoft.com/office/drawing/2014/main" id="{1DF86854-14EB-A96A-C10F-2F7ECC569224}"/>
              </a:ext>
            </a:extLst>
          </p:cNvPr>
          <p:cNvSpPr txBox="1"/>
          <p:nvPr/>
        </p:nvSpPr>
        <p:spPr>
          <a:xfrm>
            <a:off x="31758" y="5046407"/>
            <a:ext cx="9064229" cy="379502"/>
          </a:xfrm>
          <a:prstGeom prst="rect">
            <a:avLst/>
          </a:prstGeom>
        </p:spPr>
        <p:txBody>
          <a:bodyPr vert="horz" wrap="square" lIns="0" tIns="12612" rIns="0" bIns="0" rtlCol="0">
            <a:spAutoFit/>
          </a:bodyPr>
          <a:lstStyle/>
          <a:p>
            <a:pPr marL="12611" algn="ctr">
              <a:spcBef>
                <a:spcPts val="99"/>
              </a:spcBef>
            </a:pPr>
            <a:r>
              <a:rPr lang="zh-CN" altLang="en-US" sz="2384" b="1" dirty="0">
                <a:solidFill>
                  <a:srgbClr val="84ACAC"/>
                </a:solidFill>
                <a:latin typeface="宋体" panose="02010600030101010101" pitchFamily="2" charset="-122"/>
                <a:cs typeface="宋体" panose="02010600030101010101" pitchFamily="2" charset="-122"/>
              </a:rPr>
              <a:t>谁多听谁的（前面</a:t>
            </a:r>
            <a:r>
              <a:rPr lang="en-US" altLang="zh-CN" sz="2384" b="1" dirty="0">
                <a:solidFill>
                  <a:srgbClr val="84ACAC"/>
                </a:solidFill>
                <a:latin typeface="宋体" panose="02010600030101010101" pitchFamily="2" charset="-122"/>
                <a:cs typeface="宋体" panose="02010600030101010101" pitchFamily="2" charset="-122"/>
              </a:rPr>
              <a:t>k</a:t>
            </a:r>
            <a:r>
              <a:rPr lang="zh-CN" altLang="en-US" sz="2384" b="1" dirty="0">
                <a:solidFill>
                  <a:srgbClr val="84ACAC"/>
                </a:solidFill>
                <a:latin typeface="宋体" panose="02010600030101010101" pitchFamily="2" charset="-122"/>
                <a:cs typeface="宋体" panose="02010600030101010101" pitchFamily="2" charset="-122"/>
              </a:rPr>
              <a:t>取奇数，才能保证永远有人占据多数）</a:t>
            </a:r>
            <a:endParaRPr lang="en-US" altLang="zh-CN" sz="2384" b="1" dirty="0">
              <a:solidFill>
                <a:srgbClr val="84ACAC"/>
              </a:solidFill>
              <a:latin typeface="宋体" panose="02010600030101010101" pitchFamily="2" charset="-122"/>
              <a:cs typeface="宋体" panose="02010600030101010101" pitchFamily="2" charset="-122"/>
            </a:endParaRPr>
          </a:p>
        </p:txBody>
      </p:sp>
      <p:pic>
        <p:nvPicPr>
          <p:cNvPr id="20" name="图片 19">
            <a:extLst>
              <a:ext uri="{FF2B5EF4-FFF2-40B4-BE49-F238E27FC236}">
                <a16:creationId xmlns:a16="http://schemas.microsoft.com/office/drawing/2014/main" id="{64558834-6B08-22FB-7E2D-AFE648309E15}"/>
              </a:ext>
            </a:extLst>
          </p:cNvPr>
          <p:cNvPicPr>
            <a:picLocks noChangeAspect="1"/>
          </p:cNvPicPr>
          <p:nvPr/>
        </p:nvPicPr>
        <p:blipFill>
          <a:blip r:embed="rId14"/>
          <a:stretch>
            <a:fillRect/>
          </a:stretch>
        </p:blipFill>
        <p:spPr>
          <a:xfrm>
            <a:off x="8254086" y="6001804"/>
            <a:ext cx="842171" cy="832378"/>
          </a:xfrm>
          <a:prstGeom prst="rect">
            <a:avLst/>
          </a:prstGeom>
        </p:spPr>
      </p:pic>
    </p:spTree>
    <p:extLst>
      <p:ext uri="{BB962C8B-B14F-4D97-AF65-F5344CB8AC3E}">
        <p14:creationId xmlns:p14="http://schemas.microsoft.com/office/powerpoint/2010/main" val="31630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428" y="1991257"/>
            <a:ext cx="3934879" cy="4101671"/>
          </a:xfrm>
          <a:prstGeom prst="rect">
            <a:avLst/>
          </a:prstGeom>
        </p:spPr>
        <p:txBody>
          <a:bodyPr wrap="square">
            <a:spAutoFit/>
          </a:bodyPr>
          <a:lstStyle/>
          <a:p>
            <a:pPr algn="just">
              <a:lnSpc>
                <a:spcPct val="120000"/>
              </a:lnSpc>
            </a:pPr>
            <a:r>
              <a:rPr lang="en-US" altLang="zh-CN" sz="1986" b="1" dirty="0">
                <a:solidFill>
                  <a:srgbClr val="565656"/>
                </a:solidFill>
                <a:latin typeface="Microsoft YaHei" panose="020B0503020204020204" pitchFamily="34" charset="-122"/>
                <a:ea typeface="Microsoft YaHei" panose="020B0503020204020204" pitchFamily="34" charset="-122"/>
              </a:rPr>
              <a:t>1. </a:t>
            </a:r>
            <a:r>
              <a:rPr lang="zh-CN" altLang="en-US" sz="1986" b="1" dirty="0">
                <a:solidFill>
                  <a:srgbClr val="FF0000"/>
                </a:solidFill>
                <a:latin typeface="Microsoft YaHei" panose="020B0503020204020204" pitchFamily="34" charset="-122"/>
                <a:ea typeface="Microsoft YaHei" panose="020B0503020204020204" pitchFamily="34" charset="-122"/>
              </a:rPr>
              <a:t>建模快，</a:t>
            </a:r>
            <a:r>
              <a:rPr lang="zh-CN" altLang="en-US" sz="1986" b="1" dirty="0">
                <a:solidFill>
                  <a:srgbClr val="565656"/>
                </a:solidFill>
                <a:latin typeface="Microsoft YaHei" panose="020B0503020204020204" pitchFamily="34" charset="-122"/>
                <a:ea typeface="Microsoft YaHei" panose="020B0503020204020204" pitchFamily="34" charset="-122"/>
              </a:rPr>
              <a:t>因为它只是简单地存储数据</a:t>
            </a:r>
            <a:endParaRPr lang="en-US" altLang="zh-CN" sz="1986"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endParaRPr lang="en-US" altLang="zh-CN" sz="1986"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r>
              <a:rPr lang="en-US" altLang="zh-CN" sz="1986" b="1" dirty="0">
                <a:solidFill>
                  <a:srgbClr val="565656"/>
                </a:solidFill>
                <a:latin typeface="Microsoft YaHei" panose="020B0503020204020204" pitchFamily="34" charset="-122"/>
                <a:ea typeface="Microsoft YaHei" panose="020B0503020204020204" pitchFamily="34" charset="-122"/>
              </a:rPr>
              <a:t>2. </a:t>
            </a:r>
            <a:r>
              <a:rPr lang="zh-CN" altLang="en-US" sz="1986" b="1" dirty="0">
                <a:solidFill>
                  <a:srgbClr val="FF0000"/>
                </a:solidFill>
                <a:latin typeface="Microsoft YaHei" panose="020B0503020204020204" pitchFamily="34" charset="-122"/>
                <a:ea typeface="Microsoft YaHei" panose="020B0503020204020204" pitchFamily="34" charset="-122"/>
              </a:rPr>
              <a:t>思想简单，理论成熟，</a:t>
            </a:r>
            <a:r>
              <a:rPr lang="zh-CN" altLang="en-US" sz="1986" b="1" dirty="0">
                <a:solidFill>
                  <a:srgbClr val="565656"/>
                </a:solidFill>
                <a:latin typeface="Microsoft YaHei" panose="020B0503020204020204" pitchFamily="34" charset="-122"/>
                <a:ea typeface="Microsoft YaHei" panose="020B0503020204020204" pitchFamily="34" charset="-122"/>
              </a:rPr>
              <a:t>既可以用来做分类也可以用来做回归</a:t>
            </a:r>
            <a:endParaRPr lang="en-US" altLang="zh-CN" sz="1986"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endParaRPr lang="zh-CN" altLang="en-US" sz="1986" b="1" dirty="0">
              <a:solidFill>
                <a:srgbClr val="333333"/>
              </a:solidFill>
              <a:latin typeface="Microsoft YaHei" panose="020B0503020204020204" pitchFamily="34" charset="-122"/>
              <a:ea typeface="Microsoft YaHei" panose="020B0503020204020204" pitchFamily="34" charset="-122"/>
            </a:endParaRPr>
          </a:p>
          <a:p>
            <a:pPr algn="just">
              <a:lnSpc>
                <a:spcPct val="120000"/>
              </a:lnSpc>
            </a:pPr>
            <a:r>
              <a:rPr lang="en-US" altLang="zh-CN" sz="1986" b="1" dirty="0">
                <a:solidFill>
                  <a:srgbClr val="565656"/>
                </a:solidFill>
                <a:latin typeface="Microsoft YaHei" panose="020B0503020204020204" pitchFamily="34" charset="-122"/>
                <a:ea typeface="Microsoft YaHei" panose="020B0503020204020204" pitchFamily="34" charset="-122"/>
              </a:rPr>
              <a:t>3. </a:t>
            </a:r>
            <a:r>
              <a:rPr lang="zh-CN" altLang="en-US" sz="1986" b="1" dirty="0">
                <a:solidFill>
                  <a:srgbClr val="565656"/>
                </a:solidFill>
                <a:latin typeface="Microsoft YaHei" panose="020B0503020204020204" pitchFamily="34" charset="-122"/>
                <a:ea typeface="Microsoft YaHei" panose="020B0503020204020204" pitchFamily="34" charset="-122"/>
              </a:rPr>
              <a:t>可用于非线性分类；</a:t>
            </a:r>
            <a:endParaRPr lang="en-US" altLang="zh-CN" sz="1986"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endParaRPr lang="zh-CN" altLang="en-US" sz="1986" b="1" dirty="0">
              <a:solidFill>
                <a:srgbClr val="333333"/>
              </a:solidFill>
              <a:latin typeface="Microsoft YaHei" panose="020B0503020204020204" pitchFamily="34" charset="-122"/>
              <a:ea typeface="Microsoft YaHei" panose="020B0503020204020204" pitchFamily="34" charset="-122"/>
            </a:endParaRPr>
          </a:p>
          <a:p>
            <a:pPr algn="just">
              <a:lnSpc>
                <a:spcPct val="120000"/>
              </a:lnSpc>
            </a:pPr>
            <a:r>
              <a:rPr lang="en-US" altLang="zh-CN" sz="1986" b="1" dirty="0">
                <a:solidFill>
                  <a:srgbClr val="565656"/>
                </a:solidFill>
                <a:latin typeface="Microsoft YaHei" panose="020B0503020204020204" pitchFamily="34" charset="-122"/>
                <a:ea typeface="Microsoft YaHei" panose="020B0503020204020204" pitchFamily="34" charset="-122"/>
              </a:rPr>
              <a:t>4. </a:t>
            </a:r>
            <a:r>
              <a:rPr lang="zh-CN" altLang="en-US" sz="1986" b="1" dirty="0">
                <a:solidFill>
                  <a:srgbClr val="FF0000"/>
                </a:solidFill>
                <a:latin typeface="Microsoft YaHei" panose="020B0503020204020204" pitchFamily="34" charset="-122"/>
                <a:ea typeface="Microsoft YaHei" panose="020B0503020204020204" pitchFamily="34" charset="-122"/>
              </a:rPr>
              <a:t>准确度高，</a:t>
            </a:r>
            <a:r>
              <a:rPr lang="zh-CN" altLang="en-US" sz="1986" b="1" dirty="0">
                <a:solidFill>
                  <a:srgbClr val="565656"/>
                </a:solidFill>
                <a:latin typeface="Microsoft YaHei" panose="020B0503020204020204" pitchFamily="34" charset="-122"/>
                <a:ea typeface="Microsoft YaHei" panose="020B0503020204020204" pitchFamily="34" charset="-122"/>
              </a:rPr>
              <a:t>对数据没有假设，对离群值（异常值）不敏感；</a:t>
            </a:r>
            <a:endParaRPr lang="en-US" altLang="zh-CN" sz="1986"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endParaRPr lang="zh-CN" altLang="en-US" sz="1986" b="1" dirty="0">
              <a:solidFill>
                <a:srgbClr val="333333"/>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B34BB5B-EC6D-0CAA-640B-7BAD1CD360FC}"/>
              </a:ext>
            </a:extLst>
          </p:cNvPr>
          <p:cNvPicPr>
            <a:picLocks noChangeAspect="1"/>
          </p:cNvPicPr>
          <p:nvPr/>
        </p:nvPicPr>
        <p:blipFill>
          <a:blip r:embed="rId2"/>
          <a:stretch>
            <a:fillRect/>
          </a:stretch>
        </p:blipFill>
        <p:spPr>
          <a:xfrm>
            <a:off x="31757" y="31679"/>
            <a:ext cx="3094852" cy="832378"/>
          </a:xfrm>
          <a:prstGeom prst="rect">
            <a:avLst/>
          </a:prstGeom>
        </p:spPr>
      </p:pic>
      <p:sp>
        <p:nvSpPr>
          <p:cNvPr id="5" name="矩形 4">
            <a:extLst>
              <a:ext uri="{FF2B5EF4-FFF2-40B4-BE49-F238E27FC236}">
                <a16:creationId xmlns:a16="http://schemas.microsoft.com/office/drawing/2014/main" id="{FCCC7BA3-34FD-CA1D-2BCB-CA50953C3445}"/>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88" b="1" dirty="0" err="1">
                <a:solidFill>
                  <a:schemeClr val="tx1"/>
                </a:solidFill>
                <a:latin typeface="Microsoft YaHei" panose="020B0503020204020204" pitchFamily="34" charset="-122"/>
                <a:ea typeface="Microsoft YaHei" panose="020B0503020204020204" pitchFamily="34" charset="-122"/>
              </a:rPr>
              <a:t>特点梳理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5DE5757-6F96-BC6F-1A1F-DB7E13504503}"/>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F3C4F031-0273-A60D-3520-1C392261886F}"/>
              </a:ext>
            </a:extLst>
          </p:cNvPr>
          <p:cNvSpPr txBox="1"/>
          <p:nvPr/>
        </p:nvSpPr>
        <p:spPr>
          <a:xfrm>
            <a:off x="4825964" y="1987480"/>
            <a:ext cx="3783536" cy="1383355"/>
          </a:xfrm>
          <a:prstGeom prst="rect">
            <a:avLst/>
          </a:prstGeom>
          <a:noFill/>
        </p:spPr>
        <p:txBody>
          <a:bodyPr wrap="square">
            <a:spAutoFit/>
          </a:bodyPr>
          <a:lstStyle/>
          <a:p>
            <a:pPr algn="just">
              <a:lnSpc>
                <a:spcPct val="120000"/>
              </a:lnSpc>
            </a:pPr>
            <a:r>
              <a:rPr lang="zh-CN" altLang="en-US" sz="1788" b="1" dirty="0">
                <a:solidFill>
                  <a:srgbClr val="FF0000"/>
                </a:solidFill>
                <a:latin typeface="Microsoft YaHei" panose="020B0503020204020204" pitchFamily="34" charset="-122"/>
                <a:ea typeface="Microsoft YaHei" panose="020B0503020204020204" pitchFamily="34" charset="-122"/>
              </a:rPr>
              <a:t>缺点：</a:t>
            </a:r>
          </a:p>
          <a:p>
            <a:pPr marL="340516" indent="-340516" algn="just">
              <a:lnSpc>
                <a:spcPct val="120000"/>
              </a:lnSpc>
              <a:buAutoNum type="arabicPeriod"/>
            </a:pPr>
            <a:r>
              <a:rPr lang="zh-CN" altLang="en-US" sz="1788" b="1" dirty="0">
                <a:solidFill>
                  <a:schemeClr val="accent1"/>
                </a:solidFill>
                <a:latin typeface="Microsoft YaHei" panose="020B0503020204020204" pitchFamily="34" charset="-122"/>
                <a:ea typeface="Microsoft YaHei" panose="020B0503020204020204" pitchFamily="34" charset="-122"/>
              </a:rPr>
              <a:t>运行速度慢</a:t>
            </a:r>
            <a:r>
              <a:rPr lang="zh-CN" altLang="en-US" sz="1788" b="1" dirty="0">
                <a:solidFill>
                  <a:srgbClr val="565656"/>
                </a:solidFill>
                <a:latin typeface="Microsoft YaHei" panose="020B0503020204020204" pitchFamily="34" charset="-122"/>
                <a:ea typeface="Microsoft YaHei" panose="020B0503020204020204" pitchFamily="34" charset="-122"/>
              </a:rPr>
              <a:t>，因为需要计算很多的距离，计算量大</a:t>
            </a:r>
            <a:endParaRPr lang="en-US" altLang="zh-CN" sz="1788" b="1" dirty="0">
              <a:solidFill>
                <a:srgbClr val="565656"/>
              </a:solidFill>
              <a:latin typeface="Microsoft YaHei" panose="020B0503020204020204" pitchFamily="34" charset="-122"/>
              <a:ea typeface="Microsoft YaHei" panose="020B0503020204020204" pitchFamily="34" charset="-122"/>
            </a:endParaRPr>
          </a:p>
          <a:p>
            <a:pPr algn="just">
              <a:lnSpc>
                <a:spcPct val="120000"/>
              </a:lnSpc>
            </a:pPr>
            <a:endParaRPr lang="zh-CN" altLang="en-US" sz="1788" b="1" dirty="0">
              <a:solidFill>
                <a:srgbClr val="333333"/>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131B4DC8-6A8C-A1E5-F9FD-02D3DAB98531}"/>
              </a:ext>
            </a:extLst>
          </p:cNvPr>
          <p:cNvSpPr txBox="1"/>
          <p:nvPr/>
        </p:nvSpPr>
        <p:spPr>
          <a:xfrm>
            <a:off x="53526" y="1429497"/>
            <a:ext cx="3988780" cy="395293"/>
          </a:xfrm>
          <a:prstGeom prst="rect">
            <a:avLst/>
          </a:prstGeom>
          <a:solidFill>
            <a:schemeClr val="accent1"/>
          </a:solidFill>
        </p:spPr>
        <p:txBody>
          <a:bodyPr wrap="square">
            <a:spAutoFit/>
          </a:bodyPr>
          <a:lstStyle/>
          <a:p>
            <a:pPr algn="ctr">
              <a:lnSpc>
                <a:spcPct val="120000"/>
              </a:lnSpc>
            </a:pPr>
            <a:r>
              <a:rPr lang="zh-CN" altLang="en-US" sz="1788" b="1" dirty="0">
                <a:solidFill>
                  <a:schemeClr val="bg1"/>
                </a:solidFill>
                <a:latin typeface="Microsoft YaHei" panose="020B0503020204020204" pitchFamily="34" charset="-122"/>
                <a:ea typeface="Microsoft YaHei" panose="020B0503020204020204" pitchFamily="34" charset="-122"/>
              </a:rPr>
              <a:t>优点</a:t>
            </a:r>
            <a:endParaRPr lang="zh-CN" altLang="en-US" sz="1788"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13759E16-58D3-7955-7DAE-4ED53A6560A7}"/>
              </a:ext>
            </a:extLst>
          </p:cNvPr>
          <p:cNvSpPr txBox="1"/>
          <p:nvPr/>
        </p:nvSpPr>
        <p:spPr>
          <a:xfrm>
            <a:off x="4723342" y="1439218"/>
            <a:ext cx="3988780" cy="395293"/>
          </a:xfrm>
          <a:prstGeom prst="rect">
            <a:avLst/>
          </a:prstGeom>
          <a:solidFill>
            <a:schemeClr val="accent1"/>
          </a:solidFill>
        </p:spPr>
        <p:txBody>
          <a:bodyPr wrap="square">
            <a:spAutoFit/>
          </a:bodyPr>
          <a:lstStyle/>
          <a:p>
            <a:pPr algn="ctr">
              <a:lnSpc>
                <a:spcPct val="120000"/>
              </a:lnSpc>
            </a:pPr>
            <a:r>
              <a:rPr lang="zh-CN" altLang="en-US" sz="1788" b="1" dirty="0">
                <a:solidFill>
                  <a:schemeClr val="bg1"/>
                </a:solidFill>
                <a:latin typeface="Microsoft YaHei" panose="020B0503020204020204" pitchFamily="34" charset="-122"/>
                <a:ea typeface="Microsoft YaHei" panose="020B0503020204020204" pitchFamily="34" charset="-122"/>
              </a:rPr>
              <a:t>缺点</a:t>
            </a:r>
            <a:endParaRPr lang="zh-CN" altLang="en-US" sz="1788" dirty="0">
              <a:solidFill>
                <a:schemeClr val="bg1"/>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F54A3052-3472-87FD-F2F1-AE5A4D5DDE5E}"/>
              </a:ext>
            </a:extLst>
          </p:cNvPr>
          <p:cNvPicPr>
            <a:picLocks noChangeAspect="1"/>
          </p:cNvPicPr>
          <p:nvPr/>
        </p:nvPicPr>
        <p:blipFill>
          <a:blip r:embed="rId3"/>
          <a:stretch>
            <a:fillRect/>
          </a:stretch>
        </p:blipFill>
        <p:spPr>
          <a:xfrm>
            <a:off x="8254086" y="6001804"/>
            <a:ext cx="842171" cy="832378"/>
          </a:xfrm>
          <a:prstGeom prst="rect">
            <a:avLst/>
          </a:prstGeom>
        </p:spPr>
      </p:pic>
      <p:sp>
        <p:nvSpPr>
          <p:cNvPr id="3" name="矩形 2">
            <a:extLst>
              <a:ext uri="{FF2B5EF4-FFF2-40B4-BE49-F238E27FC236}">
                <a16:creationId xmlns:a16="http://schemas.microsoft.com/office/drawing/2014/main" id="{BA5D8F87-9AA8-446B-BF0C-0C3DC24D0963}"/>
              </a:ext>
            </a:extLst>
          </p:cNvPr>
          <p:cNvSpPr/>
          <p:nvPr/>
        </p:nvSpPr>
        <p:spPr>
          <a:xfrm>
            <a:off x="4271573" y="3468196"/>
            <a:ext cx="4765000" cy="514760"/>
          </a:xfrm>
          <a:prstGeom prst="rect">
            <a:avLst/>
          </a:prstGeom>
        </p:spPr>
        <p:txBody>
          <a:bodyPr wrap="none">
            <a:spAutoFit/>
          </a:bodyPr>
          <a:lstStyle/>
          <a:p>
            <a:r>
              <a:rPr lang="zh-CN" altLang="en-US" sz="2755" b="1" dirty="0">
                <a:solidFill>
                  <a:srgbClr val="FF0000"/>
                </a:solidFill>
                <a:latin typeface="Microsoft YaHei" panose="020B0503020204020204" pitchFamily="34" charset="-122"/>
                <a:ea typeface="Microsoft YaHei" panose="020B0503020204020204" pitchFamily="34" charset="-122"/>
              </a:rPr>
              <a:t>基于线性扫描所进行的</a:t>
            </a:r>
            <a:r>
              <a:rPr lang="en-US" altLang="zh-CN" sz="2755" b="1" dirty="0">
                <a:solidFill>
                  <a:srgbClr val="FF0000"/>
                </a:solidFill>
                <a:latin typeface="Microsoft YaHei" panose="020B0503020204020204" pitchFamily="34" charset="-122"/>
                <a:ea typeface="Microsoft YaHei" panose="020B0503020204020204" pitchFamily="34" charset="-122"/>
              </a:rPr>
              <a:t>k-</a:t>
            </a:r>
            <a:r>
              <a:rPr lang="zh-CN" altLang="en-US" sz="2755" b="1" dirty="0">
                <a:solidFill>
                  <a:srgbClr val="FF0000"/>
                </a:solidFill>
                <a:latin typeface="Microsoft YaHei" panose="020B0503020204020204" pitchFamily="34" charset="-122"/>
                <a:ea typeface="Microsoft YaHei" panose="020B0503020204020204" pitchFamily="34" charset="-122"/>
              </a:rPr>
              <a:t>近邻</a:t>
            </a:r>
            <a:endParaRPr lang="en-US" altLang="zh-CN" sz="2755" b="1"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34BB5B-EC6D-0CAA-640B-7BAD1CD360FC}"/>
              </a:ext>
            </a:extLst>
          </p:cNvPr>
          <p:cNvPicPr>
            <a:picLocks noChangeAspect="1"/>
          </p:cNvPicPr>
          <p:nvPr/>
        </p:nvPicPr>
        <p:blipFill>
          <a:blip r:embed="rId2"/>
          <a:stretch>
            <a:fillRect/>
          </a:stretch>
        </p:blipFill>
        <p:spPr>
          <a:xfrm>
            <a:off x="31757" y="31679"/>
            <a:ext cx="3094852" cy="832378"/>
          </a:xfrm>
          <a:prstGeom prst="rect">
            <a:avLst/>
          </a:prstGeom>
        </p:spPr>
      </p:pic>
      <p:sp>
        <p:nvSpPr>
          <p:cNvPr id="5" name="矩形 4">
            <a:extLst>
              <a:ext uri="{FF2B5EF4-FFF2-40B4-BE49-F238E27FC236}">
                <a16:creationId xmlns:a16="http://schemas.microsoft.com/office/drawing/2014/main" id="{FCCC7BA3-34FD-CA1D-2BCB-CA50953C3445}"/>
              </a:ext>
            </a:extLst>
          </p:cNvPr>
          <p:cNvSpPr/>
          <p:nvPr/>
        </p:nvSpPr>
        <p:spPr>
          <a:xfrm>
            <a:off x="31758" y="930558"/>
            <a:ext cx="9080485" cy="4214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88" b="1" dirty="0" err="1">
                <a:solidFill>
                  <a:schemeClr val="tx1"/>
                </a:solidFill>
                <a:latin typeface="Microsoft YaHei" panose="020B0503020204020204" pitchFamily="34" charset="-122"/>
                <a:ea typeface="Microsoft YaHei" panose="020B0503020204020204" pitchFamily="34" charset="-122"/>
              </a:rPr>
              <a:t>特点梳理</a:t>
            </a:r>
            <a:endParaRPr lang="en-US" sz="1788" b="1"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5DE5757-6F96-BC6F-1A1F-DB7E13504503}"/>
              </a:ext>
            </a:extLst>
          </p:cNvPr>
          <p:cNvSpPr txBox="1"/>
          <p:nvPr/>
        </p:nvSpPr>
        <p:spPr>
          <a:xfrm>
            <a:off x="7581375" y="288752"/>
            <a:ext cx="1345427" cy="366766"/>
          </a:xfrm>
          <a:prstGeom prst="rect">
            <a:avLst/>
          </a:prstGeom>
          <a:noFill/>
        </p:spPr>
        <p:txBody>
          <a:bodyPr wrap="square">
            <a:spAutoFit/>
          </a:bodyPr>
          <a:lstStyle/>
          <a:p>
            <a:r>
              <a:rPr lang="en-US" altLang="zh-CN" sz="1788" b="1" dirty="0">
                <a:latin typeface="Microsoft YaHei" panose="020B0503020204020204" pitchFamily="34" charset="-122"/>
                <a:ea typeface="Microsoft YaHei" panose="020B0503020204020204" pitchFamily="34" charset="-122"/>
              </a:rPr>
              <a:t>k</a:t>
            </a:r>
            <a:r>
              <a:rPr lang="zh-CN" altLang="en-US" sz="1788" b="1" dirty="0">
                <a:latin typeface="Microsoft YaHei" panose="020B0503020204020204" pitchFamily="34" charset="-122"/>
                <a:ea typeface="Microsoft YaHei" panose="020B0503020204020204" pitchFamily="34" charset="-122"/>
              </a:rPr>
              <a:t>近邻算法</a:t>
            </a:r>
            <a:endParaRPr lang="en-US" sz="1788" dirty="0"/>
          </a:p>
        </p:txBody>
      </p:sp>
      <p:sp>
        <p:nvSpPr>
          <p:cNvPr id="10" name="文本框 9">
            <a:extLst>
              <a:ext uri="{FF2B5EF4-FFF2-40B4-BE49-F238E27FC236}">
                <a16:creationId xmlns:a16="http://schemas.microsoft.com/office/drawing/2014/main" id="{F3C4F031-0273-A60D-3520-1C392261886F}"/>
              </a:ext>
            </a:extLst>
          </p:cNvPr>
          <p:cNvSpPr txBox="1"/>
          <p:nvPr/>
        </p:nvSpPr>
        <p:spPr>
          <a:xfrm>
            <a:off x="289609" y="2308605"/>
            <a:ext cx="3783536" cy="1053239"/>
          </a:xfrm>
          <a:prstGeom prst="rect">
            <a:avLst/>
          </a:prstGeom>
          <a:noFill/>
        </p:spPr>
        <p:txBody>
          <a:bodyPr wrap="square">
            <a:spAutoFit/>
          </a:bodyPr>
          <a:lstStyle/>
          <a:p>
            <a:pPr algn="just">
              <a:lnSpc>
                <a:spcPct val="120000"/>
              </a:lnSpc>
            </a:pPr>
            <a:r>
              <a:rPr lang="zh-CN" altLang="en-US" sz="1788" b="1" dirty="0">
                <a:solidFill>
                  <a:srgbClr val="FF0000"/>
                </a:solidFill>
                <a:latin typeface="Microsoft YaHei" panose="020B0503020204020204" pitchFamily="34" charset="-122"/>
                <a:ea typeface="Microsoft YaHei" panose="020B0503020204020204" pitchFamily="34" charset="-122"/>
              </a:rPr>
              <a:t>缺点：</a:t>
            </a:r>
          </a:p>
          <a:p>
            <a:pPr marL="340516" indent="-340516" algn="just">
              <a:lnSpc>
                <a:spcPct val="120000"/>
              </a:lnSpc>
              <a:buAutoNum type="arabicPeriod"/>
            </a:pPr>
            <a:r>
              <a:rPr lang="zh-CN" altLang="en-US" sz="1788" b="1" dirty="0">
                <a:solidFill>
                  <a:schemeClr val="accent1"/>
                </a:solidFill>
                <a:latin typeface="Microsoft YaHei" panose="020B0503020204020204" pitchFamily="34" charset="-122"/>
                <a:ea typeface="Microsoft YaHei" panose="020B0503020204020204" pitchFamily="34" charset="-122"/>
              </a:rPr>
              <a:t>运行速度慢</a:t>
            </a:r>
            <a:r>
              <a:rPr lang="zh-CN" altLang="en-US" sz="1788" b="1" dirty="0">
                <a:solidFill>
                  <a:srgbClr val="565656"/>
                </a:solidFill>
                <a:latin typeface="Microsoft YaHei" panose="020B0503020204020204" pitchFamily="34" charset="-122"/>
                <a:ea typeface="Microsoft YaHei" panose="020B0503020204020204" pitchFamily="34" charset="-122"/>
              </a:rPr>
              <a:t>，因为需要计算很多的距离，计算量大</a:t>
            </a:r>
            <a:endParaRPr lang="en-US" altLang="zh-CN" sz="1788" b="1" dirty="0">
              <a:solidFill>
                <a:srgbClr val="565656"/>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13759E16-58D3-7955-7DAE-4ED53A6560A7}"/>
              </a:ext>
            </a:extLst>
          </p:cNvPr>
          <p:cNvSpPr txBox="1"/>
          <p:nvPr/>
        </p:nvSpPr>
        <p:spPr>
          <a:xfrm>
            <a:off x="289608" y="1820676"/>
            <a:ext cx="3783536" cy="395293"/>
          </a:xfrm>
          <a:prstGeom prst="rect">
            <a:avLst/>
          </a:prstGeom>
          <a:solidFill>
            <a:schemeClr val="accent1"/>
          </a:solidFill>
        </p:spPr>
        <p:txBody>
          <a:bodyPr wrap="square">
            <a:spAutoFit/>
          </a:bodyPr>
          <a:lstStyle/>
          <a:p>
            <a:pPr algn="ctr">
              <a:lnSpc>
                <a:spcPct val="120000"/>
              </a:lnSpc>
            </a:pPr>
            <a:r>
              <a:rPr lang="zh-CN" altLang="en-US" sz="1788" b="1" dirty="0">
                <a:solidFill>
                  <a:schemeClr val="bg1"/>
                </a:solidFill>
                <a:latin typeface="Microsoft YaHei" panose="020B0503020204020204" pitchFamily="34" charset="-122"/>
                <a:ea typeface="Microsoft YaHei" panose="020B0503020204020204" pitchFamily="34" charset="-122"/>
              </a:rPr>
              <a:t>缺点</a:t>
            </a:r>
            <a:endParaRPr lang="zh-CN" altLang="en-US" sz="1788" dirty="0">
              <a:solidFill>
                <a:schemeClr val="bg1"/>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F54A3052-3472-87FD-F2F1-AE5A4D5DDE5E}"/>
              </a:ext>
            </a:extLst>
          </p:cNvPr>
          <p:cNvPicPr>
            <a:picLocks noChangeAspect="1"/>
          </p:cNvPicPr>
          <p:nvPr/>
        </p:nvPicPr>
        <p:blipFill>
          <a:blip r:embed="rId3"/>
          <a:stretch>
            <a:fillRect/>
          </a:stretch>
        </p:blipFill>
        <p:spPr>
          <a:xfrm>
            <a:off x="8254086" y="6001804"/>
            <a:ext cx="842171" cy="832378"/>
          </a:xfrm>
          <a:prstGeom prst="rect">
            <a:avLst/>
          </a:prstGeom>
        </p:spPr>
      </p:pic>
      <p:sp>
        <p:nvSpPr>
          <p:cNvPr id="3" name="箭头: 右 2">
            <a:extLst>
              <a:ext uri="{FF2B5EF4-FFF2-40B4-BE49-F238E27FC236}">
                <a16:creationId xmlns:a16="http://schemas.microsoft.com/office/drawing/2014/main" id="{77686AE8-3408-4096-8F4C-BF9EB1C1B2EE}"/>
              </a:ext>
            </a:extLst>
          </p:cNvPr>
          <p:cNvSpPr/>
          <p:nvPr/>
        </p:nvSpPr>
        <p:spPr>
          <a:xfrm>
            <a:off x="4338424" y="2909393"/>
            <a:ext cx="497659" cy="1043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
        <p:nvSpPr>
          <p:cNvPr id="7" name="文本框 6">
            <a:extLst>
              <a:ext uri="{FF2B5EF4-FFF2-40B4-BE49-F238E27FC236}">
                <a16:creationId xmlns:a16="http://schemas.microsoft.com/office/drawing/2014/main" id="{C400FB56-B31C-4083-8175-5AE8E8815F98}"/>
              </a:ext>
            </a:extLst>
          </p:cNvPr>
          <p:cNvSpPr txBox="1"/>
          <p:nvPr/>
        </p:nvSpPr>
        <p:spPr>
          <a:xfrm>
            <a:off x="5726128" y="3247964"/>
            <a:ext cx="2383022" cy="908400"/>
          </a:xfrm>
          <a:prstGeom prst="rect">
            <a:avLst/>
          </a:prstGeom>
          <a:noFill/>
        </p:spPr>
        <p:txBody>
          <a:bodyPr wrap="square" rtlCol="0">
            <a:spAutoFit/>
          </a:bodyPr>
          <a:lstStyle/>
          <a:p>
            <a:r>
              <a:rPr lang="en-US" altLang="zh-CN" sz="5313" dirty="0" err="1"/>
              <a:t>Kd</a:t>
            </a:r>
            <a:r>
              <a:rPr lang="zh-CN" altLang="en-US" sz="5313" dirty="0"/>
              <a:t>树！！</a:t>
            </a:r>
          </a:p>
        </p:txBody>
      </p:sp>
    </p:spTree>
    <p:extLst>
      <p:ext uri="{BB962C8B-B14F-4D97-AF65-F5344CB8AC3E}">
        <p14:creationId xmlns:p14="http://schemas.microsoft.com/office/powerpoint/2010/main" val="2355194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0BB2F228-6675-45C0-B800-91701823946F}"/>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DCC904AB-FF74-4716-B789-D1BA1E1EEB66}"/>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9C87B33C-7924-4A4D-B5A7-63C26D9E838C}"/>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7C843AA0-A4F2-4BB7-A8FE-7398D594A412}"/>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A1EAE20E-4409-42D5-AA57-479AFC40188F}"/>
              </a:ext>
            </a:extLst>
          </p:cNvPr>
          <p:cNvSpPr txBox="1"/>
          <p:nvPr/>
        </p:nvSpPr>
        <p:spPr>
          <a:xfrm>
            <a:off x="139297" y="1368563"/>
            <a:ext cx="8575051" cy="1544279"/>
          </a:xfrm>
          <a:prstGeom prst="rect">
            <a:avLst/>
          </a:prstGeom>
          <a:noFill/>
        </p:spPr>
        <p:txBody>
          <a:bodyPr wrap="square" rtlCol="0">
            <a:spAutoFit/>
          </a:bodyPr>
          <a:lstStyle/>
          <a:p>
            <a:r>
              <a:rPr lang="en-US" altLang="zh-CN" sz="2361" dirty="0" err="1"/>
              <a:t>Kd</a:t>
            </a:r>
            <a:r>
              <a:rPr lang="zh-CN" altLang="en-US" sz="2361" dirty="0"/>
              <a:t>树是一种对</a:t>
            </a:r>
            <a:r>
              <a:rPr lang="en-US" altLang="zh-CN" sz="2361" dirty="0"/>
              <a:t>k</a:t>
            </a:r>
            <a:r>
              <a:rPr lang="zh-CN" altLang="en-US" sz="2361" dirty="0"/>
              <a:t>维空间中的实例点进行存储以便对其进行快速检索的树形数据结构。</a:t>
            </a:r>
            <a:endParaRPr lang="en-US" altLang="zh-CN" sz="2361" dirty="0"/>
          </a:p>
          <a:p>
            <a:r>
              <a:rPr lang="en-US" altLang="zh-CN" sz="2361" dirty="0" err="1"/>
              <a:t>Kd</a:t>
            </a:r>
            <a:r>
              <a:rPr lang="zh-CN" altLang="en-US" sz="2361" dirty="0"/>
              <a:t>树是二叉树，表示对</a:t>
            </a:r>
            <a:r>
              <a:rPr lang="en-US" altLang="zh-CN" sz="2361" dirty="0"/>
              <a:t>k</a:t>
            </a:r>
            <a:r>
              <a:rPr lang="zh-CN" altLang="en-US" sz="2361" dirty="0"/>
              <a:t>维空间的一个划分</a:t>
            </a:r>
            <a:endParaRPr lang="en-US" altLang="zh-CN" sz="2361" dirty="0"/>
          </a:p>
          <a:p>
            <a:endParaRPr lang="en-US" altLang="zh-CN" sz="2361" dirty="0"/>
          </a:p>
        </p:txBody>
      </p:sp>
      <p:sp>
        <p:nvSpPr>
          <p:cNvPr id="9" name="文本框 8">
            <a:extLst>
              <a:ext uri="{FF2B5EF4-FFF2-40B4-BE49-F238E27FC236}">
                <a16:creationId xmlns:a16="http://schemas.microsoft.com/office/drawing/2014/main" id="{6F583316-6BDF-4531-980F-2FFBF192E6D7}"/>
              </a:ext>
            </a:extLst>
          </p:cNvPr>
          <p:cNvSpPr txBox="1"/>
          <p:nvPr/>
        </p:nvSpPr>
        <p:spPr>
          <a:xfrm>
            <a:off x="1964972" y="4156348"/>
            <a:ext cx="6115466" cy="575320"/>
          </a:xfrm>
          <a:prstGeom prst="rect">
            <a:avLst/>
          </a:prstGeom>
          <a:noFill/>
        </p:spPr>
        <p:txBody>
          <a:bodyPr wrap="square" rtlCol="0">
            <a:spAutoFit/>
          </a:bodyPr>
          <a:lstStyle/>
          <a:p>
            <a:r>
              <a:rPr lang="zh-CN" altLang="en-US" sz="3148" dirty="0"/>
              <a:t>如何构造一堆数据集的</a:t>
            </a:r>
            <a:r>
              <a:rPr lang="en-US" altLang="zh-CN" sz="3148" dirty="0" err="1"/>
              <a:t>kd</a:t>
            </a:r>
            <a:r>
              <a:rPr lang="zh-CN" altLang="en-US" sz="3148" dirty="0"/>
              <a:t>树？</a:t>
            </a:r>
          </a:p>
        </p:txBody>
      </p:sp>
    </p:spTree>
    <p:extLst>
      <p:ext uri="{BB962C8B-B14F-4D97-AF65-F5344CB8AC3E}">
        <p14:creationId xmlns:p14="http://schemas.microsoft.com/office/powerpoint/2010/main" val="27227132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0BB2F228-6675-45C0-B800-91701823946F}"/>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DCC904AB-FF74-4716-B789-D1BA1E1EEB66}"/>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9C87B33C-7924-4A4D-B5A7-63C26D9E838C}"/>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7C843AA0-A4F2-4BB7-A8FE-7398D594A412}"/>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A1EAE20E-4409-42D5-AA57-479AFC40188F}"/>
              </a:ext>
            </a:extLst>
          </p:cNvPr>
          <p:cNvSpPr txBox="1"/>
          <p:nvPr/>
        </p:nvSpPr>
        <p:spPr>
          <a:xfrm>
            <a:off x="139297" y="1368563"/>
            <a:ext cx="8575051" cy="1544279"/>
          </a:xfrm>
          <a:prstGeom prst="rect">
            <a:avLst/>
          </a:prstGeom>
          <a:noFill/>
        </p:spPr>
        <p:txBody>
          <a:bodyPr wrap="square" rtlCol="0">
            <a:spAutoFit/>
          </a:bodyPr>
          <a:lstStyle/>
          <a:p>
            <a:r>
              <a:rPr lang="en-US" altLang="zh-CN" sz="2361" dirty="0" err="1"/>
              <a:t>Kd</a:t>
            </a:r>
            <a:r>
              <a:rPr lang="zh-CN" altLang="en-US" sz="2361" dirty="0"/>
              <a:t>树是一种对</a:t>
            </a:r>
            <a:r>
              <a:rPr lang="en-US" altLang="zh-CN" sz="2361" dirty="0"/>
              <a:t>k</a:t>
            </a:r>
            <a:r>
              <a:rPr lang="zh-CN" altLang="en-US" sz="2361" dirty="0"/>
              <a:t>维空间中的实例点进行存储以便对其进行快速检索的树形数据结构。</a:t>
            </a:r>
            <a:endParaRPr lang="en-US" altLang="zh-CN" sz="2361" dirty="0"/>
          </a:p>
          <a:p>
            <a:r>
              <a:rPr lang="en-US" altLang="zh-CN" sz="2361" dirty="0" err="1"/>
              <a:t>Kd</a:t>
            </a:r>
            <a:r>
              <a:rPr lang="zh-CN" altLang="en-US" sz="2361" dirty="0"/>
              <a:t>树是二叉树，表示对</a:t>
            </a:r>
            <a:r>
              <a:rPr lang="en-US" altLang="zh-CN" sz="2361" dirty="0"/>
              <a:t>k</a:t>
            </a:r>
            <a:r>
              <a:rPr lang="zh-CN" altLang="en-US" sz="2361" dirty="0"/>
              <a:t>维空间的一个划分</a:t>
            </a:r>
            <a:endParaRPr lang="en-US" altLang="zh-CN" sz="2361" dirty="0"/>
          </a:p>
          <a:p>
            <a:endParaRPr lang="en-US" altLang="zh-CN" sz="2361" dirty="0"/>
          </a:p>
        </p:txBody>
      </p:sp>
      <p:sp>
        <p:nvSpPr>
          <p:cNvPr id="9" name="文本框 8">
            <a:extLst>
              <a:ext uri="{FF2B5EF4-FFF2-40B4-BE49-F238E27FC236}">
                <a16:creationId xmlns:a16="http://schemas.microsoft.com/office/drawing/2014/main" id="{6F583316-6BDF-4531-980F-2FFBF192E6D7}"/>
              </a:ext>
            </a:extLst>
          </p:cNvPr>
          <p:cNvSpPr txBox="1"/>
          <p:nvPr/>
        </p:nvSpPr>
        <p:spPr>
          <a:xfrm>
            <a:off x="1936260" y="3064685"/>
            <a:ext cx="6115466" cy="575320"/>
          </a:xfrm>
          <a:prstGeom prst="rect">
            <a:avLst/>
          </a:prstGeom>
          <a:noFill/>
        </p:spPr>
        <p:txBody>
          <a:bodyPr wrap="square" rtlCol="0">
            <a:spAutoFit/>
          </a:bodyPr>
          <a:lstStyle/>
          <a:p>
            <a:r>
              <a:rPr lang="zh-CN" altLang="en-US" sz="3148" dirty="0"/>
              <a:t>如何构造一堆数据集的</a:t>
            </a:r>
            <a:r>
              <a:rPr lang="en-US" altLang="zh-CN" sz="3148" dirty="0" err="1"/>
              <a:t>kd</a:t>
            </a:r>
            <a:r>
              <a:rPr lang="zh-CN" altLang="en-US" sz="3148" dirty="0"/>
              <a:t>树？</a:t>
            </a:r>
          </a:p>
        </p:txBody>
      </p:sp>
      <p:sp>
        <p:nvSpPr>
          <p:cNvPr id="10" name="文本框 9">
            <a:extLst>
              <a:ext uri="{FF2B5EF4-FFF2-40B4-BE49-F238E27FC236}">
                <a16:creationId xmlns:a16="http://schemas.microsoft.com/office/drawing/2014/main" id="{1018702C-FDF7-4BC3-AD5B-41DC2315820D}"/>
              </a:ext>
            </a:extLst>
          </p:cNvPr>
          <p:cNvSpPr txBox="1"/>
          <p:nvPr/>
        </p:nvSpPr>
        <p:spPr>
          <a:xfrm>
            <a:off x="139297" y="4241840"/>
            <a:ext cx="8972946" cy="1059800"/>
          </a:xfrm>
          <a:prstGeom prst="rect">
            <a:avLst/>
          </a:prstGeom>
          <a:noFill/>
        </p:spPr>
        <p:txBody>
          <a:bodyPr wrap="square" rtlCol="0">
            <a:spAutoFit/>
          </a:bodyPr>
          <a:lstStyle/>
          <a:p>
            <a:pPr algn="ctr"/>
            <a:r>
              <a:rPr lang="zh-CN" altLang="en-US" sz="3148" dirty="0"/>
              <a:t>不断地垂直于原有坐标轴的方式对数据集进行分割！！！</a:t>
            </a:r>
          </a:p>
        </p:txBody>
      </p:sp>
    </p:spTree>
    <p:extLst>
      <p:ext uri="{BB962C8B-B14F-4D97-AF65-F5344CB8AC3E}">
        <p14:creationId xmlns:p14="http://schemas.microsoft.com/office/powerpoint/2010/main" val="2200108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2"/>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p>
        </p:txBody>
      </p:sp>
      <p:pic>
        <p:nvPicPr>
          <p:cNvPr id="14" name="图片 13">
            <a:extLst>
              <a:ext uri="{FF2B5EF4-FFF2-40B4-BE49-F238E27FC236}">
                <a16:creationId xmlns:a16="http://schemas.microsoft.com/office/drawing/2014/main" id="{736FCF42-9269-441C-89C8-5C5536B150AC}"/>
              </a:ext>
            </a:extLst>
          </p:cNvPr>
          <p:cNvPicPr>
            <a:picLocks noChangeAspect="1"/>
          </p:cNvPicPr>
          <p:nvPr/>
        </p:nvPicPr>
        <p:blipFill>
          <a:blip r:embed="rId3"/>
          <a:stretch>
            <a:fillRect/>
          </a:stretch>
        </p:blipFill>
        <p:spPr>
          <a:xfrm>
            <a:off x="163581" y="2065466"/>
            <a:ext cx="4686157" cy="3825253"/>
          </a:xfrm>
          <a:prstGeom prst="rect">
            <a:avLst/>
          </a:prstGeom>
        </p:spPr>
      </p:pic>
      <p:cxnSp>
        <p:nvCxnSpPr>
          <p:cNvPr id="16" name="直接连接符 15">
            <a:extLst>
              <a:ext uri="{FF2B5EF4-FFF2-40B4-BE49-F238E27FC236}">
                <a16:creationId xmlns:a16="http://schemas.microsoft.com/office/drawing/2014/main" id="{C8C77293-FAE1-4E23-BC00-6066C6646A42}"/>
              </a:ext>
            </a:extLst>
          </p:cNvPr>
          <p:cNvCxnSpPr>
            <a:cxnSpLocks/>
          </p:cNvCxnSpPr>
          <p:nvPr/>
        </p:nvCxnSpPr>
        <p:spPr>
          <a:xfrm>
            <a:off x="1569731" y="2472098"/>
            <a:ext cx="1747401" cy="2712745"/>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8E181FD-F7D0-4A8A-BDE6-4F4D4025FD0B}"/>
              </a:ext>
            </a:extLst>
          </p:cNvPr>
          <p:cNvSpPr txBox="1"/>
          <p:nvPr/>
        </p:nvSpPr>
        <p:spPr>
          <a:xfrm>
            <a:off x="163581" y="6074829"/>
            <a:ext cx="541215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找到一根正确的曲线，将两者分开</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AA83186-2FFE-4BEB-A417-89160A0C3D2D}"/>
                  </a:ext>
                </a:extLst>
              </p:cNvPr>
              <p:cNvSpPr/>
              <p:nvPr/>
            </p:nvSpPr>
            <p:spPr>
              <a:xfrm>
                <a:off x="2653785" y="1512024"/>
                <a:ext cx="3624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𝑁</m:t>
                              </m:r>
                            </m:sub>
                          </m:sSub>
                          <m:r>
                            <a:rPr lang="zh-CN" altLang="en-US" i="0">
                              <a:latin typeface="Cambria Math" panose="02040503050406030204" pitchFamily="18" charset="0"/>
                            </a:rPr>
                            <m:t>)</m:t>
                          </m:r>
                        </m:e>
                      </m:d>
                    </m:oMath>
                  </m:oMathPara>
                </a14:m>
                <a:endParaRPr lang="zh-CN" altLang="en-US" dirty="0"/>
              </a:p>
            </p:txBody>
          </p:sp>
        </mc:Choice>
        <mc:Fallback xmlns="">
          <p:sp>
            <p:nvSpPr>
              <p:cNvPr id="18" name="矩形 17">
                <a:extLst>
                  <a:ext uri="{FF2B5EF4-FFF2-40B4-BE49-F238E27FC236}">
                    <a16:creationId xmlns:a16="http://schemas.microsoft.com/office/drawing/2014/main" id="{AAA83186-2FFE-4BEB-A417-89160A0C3D2D}"/>
                  </a:ext>
                </a:extLst>
              </p:cNvPr>
              <p:cNvSpPr>
                <a:spLocks noRot="1" noChangeAspect="1" noMove="1" noResize="1" noEditPoints="1" noAdjustHandles="1" noChangeArrowheads="1" noChangeShapeType="1" noTextEdit="1"/>
              </p:cNvSpPr>
              <p:nvPr/>
            </p:nvSpPr>
            <p:spPr>
              <a:xfrm>
                <a:off x="2653785" y="1512024"/>
                <a:ext cx="3624134" cy="369332"/>
              </a:xfrm>
              <a:prstGeom prst="rect">
                <a:avLst/>
              </a:prstGeom>
              <a:blipFill>
                <a:blip r:embed="rId4"/>
                <a:stretch>
                  <a:fillRect t="-126230" r="-14286" b="-188525"/>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D3568770-90EA-4B9D-AD84-13EAA17FD2D8}"/>
              </a:ext>
            </a:extLst>
          </p:cNvPr>
          <p:cNvSpPr/>
          <p:nvPr/>
        </p:nvSpPr>
        <p:spPr>
          <a:xfrm>
            <a:off x="2710439" y="4727851"/>
            <a:ext cx="243191"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8C5ED94-8A81-4CF6-B3A3-2FE639C27E70}"/>
              </a:ext>
            </a:extLst>
          </p:cNvPr>
          <p:cNvCxnSpPr>
            <a:stCxn id="10" idx="6"/>
          </p:cNvCxnSpPr>
          <p:nvPr/>
        </p:nvCxnSpPr>
        <p:spPr>
          <a:xfrm flipV="1">
            <a:off x="2953630" y="4727851"/>
            <a:ext cx="2454949" cy="1167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31ABC2A-372F-49D9-A4D2-2C2894181F39}"/>
              </a:ext>
            </a:extLst>
          </p:cNvPr>
          <p:cNvSpPr/>
          <p:nvPr/>
        </p:nvSpPr>
        <p:spPr>
          <a:xfrm>
            <a:off x="5446285" y="4543185"/>
            <a:ext cx="1107996"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新输入点</a:t>
            </a:r>
            <a:endParaRPr lang="zh-CN" altLang="en-US" dirty="0"/>
          </a:p>
        </p:txBody>
      </p:sp>
      <p:sp>
        <p:nvSpPr>
          <p:cNvPr id="12" name="文本框 11">
            <a:extLst>
              <a:ext uri="{FF2B5EF4-FFF2-40B4-BE49-F238E27FC236}">
                <a16:creationId xmlns:a16="http://schemas.microsoft.com/office/drawing/2014/main" id="{0BD4BEA0-4159-4FAA-AC6E-7C0B5CA3519D}"/>
              </a:ext>
            </a:extLst>
          </p:cNvPr>
          <p:cNvSpPr txBox="1"/>
          <p:nvPr/>
        </p:nvSpPr>
        <p:spPr>
          <a:xfrm>
            <a:off x="1854405" y="2449159"/>
            <a:ext cx="1099225" cy="400110"/>
          </a:xfrm>
          <a:prstGeom prst="rect">
            <a:avLst/>
          </a:prstGeom>
          <a:noFill/>
        </p:spPr>
        <p:txBody>
          <a:bodyPr wrap="square" rtlCol="0">
            <a:spAutoFit/>
          </a:bodyPr>
          <a:lstStyle/>
          <a:p>
            <a:r>
              <a:rPr lang="en-US" altLang="zh-CN" sz="2000" b="1" dirty="0">
                <a:solidFill>
                  <a:srgbClr val="FF0000"/>
                </a:solidFill>
              </a:rPr>
              <a:t>A</a:t>
            </a:r>
            <a:endParaRPr lang="zh-CN" altLang="en-US" sz="2000" b="1" dirty="0">
              <a:solidFill>
                <a:srgbClr val="FF0000"/>
              </a:solidFill>
            </a:endParaRPr>
          </a:p>
        </p:txBody>
      </p:sp>
      <p:sp>
        <p:nvSpPr>
          <p:cNvPr id="13" name="文本框 12">
            <a:extLst>
              <a:ext uri="{FF2B5EF4-FFF2-40B4-BE49-F238E27FC236}">
                <a16:creationId xmlns:a16="http://schemas.microsoft.com/office/drawing/2014/main" id="{B5263625-F853-4C0E-B5F2-7B3BF944FF29}"/>
              </a:ext>
            </a:extLst>
          </p:cNvPr>
          <p:cNvSpPr txBox="1"/>
          <p:nvPr/>
        </p:nvSpPr>
        <p:spPr>
          <a:xfrm>
            <a:off x="1163922" y="3370361"/>
            <a:ext cx="1099225" cy="400110"/>
          </a:xfrm>
          <a:prstGeom prst="rect">
            <a:avLst/>
          </a:prstGeom>
          <a:noFill/>
        </p:spPr>
        <p:txBody>
          <a:bodyPr wrap="square" rtlCol="0">
            <a:spAutoFit/>
          </a:bodyPr>
          <a:lstStyle/>
          <a:p>
            <a:r>
              <a:rPr lang="en-US" altLang="zh-CN" sz="2000" b="1" dirty="0">
                <a:solidFill>
                  <a:srgbClr val="FF0000"/>
                </a:solidFill>
              </a:rPr>
              <a:t>B</a:t>
            </a:r>
            <a:endParaRPr lang="zh-CN" altLang="en-US" sz="2000" b="1" dirty="0">
              <a:solidFill>
                <a:srgbClr val="FF0000"/>
              </a:solidFill>
            </a:endParaRPr>
          </a:p>
        </p:txBody>
      </p:sp>
      <p:sp>
        <p:nvSpPr>
          <p:cNvPr id="21" name="矩形 20">
            <a:extLst>
              <a:ext uri="{FF2B5EF4-FFF2-40B4-BE49-F238E27FC236}">
                <a16:creationId xmlns:a16="http://schemas.microsoft.com/office/drawing/2014/main" id="{88938559-7040-4EE1-96A2-EAD367275C3B}"/>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endParaRPr lang="zh-CN" altLang="en-US" sz="2400" dirty="0"/>
          </a:p>
        </p:txBody>
      </p:sp>
    </p:spTree>
    <p:extLst>
      <p:ext uri="{BB962C8B-B14F-4D97-AF65-F5344CB8AC3E}">
        <p14:creationId xmlns:p14="http://schemas.microsoft.com/office/powerpoint/2010/main" val="2316253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0BB2F228-6675-45C0-B800-91701823946F}"/>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DCC904AB-FF74-4716-B789-D1BA1E1EEB66}"/>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9C87B33C-7924-4A4D-B5A7-63C26D9E838C}"/>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7C843AA0-A4F2-4BB7-A8FE-7398D594A412}"/>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A1EAE20E-4409-42D5-AA57-479AFC40188F}"/>
              </a:ext>
            </a:extLst>
          </p:cNvPr>
          <p:cNvSpPr txBox="1"/>
          <p:nvPr/>
        </p:nvSpPr>
        <p:spPr>
          <a:xfrm>
            <a:off x="139297" y="1368563"/>
            <a:ext cx="8575051" cy="1544279"/>
          </a:xfrm>
          <a:prstGeom prst="rect">
            <a:avLst/>
          </a:prstGeom>
          <a:noFill/>
        </p:spPr>
        <p:txBody>
          <a:bodyPr wrap="square" rtlCol="0">
            <a:spAutoFit/>
          </a:bodyPr>
          <a:lstStyle/>
          <a:p>
            <a:r>
              <a:rPr lang="en-US" altLang="zh-CN" sz="2361" dirty="0" err="1"/>
              <a:t>Kd</a:t>
            </a:r>
            <a:r>
              <a:rPr lang="zh-CN" altLang="en-US" sz="2361" dirty="0"/>
              <a:t>树是一种对</a:t>
            </a:r>
            <a:r>
              <a:rPr lang="en-US" altLang="zh-CN" sz="2361" dirty="0"/>
              <a:t>k</a:t>
            </a:r>
            <a:r>
              <a:rPr lang="zh-CN" altLang="en-US" sz="2361" dirty="0"/>
              <a:t>维空间中的实例点进行存储以便对其进行快速检索的树形数据结构。</a:t>
            </a:r>
            <a:endParaRPr lang="en-US" altLang="zh-CN" sz="2361" dirty="0"/>
          </a:p>
          <a:p>
            <a:r>
              <a:rPr lang="en-US" altLang="zh-CN" sz="2361" dirty="0" err="1"/>
              <a:t>Kd</a:t>
            </a:r>
            <a:r>
              <a:rPr lang="zh-CN" altLang="en-US" sz="2361" dirty="0"/>
              <a:t>树是二叉树，表示对</a:t>
            </a:r>
            <a:r>
              <a:rPr lang="en-US" altLang="zh-CN" sz="2361" dirty="0"/>
              <a:t>k</a:t>
            </a:r>
            <a:r>
              <a:rPr lang="zh-CN" altLang="en-US" sz="2361" dirty="0"/>
              <a:t>维空间的一个划分</a:t>
            </a:r>
            <a:endParaRPr lang="en-US" altLang="zh-CN" sz="2361" dirty="0"/>
          </a:p>
          <a:p>
            <a:endParaRPr lang="en-US" altLang="zh-CN" sz="2361" dirty="0"/>
          </a:p>
        </p:txBody>
      </p:sp>
      <p:sp>
        <p:nvSpPr>
          <p:cNvPr id="10" name="文本框 9">
            <a:extLst>
              <a:ext uri="{FF2B5EF4-FFF2-40B4-BE49-F238E27FC236}">
                <a16:creationId xmlns:a16="http://schemas.microsoft.com/office/drawing/2014/main" id="{1018702C-FDF7-4BC3-AD5B-41DC2315820D}"/>
              </a:ext>
            </a:extLst>
          </p:cNvPr>
          <p:cNvSpPr txBox="1"/>
          <p:nvPr/>
        </p:nvSpPr>
        <p:spPr>
          <a:xfrm>
            <a:off x="-59651" y="2780285"/>
            <a:ext cx="8972946" cy="1059800"/>
          </a:xfrm>
          <a:prstGeom prst="rect">
            <a:avLst/>
          </a:prstGeom>
          <a:noFill/>
        </p:spPr>
        <p:txBody>
          <a:bodyPr wrap="square" rtlCol="0">
            <a:spAutoFit/>
          </a:bodyPr>
          <a:lstStyle/>
          <a:p>
            <a:pPr algn="ctr"/>
            <a:r>
              <a:rPr lang="zh-CN" altLang="en-US" sz="3148" dirty="0"/>
              <a:t>不断地垂直于原有坐标轴的方式对数据集进行分割！！！</a:t>
            </a:r>
          </a:p>
        </p:txBody>
      </p:sp>
      <p:cxnSp>
        <p:nvCxnSpPr>
          <p:cNvPr id="3" name="直接连接符 2">
            <a:extLst>
              <a:ext uri="{FF2B5EF4-FFF2-40B4-BE49-F238E27FC236}">
                <a16:creationId xmlns:a16="http://schemas.microsoft.com/office/drawing/2014/main" id="{F4F997FE-33AB-4C0B-8600-7AD355CDB990}"/>
              </a:ext>
            </a:extLst>
          </p:cNvPr>
          <p:cNvCxnSpPr>
            <a:cxnSpLocks/>
          </p:cNvCxnSpPr>
          <p:nvPr/>
        </p:nvCxnSpPr>
        <p:spPr>
          <a:xfrm flipV="1">
            <a:off x="134768" y="4620162"/>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3787E43-EC40-457C-BCB2-AB29ADEC9042}"/>
              </a:ext>
            </a:extLst>
          </p:cNvPr>
          <p:cNvCxnSpPr>
            <a:cxnSpLocks/>
          </p:cNvCxnSpPr>
          <p:nvPr/>
        </p:nvCxnSpPr>
        <p:spPr>
          <a:xfrm flipH="1">
            <a:off x="134768" y="6409822"/>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箭头: 右 20">
            <a:extLst>
              <a:ext uri="{FF2B5EF4-FFF2-40B4-BE49-F238E27FC236}">
                <a16:creationId xmlns:a16="http://schemas.microsoft.com/office/drawing/2014/main" id="{950250D1-1B94-4260-83D5-E05D0A9DFD65}"/>
              </a:ext>
            </a:extLst>
          </p:cNvPr>
          <p:cNvSpPr/>
          <p:nvPr/>
        </p:nvSpPr>
        <p:spPr>
          <a:xfrm>
            <a:off x="634695" y="4932039"/>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25" name="直接连接符 24">
            <a:extLst>
              <a:ext uri="{FF2B5EF4-FFF2-40B4-BE49-F238E27FC236}">
                <a16:creationId xmlns:a16="http://schemas.microsoft.com/office/drawing/2014/main" id="{F40CCFFD-4618-4801-B1A6-5C42A7EE527F}"/>
              </a:ext>
            </a:extLst>
          </p:cNvPr>
          <p:cNvCxnSpPr>
            <a:cxnSpLocks/>
          </p:cNvCxnSpPr>
          <p:nvPr/>
        </p:nvCxnSpPr>
        <p:spPr>
          <a:xfrm flipV="1">
            <a:off x="134768"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EA29B1B-DCD2-4553-9705-78B0397F893A}"/>
              </a:ext>
            </a:extLst>
          </p:cNvPr>
          <p:cNvCxnSpPr>
            <a:cxnSpLocks/>
          </p:cNvCxnSpPr>
          <p:nvPr/>
        </p:nvCxnSpPr>
        <p:spPr>
          <a:xfrm flipV="1">
            <a:off x="1988002" y="4595746"/>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2AA4F4F-82DF-425D-BA35-46D6BAC2F51B}"/>
              </a:ext>
            </a:extLst>
          </p:cNvPr>
          <p:cNvCxnSpPr>
            <a:cxnSpLocks/>
          </p:cNvCxnSpPr>
          <p:nvPr/>
        </p:nvCxnSpPr>
        <p:spPr>
          <a:xfrm flipH="1">
            <a:off x="1988003" y="6385405"/>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2ADFE24-1769-45EC-B1C8-CFA70917E39F}"/>
              </a:ext>
            </a:extLst>
          </p:cNvPr>
          <p:cNvCxnSpPr/>
          <p:nvPr/>
        </p:nvCxnSpPr>
        <p:spPr>
          <a:xfrm>
            <a:off x="2612342" y="4894568"/>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箭头: 右 30">
            <a:extLst>
              <a:ext uri="{FF2B5EF4-FFF2-40B4-BE49-F238E27FC236}">
                <a16:creationId xmlns:a16="http://schemas.microsoft.com/office/drawing/2014/main" id="{5F45781D-BF31-4983-86BB-1C213195221B}"/>
              </a:ext>
            </a:extLst>
          </p:cNvPr>
          <p:cNvSpPr/>
          <p:nvPr/>
        </p:nvSpPr>
        <p:spPr>
          <a:xfrm>
            <a:off x="3150550" y="5083821"/>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spTree>
    <p:extLst>
      <p:ext uri="{BB962C8B-B14F-4D97-AF65-F5344CB8AC3E}">
        <p14:creationId xmlns:p14="http://schemas.microsoft.com/office/powerpoint/2010/main" val="624328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0BB2F228-6675-45C0-B800-91701823946F}"/>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DCC904AB-FF74-4716-B789-D1BA1E1EEB66}"/>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9C87B33C-7924-4A4D-B5A7-63C26D9E838C}"/>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7C843AA0-A4F2-4BB7-A8FE-7398D594A412}"/>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A1EAE20E-4409-42D5-AA57-479AFC40188F}"/>
              </a:ext>
            </a:extLst>
          </p:cNvPr>
          <p:cNvSpPr txBox="1"/>
          <p:nvPr/>
        </p:nvSpPr>
        <p:spPr>
          <a:xfrm>
            <a:off x="139297" y="1368563"/>
            <a:ext cx="8575051" cy="1544279"/>
          </a:xfrm>
          <a:prstGeom prst="rect">
            <a:avLst/>
          </a:prstGeom>
          <a:noFill/>
        </p:spPr>
        <p:txBody>
          <a:bodyPr wrap="square" rtlCol="0">
            <a:spAutoFit/>
          </a:bodyPr>
          <a:lstStyle/>
          <a:p>
            <a:r>
              <a:rPr lang="en-US" altLang="zh-CN" sz="2361" dirty="0" err="1"/>
              <a:t>Kd</a:t>
            </a:r>
            <a:r>
              <a:rPr lang="zh-CN" altLang="en-US" sz="2361" dirty="0"/>
              <a:t>树是一种对</a:t>
            </a:r>
            <a:r>
              <a:rPr lang="en-US" altLang="zh-CN" sz="2361" dirty="0"/>
              <a:t>k</a:t>
            </a:r>
            <a:r>
              <a:rPr lang="zh-CN" altLang="en-US" sz="2361" dirty="0"/>
              <a:t>维空间中的实例点进行存储以便对其进行快速检索的树形数据结构。</a:t>
            </a:r>
            <a:endParaRPr lang="en-US" altLang="zh-CN" sz="2361" dirty="0"/>
          </a:p>
          <a:p>
            <a:r>
              <a:rPr lang="en-US" altLang="zh-CN" sz="2361" dirty="0" err="1"/>
              <a:t>Kd</a:t>
            </a:r>
            <a:r>
              <a:rPr lang="zh-CN" altLang="en-US" sz="2361" dirty="0"/>
              <a:t>树是二叉树，表示对</a:t>
            </a:r>
            <a:r>
              <a:rPr lang="en-US" altLang="zh-CN" sz="2361" dirty="0"/>
              <a:t>k</a:t>
            </a:r>
            <a:r>
              <a:rPr lang="zh-CN" altLang="en-US" sz="2361" dirty="0"/>
              <a:t>维空间的一个划分</a:t>
            </a:r>
            <a:endParaRPr lang="en-US" altLang="zh-CN" sz="2361" dirty="0"/>
          </a:p>
          <a:p>
            <a:endParaRPr lang="en-US" altLang="zh-CN" sz="2361" dirty="0"/>
          </a:p>
        </p:txBody>
      </p:sp>
      <p:sp>
        <p:nvSpPr>
          <p:cNvPr id="10" name="文本框 9">
            <a:extLst>
              <a:ext uri="{FF2B5EF4-FFF2-40B4-BE49-F238E27FC236}">
                <a16:creationId xmlns:a16="http://schemas.microsoft.com/office/drawing/2014/main" id="{1018702C-FDF7-4BC3-AD5B-41DC2315820D}"/>
              </a:ext>
            </a:extLst>
          </p:cNvPr>
          <p:cNvSpPr txBox="1"/>
          <p:nvPr/>
        </p:nvSpPr>
        <p:spPr>
          <a:xfrm>
            <a:off x="-59651" y="2780285"/>
            <a:ext cx="8972946" cy="1059800"/>
          </a:xfrm>
          <a:prstGeom prst="rect">
            <a:avLst/>
          </a:prstGeom>
          <a:noFill/>
        </p:spPr>
        <p:txBody>
          <a:bodyPr wrap="square" rtlCol="0">
            <a:spAutoFit/>
          </a:bodyPr>
          <a:lstStyle/>
          <a:p>
            <a:pPr algn="ctr"/>
            <a:r>
              <a:rPr lang="zh-CN" altLang="en-US" sz="3148" dirty="0"/>
              <a:t>不断地垂直于原有坐标轴的方式对数据集进行分割！！！</a:t>
            </a:r>
          </a:p>
        </p:txBody>
      </p:sp>
      <p:cxnSp>
        <p:nvCxnSpPr>
          <p:cNvPr id="3" name="直接连接符 2">
            <a:extLst>
              <a:ext uri="{FF2B5EF4-FFF2-40B4-BE49-F238E27FC236}">
                <a16:creationId xmlns:a16="http://schemas.microsoft.com/office/drawing/2014/main" id="{F4F997FE-33AB-4C0B-8600-7AD355CDB990}"/>
              </a:ext>
            </a:extLst>
          </p:cNvPr>
          <p:cNvCxnSpPr>
            <a:cxnSpLocks/>
          </p:cNvCxnSpPr>
          <p:nvPr/>
        </p:nvCxnSpPr>
        <p:spPr>
          <a:xfrm flipV="1">
            <a:off x="134768" y="4620162"/>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3787E43-EC40-457C-BCB2-AB29ADEC9042}"/>
              </a:ext>
            </a:extLst>
          </p:cNvPr>
          <p:cNvCxnSpPr>
            <a:cxnSpLocks/>
          </p:cNvCxnSpPr>
          <p:nvPr/>
        </p:nvCxnSpPr>
        <p:spPr>
          <a:xfrm flipH="1">
            <a:off x="134768" y="6409822"/>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箭头: 右 20">
            <a:extLst>
              <a:ext uri="{FF2B5EF4-FFF2-40B4-BE49-F238E27FC236}">
                <a16:creationId xmlns:a16="http://schemas.microsoft.com/office/drawing/2014/main" id="{950250D1-1B94-4260-83D5-E05D0A9DFD65}"/>
              </a:ext>
            </a:extLst>
          </p:cNvPr>
          <p:cNvSpPr/>
          <p:nvPr/>
        </p:nvSpPr>
        <p:spPr>
          <a:xfrm>
            <a:off x="634695" y="4932039"/>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25" name="直接连接符 24">
            <a:extLst>
              <a:ext uri="{FF2B5EF4-FFF2-40B4-BE49-F238E27FC236}">
                <a16:creationId xmlns:a16="http://schemas.microsoft.com/office/drawing/2014/main" id="{F40CCFFD-4618-4801-B1A6-5C42A7EE527F}"/>
              </a:ext>
            </a:extLst>
          </p:cNvPr>
          <p:cNvCxnSpPr>
            <a:cxnSpLocks/>
          </p:cNvCxnSpPr>
          <p:nvPr/>
        </p:nvCxnSpPr>
        <p:spPr>
          <a:xfrm flipV="1">
            <a:off x="134768"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EA29B1B-DCD2-4553-9705-78B0397F893A}"/>
              </a:ext>
            </a:extLst>
          </p:cNvPr>
          <p:cNvCxnSpPr>
            <a:cxnSpLocks/>
          </p:cNvCxnSpPr>
          <p:nvPr/>
        </p:nvCxnSpPr>
        <p:spPr>
          <a:xfrm flipV="1">
            <a:off x="1988002" y="4595746"/>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2AA4F4F-82DF-425D-BA35-46D6BAC2F51B}"/>
              </a:ext>
            </a:extLst>
          </p:cNvPr>
          <p:cNvCxnSpPr>
            <a:cxnSpLocks/>
          </p:cNvCxnSpPr>
          <p:nvPr/>
        </p:nvCxnSpPr>
        <p:spPr>
          <a:xfrm flipH="1">
            <a:off x="1988003" y="6385405"/>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2ADFE24-1769-45EC-B1C8-CFA70917E39F}"/>
              </a:ext>
            </a:extLst>
          </p:cNvPr>
          <p:cNvCxnSpPr/>
          <p:nvPr/>
        </p:nvCxnSpPr>
        <p:spPr>
          <a:xfrm>
            <a:off x="2612342" y="4894568"/>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箭头: 右 30">
            <a:extLst>
              <a:ext uri="{FF2B5EF4-FFF2-40B4-BE49-F238E27FC236}">
                <a16:creationId xmlns:a16="http://schemas.microsoft.com/office/drawing/2014/main" id="{5F45781D-BF31-4983-86BB-1C213195221B}"/>
              </a:ext>
            </a:extLst>
          </p:cNvPr>
          <p:cNvSpPr/>
          <p:nvPr/>
        </p:nvSpPr>
        <p:spPr>
          <a:xfrm>
            <a:off x="3150550" y="5083821"/>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32" name="直接连接符 31">
            <a:extLst>
              <a:ext uri="{FF2B5EF4-FFF2-40B4-BE49-F238E27FC236}">
                <a16:creationId xmlns:a16="http://schemas.microsoft.com/office/drawing/2014/main" id="{BD4FDDC8-5DDE-48E3-A5B8-18EA37836C5E}"/>
              </a:ext>
            </a:extLst>
          </p:cNvPr>
          <p:cNvCxnSpPr>
            <a:cxnSpLocks/>
          </p:cNvCxnSpPr>
          <p:nvPr/>
        </p:nvCxnSpPr>
        <p:spPr>
          <a:xfrm flipV="1">
            <a:off x="4051312"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6D66F2-F836-4176-8E3C-440B882163E4}"/>
              </a:ext>
            </a:extLst>
          </p:cNvPr>
          <p:cNvCxnSpPr>
            <a:cxnSpLocks/>
          </p:cNvCxnSpPr>
          <p:nvPr/>
        </p:nvCxnSpPr>
        <p:spPr>
          <a:xfrm flipH="1">
            <a:off x="4051312" y="6381111"/>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C812D6-A2B7-4E50-8BAA-F4CB3C2989CA}"/>
              </a:ext>
            </a:extLst>
          </p:cNvPr>
          <p:cNvCxnSpPr/>
          <p:nvPr/>
        </p:nvCxnSpPr>
        <p:spPr>
          <a:xfrm>
            <a:off x="5029755" y="4858746"/>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3E5F13B-3B65-4D77-ADF2-D9FA09CDF1CF}"/>
              </a:ext>
            </a:extLst>
          </p:cNvPr>
          <p:cNvCxnSpPr>
            <a:cxnSpLocks/>
          </p:cNvCxnSpPr>
          <p:nvPr/>
        </p:nvCxnSpPr>
        <p:spPr>
          <a:xfrm>
            <a:off x="4491548" y="5403589"/>
            <a:ext cx="96660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072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0BB2F228-6675-45C0-B800-91701823946F}"/>
              </a:ext>
            </a:extLst>
          </p:cNvPr>
          <p:cNvPicPr>
            <a:picLocks noChangeAspect="1"/>
          </p:cNvPicPr>
          <p:nvPr/>
        </p:nvPicPr>
        <p:blipFill>
          <a:blip r:embed="rId2"/>
          <a:stretch>
            <a:fillRect/>
          </a:stretch>
        </p:blipFill>
        <p:spPr>
          <a:xfrm>
            <a:off x="31758" y="0"/>
            <a:ext cx="3154228" cy="708447"/>
          </a:xfrm>
          <a:prstGeom prst="rect">
            <a:avLst/>
          </a:prstGeom>
        </p:spPr>
      </p:pic>
      <p:sp>
        <p:nvSpPr>
          <p:cNvPr id="5" name="矩形 4">
            <a:extLst>
              <a:ext uri="{FF2B5EF4-FFF2-40B4-BE49-F238E27FC236}">
                <a16:creationId xmlns:a16="http://schemas.microsoft.com/office/drawing/2014/main" id="{DCC904AB-FF74-4716-B789-D1BA1E1EEB66}"/>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9C87B33C-7924-4A4D-B5A7-63C26D9E838C}"/>
              </a:ext>
            </a:extLst>
          </p:cNvPr>
          <p:cNvPicPr>
            <a:picLocks noChangeAspect="1"/>
          </p:cNvPicPr>
          <p:nvPr/>
        </p:nvPicPr>
        <p:blipFill>
          <a:blip r:embed="rId3"/>
          <a:stretch>
            <a:fillRect/>
          </a:stretch>
        </p:blipFill>
        <p:spPr>
          <a:xfrm>
            <a:off x="8406742" y="6352"/>
            <a:ext cx="705501" cy="708447"/>
          </a:xfrm>
          <a:prstGeom prst="rect">
            <a:avLst/>
          </a:prstGeom>
        </p:spPr>
      </p:pic>
      <p:sp>
        <p:nvSpPr>
          <p:cNvPr id="7" name="矩形 6">
            <a:extLst>
              <a:ext uri="{FF2B5EF4-FFF2-40B4-BE49-F238E27FC236}">
                <a16:creationId xmlns:a16="http://schemas.microsoft.com/office/drawing/2014/main" id="{7C843AA0-A4F2-4BB7-A8FE-7398D594A412}"/>
              </a:ext>
            </a:extLst>
          </p:cNvPr>
          <p:cNvSpPr/>
          <p:nvPr/>
        </p:nvSpPr>
        <p:spPr>
          <a:xfrm>
            <a:off x="31757" y="906897"/>
            <a:ext cx="9080486" cy="18588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A1EAE20E-4409-42D5-AA57-479AFC40188F}"/>
              </a:ext>
            </a:extLst>
          </p:cNvPr>
          <p:cNvSpPr txBox="1"/>
          <p:nvPr/>
        </p:nvSpPr>
        <p:spPr>
          <a:xfrm>
            <a:off x="139297" y="1368563"/>
            <a:ext cx="8575051" cy="1544279"/>
          </a:xfrm>
          <a:prstGeom prst="rect">
            <a:avLst/>
          </a:prstGeom>
          <a:noFill/>
        </p:spPr>
        <p:txBody>
          <a:bodyPr wrap="square" rtlCol="0">
            <a:spAutoFit/>
          </a:bodyPr>
          <a:lstStyle/>
          <a:p>
            <a:r>
              <a:rPr lang="en-US" altLang="zh-CN" sz="2361" dirty="0" err="1"/>
              <a:t>Kd</a:t>
            </a:r>
            <a:r>
              <a:rPr lang="zh-CN" altLang="en-US" sz="2361" dirty="0"/>
              <a:t>树是一种对</a:t>
            </a:r>
            <a:r>
              <a:rPr lang="en-US" altLang="zh-CN" sz="2361" dirty="0"/>
              <a:t>k</a:t>
            </a:r>
            <a:r>
              <a:rPr lang="zh-CN" altLang="en-US" sz="2361" dirty="0"/>
              <a:t>维空间中的实例点进行存储以便对其进行快速检索的树形数据结构。</a:t>
            </a:r>
            <a:endParaRPr lang="en-US" altLang="zh-CN" sz="2361" dirty="0"/>
          </a:p>
          <a:p>
            <a:r>
              <a:rPr lang="en-US" altLang="zh-CN" sz="2361" dirty="0" err="1"/>
              <a:t>Kd</a:t>
            </a:r>
            <a:r>
              <a:rPr lang="zh-CN" altLang="en-US" sz="2361" dirty="0"/>
              <a:t>树是二叉树，表示对</a:t>
            </a:r>
            <a:r>
              <a:rPr lang="en-US" altLang="zh-CN" sz="2361" dirty="0"/>
              <a:t>k</a:t>
            </a:r>
            <a:r>
              <a:rPr lang="zh-CN" altLang="en-US" sz="2361" dirty="0"/>
              <a:t>维空间的一个划分</a:t>
            </a:r>
            <a:endParaRPr lang="en-US" altLang="zh-CN" sz="2361" dirty="0"/>
          </a:p>
          <a:p>
            <a:endParaRPr lang="en-US" altLang="zh-CN" sz="2361" dirty="0"/>
          </a:p>
        </p:txBody>
      </p:sp>
      <p:sp>
        <p:nvSpPr>
          <p:cNvPr id="10" name="文本框 9">
            <a:extLst>
              <a:ext uri="{FF2B5EF4-FFF2-40B4-BE49-F238E27FC236}">
                <a16:creationId xmlns:a16="http://schemas.microsoft.com/office/drawing/2014/main" id="{1018702C-FDF7-4BC3-AD5B-41DC2315820D}"/>
              </a:ext>
            </a:extLst>
          </p:cNvPr>
          <p:cNvSpPr txBox="1"/>
          <p:nvPr/>
        </p:nvSpPr>
        <p:spPr>
          <a:xfrm>
            <a:off x="-59651" y="2780285"/>
            <a:ext cx="8972946" cy="1059800"/>
          </a:xfrm>
          <a:prstGeom prst="rect">
            <a:avLst/>
          </a:prstGeom>
          <a:noFill/>
        </p:spPr>
        <p:txBody>
          <a:bodyPr wrap="square" rtlCol="0">
            <a:spAutoFit/>
          </a:bodyPr>
          <a:lstStyle/>
          <a:p>
            <a:pPr algn="ctr"/>
            <a:r>
              <a:rPr lang="zh-CN" altLang="en-US" sz="3148" dirty="0"/>
              <a:t>不断地垂直于原有坐标轴的方式对数据集进行分割！！！</a:t>
            </a:r>
          </a:p>
        </p:txBody>
      </p:sp>
      <p:cxnSp>
        <p:nvCxnSpPr>
          <p:cNvPr id="3" name="直接连接符 2">
            <a:extLst>
              <a:ext uri="{FF2B5EF4-FFF2-40B4-BE49-F238E27FC236}">
                <a16:creationId xmlns:a16="http://schemas.microsoft.com/office/drawing/2014/main" id="{F4F997FE-33AB-4C0B-8600-7AD355CDB990}"/>
              </a:ext>
            </a:extLst>
          </p:cNvPr>
          <p:cNvCxnSpPr>
            <a:cxnSpLocks/>
          </p:cNvCxnSpPr>
          <p:nvPr/>
        </p:nvCxnSpPr>
        <p:spPr>
          <a:xfrm flipV="1">
            <a:off x="134768" y="4620162"/>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3787E43-EC40-457C-BCB2-AB29ADEC9042}"/>
              </a:ext>
            </a:extLst>
          </p:cNvPr>
          <p:cNvCxnSpPr>
            <a:cxnSpLocks/>
          </p:cNvCxnSpPr>
          <p:nvPr/>
        </p:nvCxnSpPr>
        <p:spPr>
          <a:xfrm flipH="1">
            <a:off x="134768" y="6409822"/>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箭头: 右 20">
            <a:extLst>
              <a:ext uri="{FF2B5EF4-FFF2-40B4-BE49-F238E27FC236}">
                <a16:creationId xmlns:a16="http://schemas.microsoft.com/office/drawing/2014/main" id="{950250D1-1B94-4260-83D5-E05D0A9DFD65}"/>
              </a:ext>
            </a:extLst>
          </p:cNvPr>
          <p:cNvSpPr/>
          <p:nvPr/>
        </p:nvSpPr>
        <p:spPr>
          <a:xfrm>
            <a:off x="634695" y="4932039"/>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25" name="直接连接符 24">
            <a:extLst>
              <a:ext uri="{FF2B5EF4-FFF2-40B4-BE49-F238E27FC236}">
                <a16:creationId xmlns:a16="http://schemas.microsoft.com/office/drawing/2014/main" id="{F40CCFFD-4618-4801-B1A6-5C42A7EE527F}"/>
              </a:ext>
            </a:extLst>
          </p:cNvPr>
          <p:cNvCxnSpPr>
            <a:cxnSpLocks/>
          </p:cNvCxnSpPr>
          <p:nvPr/>
        </p:nvCxnSpPr>
        <p:spPr>
          <a:xfrm flipV="1">
            <a:off x="134768"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EA29B1B-DCD2-4553-9705-78B0397F893A}"/>
              </a:ext>
            </a:extLst>
          </p:cNvPr>
          <p:cNvCxnSpPr>
            <a:cxnSpLocks/>
          </p:cNvCxnSpPr>
          <p:nvPr/>
        </p:nvCxnSpPr>
        <p:spPr>
          <a:xfrm flipV="1">
            <a:off x="1988002" y="4595746"/>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2AA4F4F-82DF-425D-BA35-46D6BAC2F51B}"/>
              </a:ext>
            </a:extLst>
          </p:cNvPr>
          <p:cNvCxnSpPr>
            <a:cxnSpLocks/>
          </p:cNvCxnSpPr>
          <p:nvPr/>
        </p:nvCxnSpPr>
        <p:spPr>
          <a:xfrm flipH="1">
            <a:off x="1988003" y="6385405"/>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2ADFE24-1769-45EC-B1C8-CFA70917E39F}"/>
              </a:ext>
            </a:extLst>
          </p:cNvPr>
          <p:cNvCxnSpPr/>
          <p:nvPr/>
        </p:nvCxnSpPr>
        <p:spPr>
          <a:xfrm>
            <a:off x="2612342" y="4894568"/>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箭头: 右 30">
            <a:extLst>
              <a:ext uri="{FF2B5EF4-FFF2-40B4-BE49-F238E27FC236}">
                <a16:creationId xmlns:a16="http://schemas.microsoft.com/office/drawing/2014/main" id="{5F45781D-BF31-4983-86BB-1C213195221B}"/>
              </a:ext>
            </a:extLst>
          </p:cNvPr>
          <p:cNvSpPr/>
          <p:nvPr/>
        </p:nvSpPr>
        <p:spPr>
          <a:xfrm>
            <a:off x="3150550" y="5083821"/>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32" name="直接连接符 31">
            <a:extLst>
              <a:ext uri="{FF2B5EF4-FFF2-40B4-BE49-F238E27FC236}">
                <a16:creationId xmlns:a16="http://schemas.microsoft.com/office/drawing/2014/main" id="{BD4FDDC8-5DDE-48E3-A5B8-18EA37836C5E}"/>
              </a:ext>
            </a:extLst>
          </p:cNvPr>
          <p:cNvCxnSpPr>
            <a:cxnSpLocks/>
          </p:cNvCxnSpPr>
          <p:nvPr/>
        </p:nvCxnSpPr>
        <p:spPr>
          <a:xfrm flipV="1">
            <a:off x="4051312"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6D66F2-F836-4176-8E3C-440B882163E4}"/>
              </a:ext>
            </a:extLst>
          </p:cNvPr>
          <p:cNvCxnSpPr>
            <a:cxnSpLocks/>
          </p:cNvCxnSpPr>
          <p:nvPr/>
        </p:nvCxnSpPr>
        <p:spPr>
          <a:xfrm flipH="1">
            <a:off x="4051312" y="6381111"/>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C812D6-A2B7-4E50-8BAA-F4CB3C2989CA}"/>
              </a:ext>
            </a:extLst>
          </p:cNvPr>
          <p:cNvCxnSpPr/>
          <p:nvPr/>
        </p:nvCxnSpPr>
        <p:spPr>
          <a:xfrm>
            <a:off x="5029755" y="4858746"/>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3E5F13B-3B65-4D77-ADF2-D9FA09CDF1CF}"/>
              </a:ext>
            </a:extLst>
          </p:cNvPr>
          <p:cNvCxnSpPr>
            <a:cxnSpLocks/>
          </p:cNvCxnSpPr>
          <p:nvPr/>
        </p:nvCxnSpPr>
        <p:spPr>
          <a:xfrm>
            <a:off x="4491548" y="5403589"/>
            <a:ext cx="96660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箭头: 右 37">
            <a:extLst>
              <a:ext uri="{FF2B5EF4-FFF2-40B4-BE49-F238E27FC236}">
                <a16:creationId xmlns:a16="http://schemas.microsoft.com/office/drawing/2014/main" id="{8BC3A9B7-B346-4C49-8884-02D0C854F690}"/>
              </a:ext>
            </a:extLst>
          </p:cNvPr>
          <p:cNvSpPr/>
          <p:nvPr/>
        </p:nvSpPr>
        <p:spPr>
          <a:xfrm>
            <a:off x="5659134" y="5083821"/>
            <a:ext cx="478516" cy="639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1"/>
          </a:p>
        </p:txBody>
      </p:sp>
      <p:cxnSp>
        <p:nvCxnSpPr>
          <p:cNvPr id="39" name="直接连接符 38">
            <a:extLst>
              <a:ext uri="{FF2B5EF4-FFF2-40B4-BE49-F238E27FC236}">
                <a16:creationId xmlns:a16="http://schemas.microsoft.com/office/drawing/2014/main" id="{3A3E788B-C2DD-46AC-A1F7-C653AF057B32}"/>
              </a:ext>
            </a:extLst>
          </p:cNvPr>
          <p:cNvCxnSpPr>
            <a:cxnSpLocks/>
          </p:cNvCxnSpPr>
          <p:nvPr/>
        </p:nvCxnSpPr>
        <p:spPr>
          <a:xfrm flipV="1">
            <a:off x="6559896" y="4591451"/>
            <a:ext cx="0" cy="17896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73FDC1F-15B4-439F-9042-9DE6A1A1B712}"/>
              </a:ext>
            </a:extLst>
          </p:cNvPr>
          <p:cNvCxnSpPr>
            <a:cxnSpLocks/>
          </p:cNvCxnSpPr>
          <p:nvPr/>
        </p:nvCxnSpPr>
        <p:spPr>
          <a:xfrm flipH="1">
            <a:off x="6559896" y="6381111"/>
            <a:ext cx="17035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3146034-C331-4D68-BE6E-38B8FEC58DF7}"/>
              </a:ext>
            </a:extLst>
          </p:cNvPr>
          <p:cNvCxnSpPr/>
          <p:nvPr/>
        </p:nvCxnSpPr>
        <p:spPr>
          <a:xfrm>
            <a:off x="7356502" y="4831990"/>
            <a:ext cx="0" cy="10896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53E1071-0207-43F7-9B08-0ABE6AF10FB9}"/>
              </a:ext>
            </a:extLst>
          </p:cNvPr>
          <p:cNvCxnSpPr>
            <a:cxnSpLocks/>
          </p:cNvCxnSpPr>
          <p:nvPr/>
        </p:nvCxnSpPr>
        <p:spPr>
          <a:xfrm>
            <a:off x="7000132" y="5403589"/>
            <a:ext cx="96660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D3F166F-EEC9-454B-A868-82817530583C}"/>
              </a:ext>
            </a:extLst>
          </p:cNvPr>
          <p:cNvCxnSpPr/>
          <p:nvPr/>
        </p:nvCxnSpPr>
        <p:spPr>
          <a:xfrm>
            <a:off x="7662754" y="4831990"/>
            <a:ext cx="0" cy="1089688"/>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218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EEDC29A4-1ABB-4490-A6B6-2AA74953F7A3}"/>
              </a:ext>
            </a:extLst>
          </p:cNvPr>
          <p:cNvSpPr txBox="1"/>
          <p:nvPr/>
        </p:nvSpPr>
        <p:spPr>
          <a:xfrm>
            <a:off x="-69221" y="1191603"/>
            <a:ext cx="8972946" cy="1059800"/>
          </a:xfrm>
          <a:prstGeom prst="rect">
            <a:avLst/>
          </a:prstGeom>
          <a:noFill/>
        </p:spPr>
        <p:txBody>
          <a:bodyPr wrap="square" rtlCol="0">
            <a:spAutoFit/>
          </a:bodyPr>
          <a:lstStyle/>
          <a:p>
            <a:pPr algn="ctr"/>
            <a:r>
              <a:rPr lang="zh-CN" altLang="en-US" sz="3148" dirty="0"/>
              <a:t>不断地垂直于原有坐标轴的方式对数据集进行分割，通过这种划分可以形成叶结点，根节点</a:t>
            </a:r>
          </a:p>
        </p:txBody>
      </p:sp>
      <p:sp>
        <p:nvSpPr>
          <p:cNvPr id="9" name="文本框 8">
            <a:extLst>
              <a:ext uri="{FF2B5EF4-FFF2-40B4-BE49-F238E27FC236}">
                <a16:creationId xmlns:a16="http://schemas.microsoft.com/office/drawing/2014/main" id="{22FA74E4-004A-4774-BBC4-FBFF3AC50E2D}"/>
              </a:ext>
            </a:extLst>
          </p:cNvPr>
          <p:cNvSpPr txBox="1"/>
          <p:nvPr/>
        </p:nvSpPr>
        <p:spPr>
          <a:xfrm>
            <a:off x="536468" y="2624893"/>
            <a:ext cx="7761569" cy="454200"/>
          </a:xfrm>
          <a:prstGeom prst="rect">
            <a:avLst/>
          </a:prstGeom>
          <a:noFill/>
        </p:spPr>
        <p:txBody>
          <a:bodyPr wrap="square" rtlCol="0">
            <a:spAutoFit/>
          </a:bodyPr>
          <a:lstStyle/>
          <a:p>
            <a:pPr algn="ctr"/>
            <a:r>
              <a:rPr lang="en-US" altLang="zh-CN" sz="2361" dirty="0"/>
              <a:t>T=(2,3),(5,4), (9,6), (4,7), (8,1),  (7,2)</a:t>
            </a:r>
            <a:endParaRPr lang="zh-CN" altLang="en-US" sz="2361" dirty="0"/>
          </a:p>
        </p:txBody>
      </p:sp>
    </p:spTree>
    <p:extLst>
      <p:ext uri="{BB962C8B-B14F-4D97-AF65-F5344CB8AC3E}">
        <p14:creationId xmlns:p14="http://schemas.microsoft.com/office/powerpoint/2010/main" val="541367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EEDC29A4-1ABB-4490-A6B6-2AA74953F7A3}"/>
              </a:ext>
            </a:extLst>
          </p:cNvPr>
          <p:cNvSpPr txBox="1"/>
          <p:nvPr/>
        </p:nvSpPr>
        <p:spPr>
          <a:xfrm>
            <a:off x="-69221" y="1191603"/>
            <a:ext cx="8972946" cy="1059800"/>
          </a:xfrm>
          <a:prstGeom prst="rect">
            <a:avLst/>
          </a:prstGeom>
          <a:noFill/>
        </p:spPr>
        <p:txBody>
          <a:bodyPr wrap="square" rtlCol="0">
            <a:spAutoFit/>
          </a:bodyPr>
          <a:lstStyle/>
          <a:p>
            <a:pPr algn="ctr"/>
            <a:r>
              <a:rPr lang="zh-CN" altLang="en-US" sz="3148" dirty="0"/>
              <a:t>不断地垂直于原有坐标轴的方式对数据集进行分割，通过这种划分可以形成叶结点，根节点</a:t>
            </a:r>
          </a:p>
        </p:txBody>
      </p:sp>
      <p:sp>
        <p:nvSpPr>
          <p:cNvPr id="9" name="文本框 8">
            <a:extLst>
              <a:ext uri="{FF2B5EF4-FFF2-40B4-BE49-F238E27FC236}">
                <a16:creationId xmlns:a16="http://schemas.microsoft.com/office/drawing/2014/main" id="{22FA74E4-004A-4774-BBC4-FBFF3AC50E2D}"/>
              </a:ext>
            </a:extLst>
          </p:cNvPr>
          <p:cNvSpPr txBox="1"/>
          <p:nvPr/>
        </p:nvSpPr>
        <p:spPr>
          <a:xfrm>
            <a:off x="364201" y="2251404"/>
            <a:ext cx="7761569" cy="454200"/>
          </a:xfrm>
          <a:prstGeom prst="rect">
            <a:avLst/>
          </a:prstGeom>
          <a:noFill/>
        </p:spPr>
        <p:txBody>
          <a:bodyPr wrap="square" rtlCol="0">
            <a:spAutoFit/>
          </a:bodyPr>
          <a:lstStyle/>
          <a:p>
            <a:pPr algn="ctr"/>
            <a:r>
              <a:rPr lang="en-US" altLang="zh-CN" sz="2361" dirty="0"/>
              <a:t>T=(2,3),(5,4), (9,6), (4,7), (8,1),  (7,2)</a:t>
            </a:r>
            <a:endParaRPr lang="zh-CN" altLang="en-US" sz="2361" dirty="0"/>
          </a:p>
        </p:txBody>
      </p:sp>
      <p:sp>
        <p:nvSpPr>
          <p:cNvPr id="10" name="文本框 9">
            <a:extLst>
              <a:ext uri="{FF2B5EF4-FFF2-40B4-BE49-F238E27FC236}">
                <a16:creationId xmlns:a16="http://schemas.microsoft.com/office/drawing/2014/main" id="{1CC36983-4C4D-4D2A-B1E0-5C9C017BF68F}"/>
              </a:ext>
            </a:extLst>
          </p:cNvPr>
          <p:cNvSpPr txBox="1"/>
          <p:nvPr/>
        </p:nvSpPr>
        <p:spPr>
          <a:xfrm>
            <a:off x="151656" y="2705603"/>
            <a:ext cx="8531193" cy="3361080"/>
          </a:xfrm>
          <a:prstGeom prst="rect">
            <a:avLst/>
          </a:prstGeom>
          <a:noFill/>
        </p:spPr>
        <p:txBody>
          <a:bodyPr wrap="square" rtlCol="0">
            <a:spAutoFit/>
          </a:bodyPr>
          <a:lstStyle/>
          <a:p>
            <a:pPr marL="337345" indent="-337345">
              <a:buFont typeface="Wingdings" panose="05000000000000000000" pitchFamily="2" charset="2"/>
              <a:buChar char="l"/>
            </a:pPr>
            <a:r>
              <a:rPr lang="zh-CN" altLang="en-US" sz="2361" dirty="0"/>
              <a:t>第一步找到</a:t>
            </a:r>
            <a:r>
              <a:rPr lang="en-US" altLang="zh-CN" sz="2361" dirty="0"/>
              <a:t>x1</a:t>
            </a:r>
            <a:r>
              <a:rPr lang="zh-CN" altLang="en-US" sz="2361" dirty="0"/>
              <a:t>轴的中位数？</a:t>
            </a:r>
            <a:r>
              <a:rPr lang="en-US" altLang="zh-CN" sz="2361" dirty="0"/>
              <a:t>7</a:t>
            </a:r>
            <a:r>
              <a:rPr lang="zh-CN" altLang="en-US" sz="2361" dirty="0"/>
              <a:t>对吧？</a:t>
            </a:r>
            <a:endParaRPr lang="en-US" altLang="zh-CN" sz="2361" dirty="0"/>
          </a:p>
          <a:p>
            <a:pPr marL="337345" indent="-337345">
              <a:buFont typeface="Arial" panose="020B0604020202020204" pitchFamily="34" charset="0"/>
              <a:buChar char="•"/>
            </a:pPr>
            <a:r>
              <a:rPr lang="zh-CN" altLang="en-US" sz="2361" dirty="0"/>
              <a:t>将剩下的点，左右分类，</a:t>
            </a:r>
            <a:r>
              <a:rPr lang="en-US" altLang="zh-CN" sz="2361" dirty="0"/>
              <a:t>7</a:t>
            </a:r>
            <a:r>
              <a:rPr lang="zh-CN" altLang="en-US" sz="2361" dirty="0"/>
              <a:t>左边的有哪些（</a:t>
            </a:r>
            <a:r>
              <a:rPr lang="en-US" altLang="zh-CN" sz="2361" dirty="0"/>
              <a:t>2</a:t>
            </a:r>
            <a:r>
              <a:rPr lang="zh-CN" altLang="en-US" sz="2361" dirty="0"/>
              <a:t>，</a:t>
            </a:r>
            <a:r>
              <a:rPr lang="en-US" altLang="zh-CN" sz="2361" dirty="0"/>
              <a:t>3</a:t>
            </a:r>
            <a:r>
              <a:rPr lang="zh-CN" altLang="en-US" sz="2361" dirty="0"/>
              <a:t>），（</a:t>
            </a:r>
            <a:r>
              <a:rPr lang="en-US" altLang="zh-CN" sz="2361" dirty="0"/>
              <a:t>5</a:t>
            </a:r>
            <a:r>
              <a:rPr lang="zh-CN" altLang="en-US" sz="2361" dirty="0"/>
              <a:t>，</a:t>
            </a:r>
            <a:r>
              <a:rPr lang="en-US" altLang="zh-CN" sz="2361" dirty="0"/>
              <a:t>4</a:t>
            </a:r>
            <a:r>
              <a:rPr lang="zh-CN" altLang="en-US" sz="2361" dirty="0"/>
              <a:t>），（</a:t>
            </a:r>
            <a:r>
              <a:rPr lang="en-US" altLang="zh-CN" sz="2361" dirty="0"/>
              <a:t>4</a:t>
            </a:r>
            <a:r>
              <a:rPr lang="zh-CN" altLang="en-US" sz="2361" dirty="0"/>
              <a:t>，</a:t>
            </a:r>
            <a:r>
              <a:rPr lang="en-US" altLang="zh-CN" sz="2361" dirty="0"/>
              <a:t>7</a:t>
            </a:r>
            <a:r>
              <a:rPr lang="zh-CN" altLang="en-US" sz="2361" dirty="0"/>
              <a:t>）</a:t>
            </a:r>
            <a:endParaRPr lang="en-US" altLang="zh-CN" sz="2361" dirty="0"/>
          </a:p>
          <a:p>
            <a:pPr marL="337345" indent="-337345">
              <a:buFont typeface="Arial" panose="020B0604020202020204" pitchFamily="34" charset="0"/>
              <a:buChar char="•"/>
            </a:pPr>
            <a:r>
              <a:rPr lang="en-US" altLang="zh-CN" sz="2361" dirty="0"/>
              <a:t>7</a:t>
            </a:r>
            <a:r>
              <a:rPr lang="zh-CN" altLang="en-US" sz="2361" dirty="0"/>
              <a:t>右边的有哪些（</a:t>
            </a:r>
            <a:r>
              <a:rPr lang="en-US" altLang="zh-CN" sz="2361" dirty="0"/>
              <a:t>9</a:t>
            </a:r>
            <a:r>
              <a:rPr lang="zh-CN" altLang="en-US" sz="2361" dirty="0"/>
              <a:t>，</a:t>
            </a:r>
            <a:r>
              <a:rPr lang="en-US" altLang="zh-CN" sz="2361" dirty="0"/>
              <a:t>6</a:t>
            </a:r>
            <a:r>
              <a:rPr lang="zh-CN" altLang="en-US" sz="2361" dirty="0"/>
              <a:t>），（</a:t>
            </a:r>
            <a:r>
              <a:rPr lang="en-US" altLang="zh-CN" sz="2361" dirty="0"/>
              <a:t>8</a:t>
            </a:r>
            <a:r>
              <a:rPr lang="zh-CN" altLang="en-US" sz="2361" dirty="0"/>
              <a:t>，</a:t>
            </a:r>
            <a:r>
              <a:rPr lang="en-US" altLang="zh-CN" sz="2361" dirty="0"/>
              <a:t>1</a:t>
            </a:r>
            <a:r>
              <a:rPr lang="zh-CN" altLang="en-US" sz="2361" dirty="0"/>
              <a:t>）</a:t>
            </a:r>
            <a:endParaRPr lang="en-US" altLang="zh-CN" sz="2361" dirty="0"/>
          </a:p>
          <a:p>
            <a:pPr marL="337345" indent="-337345">
              <a:buFont typeface="Arial" panose="020B0604020202020204" pitchFamily="34" charset="0"/>
              <a:buChar char="•"/>
            </a:pPr>
            <a:r>
              <a:rPr lang="zh-CN" altLang="en-US" sz="2361" dirty="0"/>
              <a:t>再按</a:t>
            </a:r>
            <a:r>
              <a:rPr lang="en-US" altLang="zh-CN" sz="2361" dirty="0"/>
              <a:t>x2</a:t>
            </a:r>
            <a:r>
              <a:rPr lang="zh-CN" altLang="en-US" sz="2361" dirty="0"/>
              <a:t>轴进行上下划分</a:t>
            </a:r>
            <a:endParaRPr lang="en-US" altLang="zh-CN" sz="2361" dirty="0"/>
          </a:p>
          <a:p>
            <a:pPr marL="337345" indent="-337345">
              <a:buFont typeface="Arial" panose="020B0604020202020204" pitchFamily="34" charset="0"/>
              <a:buChar char="•"/>
            </a:pPr>
            <a:r>
              <a:rPr lang="zh-CN" altLang="en-US" sz="2361" dirty="0"/>
              <a:t>左边的</a:t>
            </a:r>
            <a:r>
              <a:rPr lang="en-US" altLang="zh-CN" sz="2361" dirty="0"/>
              <a:t>X2</a:t>
            </a:r>
            <a:r>
              <a:rPr lang="zh-CN" altLang="en-US" sz="2361" dirty="0"/>
              <a:t>轴中位数是多少？</a:t>
            </a:r>
            <a:r>
              <a:rPr lang="en-US" altLang="zh-CN" sz="2361" dirty="0"/>
              <a:t>5</a:t>
            </a:r>
            <a:r>
              <a:rPr lang="zh-CN" altLang="en-US" sz="2361" dirty="0"/>
              <a:t>对吧？</a:t>
            </a:r>
            <a:endParaRPr lang="en-US" altLang="zh-CN" sz="2361" dirty="0"/>
          </a:p>
          <a:p>
            <a:pPr marL="337345" indent="-337345">
              <a:buFont typeface="Arial" panose="020B0604020202020204" pitchFamily="34" charset="0"/>
              <a:buChar char="•"/>
            </a:pPr>
            <a:r>
              <a:rPr lang="zh-CN" altLang="en-US" sz="2361" dirty="0"/>
              <a:t>那在</a:t>
            </a:r>
            <a:r>
              <a:rPr lang="en-US" altLang="zh-CN" sz="2361" dirty="0"/>
              <a:t>5</a:t>
            </a:r>
            <a:r>
              <a:rPr lang="zh-CN" altLang="en-US" sz="2361" dirty="0"/>
              <a:t>上面的坐标是（</a:t>
            </a:r>
            <a:r>
              <a:rPr lang="en-US" altLang="zh-CN" sz="2361" dirty="0"/>
              <a:t>4</a:t>
            </a:r>
            <a:r>
              <a:rPr lang="zh-CN" altLang="en-US" sz="2361" dirty="0"/>
              <a:t>，</a:t>
            </a:r>
            <a:r>
              <a:rPr lang="en-US" altLang="zh-CN" sz="2361" dirty="0"/>
              <a:t>7</a:t>
            </a:r>
            <a:r>
              <a:rPr lang="zh-CN" altLang="en-US" sz="2361" dirty="0"/>
              <a:t>），在</a:t>
            </a:r>
            <a:r>
              <a:rPr lang="en-US" altLang="zh-CN" sz="2361" dirty="0"/>
              <a:t>5</a:t>
            </a:r>
            <a:r>
              <a:rPr lang="zh-CN" altLang="en-US" sz="2361" dirty="0"/>
              <a:t>下面的坐标是（</a:t>
            </a:r>
            <a:r>
              <a:rPr lang="en-US" altLang="zh-CN" sz="2361" dirty="0"/>
              <a:t>2</a:t>
            </a:r>
            <a:r>
              <a:rPr lang="zh-CN" altLang="en-US" sz="2361" dirty="0"/>
              <a:t>，</a:t>
            </a:r>
            <a:r>
              <a:rPr lang="en-US" altLang="zh-CN" sz="2361" dirty="0"/>
              <a:t>3</a:t>
            </a:r>
            <a:r>
              <a:rPr lang="zh-CN" altLang="en-US" sz="2361" dirty="0"/>
              <a:t>）</a:t>
            </a:r>
            <a:endParaRPr lang="en-US" altLang="zh-CN" sz="2361" dirty="0"/>
          </a:p>
          <a:p>
            <a:r>
              <a:rPr lang="zh-CN" altLang="en-US" sz="2361" dirty="0"/>
              <a:t>左边的数据分完了是不是该分右边的了？右边的（</a:t>
            </a:r>
            <a:r>
              <a:rPr lang="en-US" altLang="zh-CN" sz="2361" dirty="0"/>
              <a:t>9</a:t>
            </a:r>
            <a:r>
              <a:rPr lang="zh-CN" altLang="en-US" sz="2361" dirty="0"/>
              <a:t>，</a:t>
            </a:r>
            <a:r>
              <a:rPr lang="en-US" altLang="zh-CN" sz="2361" dirty="0"/>
              <a:t>6</a:t>
            </a:r>
            <a:r>
              <a:rPr lang="zh-CN" altLang="en-US" sz="2361" dirty="0"/>
              <a:t>），（</a:t>
            </a:r>
            <a:r>
              <a:rPr lang="en-US" altLang="zh-CN" sz="2361" dirty="0"/>
              <a:t>8</a:t>
            </a:r>
            <a:r>
              <a:rPr lang="zh-CN" altLang="en-US" sz="2361" dirty="0"/>
              <a:t>，</a:t>
            </a:r>
            <a:r>
              <a:rPr lang="en-US" altLang="zh-CN" sz="2361" dirty="0"/>
              <a:t>1</a:t>
            </a:r>
            <a:r>
              <a:rPr lang="zh-CN" altLang="en-US" sz="2361" dirty="0"/>
              <a:t>）分类</a:t>
            </a:r>
            <a:endParaRPr lang="en-US" altLang="zh-CN" sz="2361" dirty="0"/>
          </a:p>
        </p:txBody>
      </p:sp>
    </p:spTree>
    <p:extLst>
      <p:ext uri="{BB962C8B-B14F-4D97-AF65-F5344CB8AC3E}">
        <p14:creationId xmlns:p14="http://schemas.microsoft.com/office/powerpoint/2010/main" val="125102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EEDC29A4-1ABB-4490-A6B6-2AA74953F7A3}"/>
              </a:ext>
            </a:extLst>
          </p:cNvPr>
          <p:cNvSpPr txBox="1"/>
          <p:nvPr/>
        </p:nvSpPr>
        <p:spPr>
          <a:xfrm>
            <a:off x="-69221" y="1191603"/>
            <a:ext cx="8972946" cy="1059800"/>
          </a:xfrm>
          <a:prstGeom prst="rect">
            <a:avLst/>
          </a:prstGeom>
          <a:noFill/>
        </p:spPr>
        <p:txBody>
          <a:bodyPr wrap="square" rtlCol="0">
            <a:spAutoFit/>
          </a:bodyPr>
          <a:lstStyle/>
          <a:p>
            <a:pPr algn="ctr"/>
            <a:r>
              <a:rPr lang="zh-CN" altLang="en-US" sz="3148" dirty="0"/>
              <a:t>不断地垂直于原有坐标轴的方式对数据集进行分割，通过这种划分可以形成叶结点，根节点</a:t>
            </a:r>
          </a:p>
        </p:txBody>
      </p:sp>
      <p:sp>
        <p:nvSpPr>
          <p:cNvPr id="9" name="文本框 8">
            <a:extLst>
              <a:ext uri="{FF2B5EF4-FFF2-40B4-BE49-F238E27FC236}">
                <a16:creationId xmlns:a16="http://schemas.microsoft.com/office/drawing/2014/main" id="{22FA74E4-004A-4774-BBC4-FBFF3AC50E2D}"/>
              </a:ext>
            </a:extLst>
          </p:cNvPr>
          <p:cNvSpPr txBox="1"/>
          <p:nvPr/>
        </p:nvSpPr>
        <p:spPr>
          <a:xfrm>
            <a:off x="364201" y="2251404"/>
            <a:ext cx="7761569" cy="454200"/>
          </a:xfrm>
          <a:prstGeom prst="rect">
            <a:avLst/>
          </a:prstGeom>
          <a:noFill/>
        </p:spPr>
        <p:txBody>
          <a:bodyPr wrap="square" rtlCol="0">
            <a:spAutoFit/>
          </a:bodyPr>
          <a:lstStyle/>
          <a:p>
            <a:pPr algn="ctr"/>
            <a:r>
              <a:rPr lang="en-US" altLang="zh-CN" sz="2361" dirty="0"/>
              <a:t>T=(2,3),(5,4), (9,6), (4,7), (8,1),  (7,2)</a:t>
            </a:r>
            <a:endParaRPr lang="zh-CN" altLang="en-US" sz="2361" dirty="0"/>
          </a:p>
        </p:txBody>
      </p:sp>
      <p:pic>
        <p:nvPicPr>
          <p:cNvPr id="3" name="图片 2">
            <a:extLst>
              <a:ext uri="{FF2B5EF4-FFF2-40B4-BE49-F238E27FC236}">
                <a16:creationId xmlns:a16="http://schemas.microsoft.com/office/drawing/2014/main" id="{961CDFEF-C7FF-40DC-A375-44BC04EC23EB}"/>
              </a:ext>
            </a:extLst>
          </p:cNvPr>
          <p:cNvPicPr>
            <a:picLocks noChangeAspect="1"/>
          </p:cNvPicPr>
          <p:nvPr/>
        </p:nvPicPr>
        <p:blipFill>
          <a:blip r:embed="rId4"/>
          <a:stretch>
            <a:fillRect/>
          </a:stretch>
        </p:blipFill>
        <p:spPr>
          <a:xfrm>
            <a:off x="561596" y="2705604"/>
            <a:ext cx="7845147" cy="3896879"/>
          </a:xfrm>
          <a:prstGeom prst="rect">
            <a:avLst/>
          </a:prstGeom>
        </p:spPr>
      </p:pic>
    </p:spTree>
    <p:extLst>
      <p:ext uri="{BB962C8B-B14F-4D97-AF65-F5344CB8AC3E}">
        <p14:creationId xmlns:p14="http://schemas.microsoft.com/office/powerpoint/2010/main" val="4032168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EEDC29A4-1ABB-4490-A6B6-2AA74953F7A3}"/>
              </a:ext>
            </a:extLst>
          </p:cNvPr>
          <p:cNvSpPr txBox="1"/>
          <p:nvPr/>
        </p:nvSpPr>
        <p:spPr>
          <a:xfrm>
            <a:off x="-69221" y="1191603"/>
            <a:ext cx="8972946" cy="1059800"/>
          </a:xfrm>
          <a:prstGeom prst="rect">
            <a:avLst/>
          </a:prstGeom>
          <a:noFill/>
        </p:spPr>
        <p:txBody>
          <a:bodyPr wrap="square" rtlCol="0">
            <a:spAutoFit/>
          </a:bodyPr>
          <a:lstStyle/>
          <a:p>
            <a:pPr algn="ctr"/>
            <a:r>
              <a:rPr lang="zh-CN" altLang="en-US" sz="3148" dirty="0"/>
              <a:t>不断地垂直于原有坐标轴的方式对数据集进行分割，通过这种划分可以形成叶结点，根节点</a:t>
            </a:r>
          </a:p>
        </p:txBody>
      </p:sp>
      <p:sp>
        <p:nvSpPr>
          <p:cNvPr id="9" name="文本框 8">
            <a:extLst>
              <a:ext uri="{FF2B5EF4-FFF2-40B4-BE49-F238E27FC236}">
                <a16:creationId xmlns:a16="http://schemas.microsoft.com/office/drawing/2014/main" id="{22FA74E4-004A-4774-BBC4-FBFF3AC50E2D}"/>
              </a:ext>
            </a:extLst>
          </p:cNvPr>
          <p:cNvSpPr txBox="1"/>
          <p:nvPr/>
        </p:nvSpPr>
        <p:spPr>
          <a:xfrm>
            <a:off x="459904" y="4025042"/>
            <a:ext cx="7761569" cy="454200"/>
          </a:xfrm>
          <a:prstGeom prst="rect">
            <a:avLst/>
          </a:prstGeom>
          <a:noFill/>
        </p:spPr>
        <p:txBody>
          <a:bodyPr wrap="square" rtlCol="0">
            <a:spAutoFit/>
          </a:bodyPr>
          <a:lstStyle/>
          <a:p>
            <a:pPr algn="ctr"/>
            <a:r>
              <a:rPr lang="en-US" altLang="zh-CN" sz="2361" dirty="0"/>
              <a:t>T=(2,3),(5,4), (9,6), (4,7), (8,1),  (7,2),(1,1),(10,7),(12,9),(13,5)</a:t>
            </a:r>
            <a:endParaRPr lang="zh-CN" altLang="en-US" sz="2361" dirty="0"/>
          </a:p>
        </p:txBody>
      </p:sp>
      <p:sp>
        <p:nvSpPr>
          <p:cNvPr id="2" name="文本框 1">
            <a:extLst>
              <a:ext uri="{FF2B5EF4-FFF2-40B4-BE49-F238E27FC236}">
                <a16:creationId xmlns:a16="http://schemas.microsoft.com/office/drawing/2014/main" id="{1D92F765-35CB-46FC-A7F1-78651F1E9D55}"/>
              </a:ext>
            </a:extLst>
          </p:cNvPr>
          <p:cNvSpPr txBox="1"/>
          <p:nvPr/>
        </p:nvSpPr>
        <p:spPr>
          <a:xfrm>
            <a:off x="3582366" y="2734559"/>
            <a:ext cx="2258606" cy="514760"/>
          </a:xfrm>
          <a:prstGeom prst="rect">
            <a:avLst/>
          </a:prstGeom>
          <a:noFill/>
        </p:spPr>
        <p:txBody>
          <a:bodyPr wrap="square" rtlCol="0">
            <a:spAutoFit/>
          </a:bodyPr>
          <a:lstStyle/>
          <a:p>
            <a:r>
              <a:rPr lang="zh-CN" altLang="en-US" sz="2755" dirty="0"/>
              <a:t>课堂小测验</a:t>
            </a:r>
          </a:p>
        </p:txBody>
      </p:sp>
    </p:spTree>
    <p:extLst>
      <p:ext uri="{BB962C8B-B14F-4D97-AF65-F5344CB8AC3E}">
        <p14:creationId xmlns:p14="http://schemas.microsoft.com/office/powerpoint/2010/main" val="1632658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文本框 7">
            <a:extLst>
              <a:ext uri="{FF2B5EF4-FFF2-40B4-BE49-F238E27FC236}">
                <a16:creationId xmlns:a16="http://schemas.microsoft.com/office/drawing/2014/main" id="{EEDC29A4-1ABB-4490-A6B6-2AA74953F7A3}"/>
              </a:ext>
            </a:extLst>
          </p:cNvPr>
          <p:cNvSpPr txBox="1"/>
          <p:nvPr/>
        </p:nvSpPr>
        <p:spPr>
          <a:xfrm>
            <a:off x="-69221" y="1191603"/>
            <a:ext cx="8972946" cy="1059800"/>
          </a:xfrm>
          <a:prstGeom prst="rect">
            <a:avLst/>
          </a:prstGeom>
          <a:noFill/>
        </p:spPr>
        <p:txBody>
          <a:bodyPr wrap="square" rtlCol="0">
            <a:spAutoFit/>
          </a:bodyPr>
          <a:lstStyle/>
          <a:p>
            <a:pPr algn="ctr"/>
            <a:r>
              <a:rPr lang="zh-CN" altLang="en-US" sz="3148" dirty="0"/>
              <a:t>不断地垂直于原有坐标轴的方式对数据集进行分割，通过这种划分可以形成叶结点，根节点</a:t>
            </a:r>
          </a:p>
        </p:txBody>
      </p:sp>
      <p:sp>
        <p:nvSpPr>
          <p:cNvPr id="9" name="文本框 8">
            <a:extLst>
              <a:ext uri="{FF2B5EF4-FFF2-40B4-BE49-F238E27FC236}">
                <a16:creationId xmlns:a16="http://schemas.microsoft.com/office/drawing/2014/main" id="{22FA74E4-004A-4774-BBC4-FBFF3AC50E2D}"/>
              </a:ext>
            </a:extLst>
          </p:cNvPr>
          <p:cNvSpPr txBox="1"/>
          <p:nvPr/>
        </p:nvSpPr>
        <p:spPr>
          <a:xfrm>
            <a:off x="536468" y="3608682"/>
            <a:ext cx="7761569" cy="454200"/>
          </a:xfrm>
          <a:prstGeom prst="rect">
            <a:avLst/>
          </a:prstGeom>
          <a:noFill/>
        </p:spPr>
        <p:txBody>
          <a:bodyPr wrap="square" rtlCol="0">
            <a:spAutoFit/>
          </a:bodyPr>
          <a:lstStyle/>
          <a:p>
            <a:pPr algn="ctr"/>
            <a:r>
              <a:rPr lang="en-US" altLang="zh-CN" sz="2361" dirty="0"/>
              <a:t>T=(2,3),(5,4), (9,6), (4,7), (8,1),  (7,2),(1,1),(10,7),(12,9),(13,5)</a:t>
            </a:r>
            <a:endParaRPr lang="zh-CN" altLang="en-US" sz="2361" dirty="0"/>
          </a:p>
        </p:txBody>
      </p:sp>
      <p:sp>
        <p:nvSpPr>
          <p:cNvPr id="2" name="文本框 1">
            <a:extLst>
              <a:ext uri="{FF2B5EF4-FFF2-40B4-BE49-F238E27FC236}">
                <a16:creationId xmlns:a16="http://schemas.microsoft.com/office/drawing/2014/main" id="{1D92F765-35CB-46FC-A7F1-78651F1E9D55}"/>
              </a:ext>
            </a:extLst>
          </p:cNvPr>
          <p:cNvSpPr txBox="1"/>
          <p:nvPr/>
        </p:nvSpPr>
        <p:spPr>
          <a:xfrm>
            <a:off x="3582366" y="2734559"/>
            <a:ext cx="2258606" cy="514760"/>
          </a:xfrm>
          <a:prstGeom prst="rect">
            <a:avLst/>
          </a:prstGeom>
          <a:noFill/>
        </p:spPr>
        <p:txBody>
          <a:bodyPr wrap="square" rtlCol="0">
            <a:spAutoFit/>
          </a:bodyPr>
          <a:lstStyle/>
          <a:p>
            <a:r>
              <a:rPr lang="zh-CN" altLang="en-US" sz="2755" dirty="0"/>
              <a:t>课堂小测验</a:t>
            </a:r>
          </a:p>
        </p:txBody>
      </p:sp>
    </p:spTree>
    <p:extLst>
      <p:ext uri="{BB962C8B-B14F-4D97-AF65-F5344CB8AC3E}">
        <p14:creationId xmlns:p14="http://schemas.microsoft.com/office/powerpoint/2010/main" val="2960962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75102D3A-CAB7-43F4-9815-D77DA0D04740}"/>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D18A1131-00DD-418B-8FBF-F693A2FE57A2}"/>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CF0A494C-2BF4-42BA-B26E-A37E209D828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35DC18-BC35-4C1A-BC56-5C7E3C6CE904}"/>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10" name="文本框 9">
            <a:extLst>
              <a:ext uri="{FF2B5EF4-FFF2-40B4-BE49-F238E27FC236}">
                <a16:creationId xmlns:a16="http://schemas.microsoft.com/office/drawing/2014/main" id="{00AFA53D-551D-4158-A60C-0730BD3889D3}"/>
              </a:ext>
            </a:extLst>
          </p:cNvPr>
          <p:cNvSpPr txBox="1"/>
          <p:nvPr/>
        </p:nvSpPr>
        <p:spPr>
          <a:xfrm>
            <a:off x="31758" y="1281215"/>
            <a:ext cx="4641221" cy="575320"/>
          </a:xfrm>
          <a:prstGeom prst="rect">
            <a:avLst/>
          </a:prstGeom>
          <a:noFill/>
        </p:spPr>
        <p:txBody>
          <a:bodyPr wrap="square" rtlCol="0">
            <a:spAutoFit/>
          </a:bodyPr>
          <a:lstStyle/>
          <a:p>
            <a:pPr algn="ctr"/>
            <a:r>
              <a:rPr lang="zh-CN" altLang="en-US" sz="3148" dirty="0"/>
              <a:t>基于</a:t>
            </a:r>
            <a:r>
              <a:rPr lang="en-US" altLang="zh-CN" sz="3148" dirty="0" err="1"/>
              <a:t>kd</a:t>
            </a:r>
            <a:r>
              <a:rPr lang="zh-CN" altLang="en-US" sz="3148" dirty="0"/>
              <a:t>树的最近邻查找</a:t>
            </a:r>
          </a:p>
        </p:txBody>
      </p:sp>
      <p:sp>
        <p:nvSpPr>
          <p:cNvPr id="3" name="文本框 2">
            <a:extLst>
              <a:ext uri="{FF2B5EF4-FFF2-40B4-BE49-F238E27FC236}">
                <a16:creationId xmlns:a16="http://schemas.microsoft.com/office/drawing/2014/main" id="{59C1078B-2974-4EF4-BC23-24353FD8E0B2}"/>
              </a:ext>
            </a:extLst>
          </p:cNvPr>
          <p:cNvSpPr txBox="1"/>
          <p:nvPr/>
        </p:nvSpPr>
        <p:spPr>
          <a:xfrm>
            <a:off x="404594" y="2269724"/>
            <a:ext cx="8536769" cy="3088560"/>
          </a:xfrm>
          <a:prstGeom prst="rect">
            <a:avLst/>
          </a:prstGeom>
          <a:noFill/>
        </p:spPr>
        <p:txBody>
          <a:bodyPr wrap="square" rtlCol="0">
            <a:spAutoFit/>
          </a:bodyPr>
          <a:lstStyle/>
          <a:p>
            <a:r>
              <a:rPr lang="zh-CN" altLang="en-US" sz="1771" dirty="0"/>
              <a:t>（</a:t>
            </a:r>
            <a:r>
              <a:rPr lang="en-US" altLang="zh-CN" sz="1771" dirty="0"/>
              <a:t>1</a:t>
            </a:r>
            <a:r>
              <a:rPr lang="zh-CN" altLang="en-US" sz="1771" dirty="0"/>
              <a:t>）在</a:t>
            </a:r>
            <a:r>
              <a:rPr lang="en-US" altLang="zh-CN" sz="1771" dirty="0" err="1"/>
              <a:t>kd</a:t>
            </a:r>
            <a:r>
              <a:rPr lang="zh-CN" altLang="en-US" sz="1771" dirty="0"/>
              <a:t>书中找出包含目标点</a:t>
            </a:r>
            <a:r>
              <a:rPr lang="en-US" altLang="zh-CN" sz="1771" dirty="0"/>
              <a:t>x</a:t>
            </a:r>
            <a:r>
              <a:rPr lang="zh-CN" altLang="en-US" sz="1771" dirty="0"/>
              <a:t>的叶结点，从根结点出发，递归地向下访问</a:t>
            </a:r>
            <a:r>
              <a:rPr lang="en-US" altLang="zh-CN" sz="1771" dirty="0" err="1"/>
              <a:t>kd</a:t>
            </a:r>
            <a:r>
              <a:rPr lang="zh-CN" altLang="en-US" sz="1771" dirty="0"/>
              <a:t>树（访问规则与划分规则相同）</a:t>
            </a:r>
            <a:endParaRPr lang="en-US" altLang="zh-CN" sz="1771" dirty="0"/>
          </a:p>
          <a:p>
            <a:endParaRPr lang="en-US" altLang="zh-CN" sz="1771" dirty="0"/>
          </a:p>
          <a:p>
            <a:r>
              <a:rPr lang="zh-CN" altLang="en-US" sz="1771" dirty="0"/>
              <a:t>（</a:t>
            </a:r>
            <a:r>
              <a:rPr lang="en-US" altLang="zh-CN" sz="1771" dirty="0"/>
              <a:t>2</a:t>
            </a:r>
            <a:r>
              <a:rPr lang="zh-CN" altLang="en-US" sz="1771" dirty="0"/>
              <a:t>）以此叶结点为“当前最近点”</a:t>
            </a:r>
            <a:endParaRPr lang="en-US" altLang="zh-CN" sz="1771" dirty="0"/>
          </a:p>
          <a:p>
            <a:endParaRPr lang="en-US" altLang="zh-CN" sz="1771" dirty="0"/>
          </a:p>
          <a:p>
            <a:r>
              <a:rPr lang="zh-CN" altLang="en-US" sz="1771" dirty="0"/>
              <a:t>（</a:t>
            </a:r>
            <a:r>
              <a:rPr lang="en-US" altLang="zh-CN" sz="1771" dirty="0"/>
              <a:t>3</a:t>
            </a:r>
            <a:r>
              <a:rPr lang="zh-CN" altLang="en-US" sz="1771" dirty="0"/>
              <a:t>）计算距离，递归向上回退，并看相不相交</a:t>
            </a:r>
            <a:endParaRPr lang="en-US" altLang="zh-CN" sz="1771" dirty="0"/>
          </a:p>
          <a:p>
            <a:endParaRPr lang="en-US" altLang="zh-CN" sz="1771" dirty="0"/>
          </a:p>
          <a:p>
            <a:r>
              <a:rPr lang="zh-CN" altLang="en-US" sz="1771" dirty="0"/>
              <a:t>（</a:t>
            </a:r>
            <a:r>
              <a:rPr lang="en-US" altLang="zh-CN" sz="1771" dirty="0"/>
              <a:t>4</a:t>
            </a:r>
            <a:r>
              <a:rPr lang="zh-CN" altLang="en-US" sz="1771" dirty="0"/>
              <a:t>）相交则计算另一个区域里面的点</a:t>
            </a:r>
            <a:endParaRPr lang="en-US" altLang="zh-CN" sz="1771" dirty="0"/>
          </a:p>
          <a:p>
            <a:endParaRPr lang="en-US" altLang="zh-CN" sz="1771" dirty="0"/>
          </a:p>
          <a:p>
            <a:endParaRPr lang="en-US" altLang="zh-CN" sz="1771" dirty="0"/>
          </a:p>
          <a:p>
            <a:endParaRPr lang="zh-CN" altLang="en-US" sz="1771" dirty="0"/>
          </a:p>
        </p:txBody>
      </p:sp>
    </p:spTree>
    <p:extLst>
      <p:ext uri="{BB962C8B-B14F-4D97-AF65-F5344CB8AC3E}">
        <p14:creationId xmlns:p14="http://schemas.microsoft.com/office/powerpoint/2010/main" val="2386049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素材G">
            <a:extLst>
              <a:ext uri="{FF2B5EF4-FFF2-40B4-BE49-F238E27FC236}">
                <a16:creationId xmlns:a16="http://schemas.microsoft.com/office/drawing/2014/main" id="{3F5A9462-5206-4064-9B40-952E47C26C97}"/>
              </a:ext>
            </a:extLst>
          </p:cNvPr>
          <p:cNvPicPr>
            <a:picLocks noChangeAspect="1"/>
          </p:cNvPicPr>
          <p:nvPr/>
        </p:nvPicPr>
        <p:blipFill>
          <a:blip r:embed="rId2"/>
          <a:stretch>
            <a:fillRect/>
          </a:stretch>
        </p:blipFill>
        <p:spPr>
          <a:xfrm>
            <a:off x="31758" y="-13962"/>
            <a:ext cx="3154228" cy="722409"/>
          </a:xfrm>
          <a:prstGeom prst="rect">
            <a:avLst/>
          </a:prstGeom>
        </p:spPr>
      </p:pic>
      <p:sp>
        <p:nvSpPr>
          <p:cNvPr id="6" name="矩形 5">
            <a:extLst>
              <a:ext uri="{FF2B5EF4-FFF2-40B4-BE49-F238E27FC236}">
                <a16:creationId xmlns:a16="http://schemas.microsoft.com/office/drawing/2014/main" id="{3985AB5E-DF3D-4C3D-90FB-397D6CC182E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7" name="图片 6">
            <a:extLst>
              <a:ext uri="{FF2B5EF4-FFF2-40B4-BE49-F238E27FC236}">
                <a16:creationId xmlns:a16="http://schemas.microsoft.com/office/drawing/2014/main" id="{2D2B8DEE-7962-41A2-9E8B-ABBAA601974D}"/>
              </a:ext>
            </a:extLst>
          </p:cNvPr>
          <p:cNvPicPr>
            <a:picLocks noChangeAspect="1"/>
          </p:cNvPicPr>
          <p:nvPr/>
        </p:nvPicPr>
        <p:blipFill>
          <a:blip r:embed="rId3"/>
          <a:stretch>
            <a:fillRect/>
          </a:stretch>
        </p:blipFill>
        <p:spPr>
          <a:xfrm>
            <a:off x="8406742" y="-7611"/>
            <a:ext cx="705501" cy="722409"/>
          </a:xfrm>
          <a:prstGeom prst="rect">
            <a:avLst/>
          </a:prstGeom>
        </p:spPr>
      </p:pic>
      <p:sp>
        <p:nvSpPr>
          <p:cNvPr id="8" name="矩形 7">
            <a:extLst>
              <a:ext uri="{FF2B5EF4-FFF2-40B4-BE49-F238E27FC236}">
                <a16:creationId xmlns:a16="http://schemas.microsoft.com/office/drawing/2014/main" id="{85FA52A6-743B-4BFF-BACC-689C5EE3FBFB}"/>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791CBD12-1C44-4FE7-BA3E-4B9B08E5FED7}"/>
              </a:ext>
            </a:extLst>
          </p:cNvPr>
          <p:cNvSpPr/>
          <p:nvPr/>
        </p:nvSpPr>
        <p:spPr>
          <a:xfrm>
            <a:off x="140000" y="1105887"/>
            <a:ext cx="3504594" cy="363360"/>
          </a:xfrm>
          <a:prstGeom prst="rect">
            <a:avLst/>
          </a:prstGeom>
        </p:spPr>
        <p:txBody>
          <a:bodyPr wrap="none">
            <a:spAutoFit/>
          </a:bodyPr>
          <a:lstStyle/>
          <a:p>
            <a:pPr algn="ctr"/>
            <a:r>
              <a:rPr lang="en-US" altLang="zh-CN" sz="1771" dirty="0"/>
              <a:t>T=(2,3),(5,4), (9,6), (4,7), (8,1),  (7,2)</a:t>
            </a:r>
            <a:endParaRPr lang="zh-CN" altLang="en-US" sz="1771" dirty="0"/>
          </a:p>
        </p:txBody>
      </p:sp>
      <p:pic>
        <p:nvPicPr>
          <p:cNvPr id="10" name="图片 9">
            <a:extLst>
              <a:ext uri="{FF2B5EF4-FFF2-40B4-BE49-F238E27FC236}">
                <a16:creationId xmlns:a16="http://schemas.microsoft.com/office/drawing/2014/main" id="{9EAFACCE-F654-4974-A01D-21FFC9437724}"/>
              </a:ext>
            </a:extLst>
          </p:cNvPr>
          <p:cNvPicPr>
            <a:picLocks noChangeAspect="1"/>
          </p:cNvPicPr>
          <p:nvPr/>
        </p:nvPicPr>
        <p:blipFill>
          <a:blip r:embed="rId4"/>
          <a:stretch>
            <a:fillRect/>
          </a:stretch>
        </p:blipFill>
        <p:spPr>
          <a:xfrm>
            <a:off x="561596" y="2057889"/>
            <a:ext cx="7845147" cy="3896879"/>
          </a:xfrm>
          <a:prstGeom prst="rect">
            <a:avLst/>
          </a:prstGeom>
        </p:spPr>
      </p:pic>
      <p:sp>
        <p:nvSpPr>
          <p:cNvPr id="11" name="矩形 10">
            <a:extLst>
              <a:ext uri="{FF2B5EF4-FFF2-40B4-BE49-F238E27FC236}">
                <a16:creationId xmlns:a16="http://schemas.microsoft.com/office/drawing/2014/main" id="{170589C8-E897-4225-9636-76C20B9AD7FA}"/>
              </a:ext>
            </a:extLst>
          </p:cNvPr>
          <p:cNvSpPr/>
          <p:nvPr/>
        </p:nvSpPr>
        <p:spPr>
          <a:xfrm>
            <a:off x="235461" y="1445629"/>
            <a:ext cx="4538681" cy="454200"/>
          </a:xfrm>
          <a:prstGeom prst="rect">
            <a:avLst/>
          </a:prstGeom>
        </p:spPr>
        <p:txBody>
          <a:bodyPr>
            <a:spAutoFit/>
          </a:bodyPr>
          <a:lstStyle/>
          <a:p>
            <a:r>
              <a:rPr lang="zh-CN" altLang="en-US" sz="2361" dirty="0"/>
              <a:t>求（</a:t>
            </a:r>
            <a:r>
              <a:rPr lang="en-US" altLang="zh-CN" sz="2361" dirty="0"/>
              <a:t>3</a:t>
            </a:r>
            <a:r>
              <a:rPr lang="zh-CN" altLang="en-US" sz="2361" dirty="0"/>
              <a:t>，</a:t>
            </a:r>
            <a:r>
              <a:rPr lang="en-US" altLang="zh-CN" sz="2361" dirty="0"/>
              <a:t>4.5</a:t>
            </a:r>
            <a:r>
              <a:rPr lang="zh-CN" altLang="en-US" sz="2361" dirty="0"/>
              <a:t>）的最近邻点</a:t>
            </a:r>
            <a:endParaRPr lang="en-US" altLang="zh-CN" sz="2361" dirty="0"/>
          </a:p>
        </p:txBody>
      </p:sp>
    </p:spTree>
    <p:extLst>
      <p:ext uri="{BB962C8B-B14F-4D97-AF65-F5344CB8AC3E}">
        <p14:creationId xmlns:p14="http://schemas.microsoft.com/office/powerpoint/2010/main" val="4181276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素材G">
            <a:extLst>
              <a:ext uri="{FF2B5EF4-FFF2-40B4-BE49-F238E27FC236}">
                <a16:creationId xmlns:a16="http://schemas.microsoft.com/office/drawing/2014/main" id="{A09FE2E5-390A-F9FC-218F-69C55F47B0C4}"/>
              </a:ext>
            </a:extLst>
          </p:cNvPr>
          <p:cNvPicPr>
            <a:picLocks noChangeAspect="1"/>
          </p:cNvPicPr>
          <p:nvPr/>
        </p:nvPicPr>
        <p:blipFill>
          <a:blip r:embed="rId3"/>
          <a:stretch>
            <a:fillRect/>
          </a:stretch>
        </p:blipFill>
        <p:spPr>
          <a:xfrm>
            <a:off x="31759" y="59395"/>
            <a:ext cx="3154228" cy="708447"/>
          </a:xfrm>
          <a:prstGeom prst="rect">
            <a:avLst/>
          </a:prstGeom>
        </p:spPr>
      </p:pic>
      <p:sp>
        <p:nvSpPr>
          <p:cNvPr id="7" name="矩形 6">
            <a:extLst>
              <a:ext uri="{FF2B5EF4-FFF2-40B4-BE49-F238E27FC236}">
                <a16:creationId xmlns:a16="http://schemas.microsoft.com/office/drawing/2014/main" id="{64759C31-D132-4D76-92CA-6263E59E8422}"/>
              </a:ext>
            </a:extLst>
          </p:cNvPr>
          <p:cNvSpPr/>
          <p:nvPr/>
        </p:nvSpPr>
        <p:spPr>
          <a:xfrm>
            <a:off x="31759" y="856198"/>
            <a:ext cx="9080487" cy="18576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8">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0ECAF67B-C023-4816-9100-95529D6DAB78}"/>
              </a:ext>
            </a:extLst>
          </p:cNvPr>
          <p:cNvPicPr>
            <a:picLocks noChangeAspect="1"/>
          </p:cNvPicPr>
          <p:nvPr/>
        </p:nvPicPr>
        <p:blipFill>
          <a:blip r:embed="rId4"/>
          <a:stretch>
            <a:fillRect/>
          </a:stretch>
        </p:blipFill>
        <p:spPr>
          <a:xfrm>
            <a:off x="163581" y="2065466"/>
            <a:ext cx="4686157" cy="3825253"/>
          </a:xfrm>
          <a:prstGeom prst="rect">
            <a:avLst/>
          </a:prstGeom>
        </p:spPr>
      </p:pic>
      <p:cxnSp>
        <p:nvCxnSpPr>
          <p:cNvPr id="10" name="直接连接符 9">
            <a:extLst>
              <a:ext uri="{FF2B5EF4-FFF2-40B4-BE49-F238E27FC236}">
                <a16:creationId xmlns:a16="http://schemas.microsoft.com/office/drawing/2014/main" id="{0347CE9D-2E92-4C61-A7A8-75FFC17D8484}"/>
              </a:ext>
            </a:extLst>
          </p:cNvPr>
          <p:cNvCxnSpPr>
            <a:cxnSpLocks/>
          </p:cNvCxnSpPr>
          <p:nvPr/>
        </p:nvCxnSpPr>
        <p:spPr>
          <a:xfrm>
            <a:off x="1569731" y="2472098"/>
            <a:ext cx="1285229"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3CCD10-E7AD-4B3E-A2BE-1DCA070ACFD6}"/>
              </a:ext>
            </a:extLst>
          </p:cNvPr>
          <p:cNvCxnSpPr>
            <a:cxnSpLocks/>
          </p:cNvCxnSpPr>
          <p:nvPr/>
        </p:nvCxnSpPr>
        <p:spPr>
          <a:xfrm>
            <a:off x="1794076" y="2472098"/>
            <a:ext cx="761528" cy="2875406"/>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FFFB55B-90CC-4BDC-9690-35D3863D492C}"/>
              </a:ext>
            </a:extLst>
          </p:cNvPr>
          <p:cNvCxnSpPr>
            <a:cxnSpLocks/>
          </p:cNvCxnSpPr>
          <p:nvPr/>
        </p:nvCxnSpPr>
        <p:spPr>
          <a:xfrm>
            <a:off x="1371600" y="3005847"/>
            <a:ext cx="2363821" cy="1556425"/>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A69F70-91EB-4E9E-8F20-6C644AF9C080}"/>
              </a:ext>
            </a:extLst>
          </p:cNvPr>
          <p:cNvCxnSpPr>
            <a:cxnSpLocks/>
          </p:cNvCxnSpPr>
          <p:nvPr/>
        </p:nvCxnSpPr>
        <p:spPr>
          <a:xfrm>
            <a:off x="1371600" y="3539596"/>
            <a:ext cx="2153920" cy="1621684"/>
          </a:xfrm>
          <a:prstGeom prst="line">
            <a:avLst/>
          </a:prstGeom>
          <a:ln w="34925">
            <a:solidFill>
              <a:srgbClr val="C00000">
                <a:alpha val="98000"/>
              </a:srgb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1DFBA8F-4494-43C2-8AE9-7B943DD56EC8}"/>
              </a:ext>
            </a:extLst>
          </p:cNvPr>
          <p:cNvSpPr/>
          <p:nvPr/>
        </p:nvSpPr>
        <p:spPr>
          <a:xfrm>
            <a:off x="2953630" y="1089345"/>
            <a:ext cx="2954655" cy="461665"/>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线性可分支持向量机</a:t>
            </a:r>
          </a:p>
        </p:txBody>
      </p:sp>
      <p:sp>
        <p:nvSpPr>
          <p:cNvPr id="18" name="文本框 17">
            <a:extLst>
              <a:ext uri="{FF2B5EF4-FFF2-40B4-BE49-F238E27FC236}">
                <a16:creationId xmlns:a16="http://schemas.microsoft.com/office/drawing/2014/main" id="{ED7228E0-CBE3-4410-A5AF-E7C12C32EA75}"/>
              </a:ext>
            </a:extLst>
          </p:cNvPr>
          <p:cNvSpPr txBox="1"/>
          <p:nvPr/>
        </p:nvSpPr>
        <p:spPr>
          <a:xfrm>
            <a:off x="4975725" y="2138558"/>
            <a:ext cx="3791334" cy="1938992"/>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是不是划分方法很多种？</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每一种划分方法都有可能对新输入点的判断造成影响！</a:t>
            </a:r>
          </a:p>
        </p:txBody>
      </p:sp>
      <p:sp>
        <p:nvSpPr>
          <p:cNvPr id="19" name="椭圆 18">
            <a:extLst>
              <a:ext uri="{FF2B5EF4-FFF2-40B4-BE49-F238E27FC236}">
                <a16:creationId xmlns:a16="http://schemas.microsoft.com/office/drawing/2014/main" id="{519A98B1-2FEC-41C1-8DBE-A68EB5014F53}"/>
              </a:ext>
            </a:extLst>
          </p:cNvPr>
          <p:cNvSpPr/>
          <p:nvPr/>
        </p:nvSpPr>
        <p:spPr>
          <a:xfrm>
            <a:off x="2710439" y="4727851"/>
            <a:ext cx="243191"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58D54A60-9ABB-403D-831E-4025900D478F}"/>
              </a:ext>
            </a:extLst>
          </p:cNvPr>
          <p:cNvSpPr txBox="1"/>
          <p:nvPr/>
        </p:nvSpPr>
        <p:spPr>
          <a:xfrm>
            <a:off x="4975725" y="4350438"/>
            <a:ext cx="37913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那么就需要找到一根最合适的曲线，去区分数据集</a:t>
            </a:r>
          </a:p>
        </p:txBody>
      </p:sp>
      <p:sp>
        <p:nvSpPr>
          <p:cNvPr id="24" name="文本框 23">
            <a:extLst>
              <a:ext uri="{FF2B5EF4-FFF2-40B4-BE49-F238E27FC236}">
                <a16:creationId xmlns:a16="http://schemas.microsoft.com/office/drawing/2014/main" id="{53BE07D1-70E7-460C-9B8D-90E9D2207BC3}"/>
              </a:ext>
            </a:extLst>
          </p:cNvPr>
          <p:cNvSpPr txBox="1"/>
          <p:nvPr/>
        </p:nvSpPr>
        <p:spPr>
          <a:xfrm>
            <a:off x="6129712" y="6044007"/>
            <a:ext cx="1483360" cy="461665"/>
          </a:xfrm>
          <a:prstGeom prst="rect">
            <a:avLst/>
          </a:prstGeom>
          <a:noFill/>
        </p:spPr>
        <p:txBody>
          <a:bodyPr wrap="square" rtlCol="0">
            <a:spAutoFit/>
          </a:bodyPr>
          <a:lstStyle/>
          <a:p>
            <a:r>
              <a:rPr lang="zh-CN" altLang="en-US" sz="2400" dirty="0">
                <a:highlight>
                  <a:srgbClr val="FFFF00"/>
                </a:highlight>
                <a:latin typeface="宋体" panose="02010600030101010101" pitchFamily="2" charset="-122"/>
                <a:ea typeface="宋体" panose="02010600030101010101" pitchFamily="2" charset="-122"/>
              </a:rPr>
              <a:t>主要任务</a:t>
            </a:r>
          </a:p>
        </p:txBody>
      </p:sp>
      <p:sp>
        <p:nvSpPr>
          <p:cNvPr id="25" name="箭头: 下 24">
            <a:extLst>
              <a:ext uri="{FF2B5EF4-FFF2-40B4-BE49-F238E27FC236}">
                <a16:creationId xmlns:a16="http://schemas.microsoft.com/office/drawing/2014/main" id="{009161CD-B534-4F9E-AF7D-777EFF86D308}"/>
              </a:ext>
            </a:extLst>
          </p:cNvPr>
          <p:cNvSpPr/>
          <p:nvPr/>
        </p:nvSpPr>
        <p:spPr>
          <a:xfrm rot="10800000">
            <a:off x="6500552" y="5452964"/>
            <a:ext cx="741680" cy="497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547770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E2150B18-840F-4BE8-A4F4-01844365423A}"/>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9D1A29C7-5617-4CDF-B03D-02990856CD9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DAA410BB-5938-4923-A8BD-8B6155C53B8B}"/>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71549DBD-6C59-4346-85CF-856DEEF6AEE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8" name="图片 7">
            <a:extLst>
              <a:ext uri="{FF2B5EF4-FFF2-40B4-BE49-F238E27FC236}">
                <a16:creationId xmlns:a16="http://schemas.microsoft.com/office/drawing/2014/main" id="{4E5ACED2-7D7E-4B41-AFC0-D8613606FF5A}"/>
              </a:ext>
            </a:extLst>
          </p:cNvPr>
          <p:cNvPicPr>
            <a:picLocks noChangeAspect="1"/>
          </p:cNvPicPr>
          <p:nvPr/>
        </p:nvPicPr>
        <p:blipFill rotWithShape="1">
          <a:blip r:embed="rId4"/>
          <a:srcRect l="47045"/>
          <a:stretch/>
        </p:blipFill>
        <p:spPr>
          <a:xfrm>
            <a:off x="417548" y="2144023"/>
            <a:ext cx="4154452" cy="3896879"/>
          </a:xfrm>
          <a:prstGeom prst="rect">
            <a:avLst/>
          </a:prstGeom>
        </p:spPr>
      </p:pic>
      <p:sp>
        <p:nvSpPr>
          <p:cNvPr id="9" name="矩形 8">
            <a:extLst>
              <a:ext uri="{FF2B5EF4-FFF2-40B4-BE49-F238E27FC236}">
                <a16:creationId xmlns:a16="http://schemas.microsoft.com/office/drawing/2014/main" id="{46D3C619-D974-4577-956D-84159BECC7CC}"/>
              </a:ext>
            </a:extLst>
          </p:cNvPr>
          <p:cNvSpPr/>
          <p:nvPr/>
        </p:nvSpPr>
        <p:spPr>
          <a:xfrm>
            <a:off x="140000" y="1105887"/>
            <a:ext cx="3504594" cy="363360"/>
          </a:xfrm>
          <a:prstGeom prst="rect">
            <a:avLst/>
          </a:prstGeom>
        </p:spPr>
        <p:txBody>
          <a:bodyPr wrap="none">
            <a:spAutoFit/>
          </a:bodyPr>
          <a:lstStyle/>
          <a:p>
            <a:pPr algn="ctr"/>
            <a:r>
              <a:rPr lang="en-US" altLang="zh-CN" sz="1771" dirty="0"/>
              <a:t>T=(2,3),(5,4), (9,6), (4,7), (8,1),  (7,2)</a:t>
            </a:r>
            <a:endParaRPr lang="zh-CN" altLang="en-US" sz="1771" dirty="0"/>
          </a:p>
        </p:txBody>
      </p:sp>
      <p:sp>
        <p:nvSpPr>
          <p:cNvPr id="10" name="矩形 9">
            <a:extLst>
              <a:ext uri="{FF2B5EF4-FFF2-40B4-BE49-F238E27FC236}">
                <a16:creationId xmlns:a16="http://schemas.microsoft.com/office/drawing/2014/main" id="{E9CAAAFF-8FEB-45B3-9669-479CA0302719}"/>
              </a:ext>
            </a:extLst>
          </p:cNvPr>
          <p:cNvSpPr/>
          <p:nvPr/>
        </p:nvSpPr>
        <p:spPr>
          <a:xfrm>
            <a:off x="235461" y="1445629"/>
            <a:ext cx="4538681" cy="454200"/>
          </a:xfrm>
          <a:prstGeom prst="rect">
            <a:avLst/>
          </a:prstGeom>
        </p:spPr>
        <p:txBody>
          <a:bodyPr>
            <a:spAutoFit/>
          </a:bodyPr>
          <a:lstStyle/>
          <a:p>
            <a:r>
              <a:rPr lang="zh-CN" altLang="en-US" sz="2361" dirty="0"/>
              <a:t>求（</a:t>
            </a:r>
            <a:r>
              <a:rPr lang="en-US" altLang="zh-CN" sz="2361" dirty="0"/>
              <a:t>3</a:t>
            </a:r>
            <a:r>
              <a:rPr lang="zh-CN" altLang="en-US" sz="2361" dirty="0"/>
              <a:t>，</a:t>
            </a:r>
            <a:r>
              <a:rPr lang="en-US" altLang="zh-CN" sz="2361" dirty="0"/>
              <a:t>4.5</a:t>
            </a:r>
            <a:r>
              <a:rPr lang="zh-CN" altLang="en-US" sz="2361" dirty="0"/>
              <a:t>）的最近邻点</a:t>
            </a:r>
            <a:endParaRPr lang="en-US" altLang="zh-CN" sz="2361" dirty="0"/>
          </a:p>
        </p:txBody>
      </p:sp>
      <p:cxnSp>
        <p:nvCxnSpPr>
          <p:cNvPr id="12" name="直接箭头连接符 11">
            <a:extLst>
              <a:ext uri="{FF2B5EF4-FFF2-40B4-BE49-F238E27FC236}">
                <a16:creationId xmlns:a16="http://schemas.microsoft.com/office/drawing/2014/main" id="{1A50128C-97DF-49A2-9DBF-9959045BA458}"/>
              </a:ext>
            </a:extLst>
          </p:cNvPr>
          <p:cNvCxnSpPr/>
          <p:nvPr/>
        </p:nvCxnSpPr>
        <p:spPr>
          <a:xfrm flipH="1">
            <a:off x="2165950" y="2698845"/>
            <a:ext cx="468948" cy="6344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334768E-1C6F-40CD-ABAD-3ED857BF1BFC}"/>
              </a:ext>
            </a:extLst>
          </p:cNvPr>
          <p:cNvCxnSpPr>
            <a:cxnSpLocks/>
          </p:cNvCxnSpPr>
          <p:nvPr/>
        </p:nvCxnSpPr>
        <p:spPr>
          <a:xfrm>
            <a:off x="2007142" y="4172681"/>
            <a:ext cx="612504" cy="12396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1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E2150B18-840F-4BE8-A4F4-01844365423A}"/>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9D1A29C7-5617-4CDF-B03D-02990856CD9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DAA410BB-5938-4923-A8BD-8B6155C53B8B}"/>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71549DBD-6C59-4346-85CF-856DEEF6AEE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8" name="图片 7">
            <a:extLst>
              <a:ext uri="{FF2B5EF4-FFF2-40B4-BE49-F238E27FC236}">
                <a16:creationId xmlns:a16="http://schemas.microsoft.com/office/drawing/2014/main" id="{4E5ACED2-7D7E-4B41-AFC0-D8613606FF5A}"/>
              </a:ext>
            </a:extLst>
          </p:cNvPr>
          <p:cNvPicPr>
            <a:picLocks noChangeAspect="1"/>
          </p:cNvPicPr>
          <p:nvPr/>
        </p:nvPicPr>
        <p:blipFill rotWithShape="1">
          <a:blip r:embed="rId4"/>
          <a:srcRect l="47045"/>
          <a:stretch/>
        </p:blipFill>
        <p:spPr>
          <a:xfrm>
            <a:off x="417548" y="2144023"/>
            <a:ext cx="3700758" cy="3896879"/>
          </a:xfrm>
          <a:prstGeom prst="rect">
            <a:avLst/>
          </a:prstGeom>
        </p:spPr>
      </p:pic>
      <p:sp>
        <p:nvSpPr>
          <p:cNvPr id="9" name="矩形 8">
            <a:extLst>
              <a:ext uri="{FF2B5EF4-FFF2-40B4-BE49-F238E27FC236}">
                <a16:creationId xmlns:a16="http://schemas.microsoft.com/office/drawing/2014/main" id="{46D3C619-D974-4577-956D-84159BECC7CC}"/>
              </a:ext>
            </a:extLst>
          </p:cNvPr>
          <p:cNvSpPr/>
          <p:nvPr/>
        </p:nvSpPr>
        <p:spPr>
          <a:xfrm>
            <a:off x="140000" y="1105887"/>
            <a:ext cx="3504594" cy="363360"/>
          </a:xfrm>
          <a:prstGeom prst="rect">
            <a:avLst/>
          </a:prstGeom>
        </p:spPr>
        <p:txBody>
          <a:bodyPr wrap="none">
            <a:spAutoFit/>
          </a:bodyPr>
          <a:lstStyle/>
          <a:p>
            <a:pPr algn="ctr"/>
            <a:r>
              <a:rPr lang="en-US" altLang="zh-CN" sz="1771" dirty="0"/>
              <a:t>T=(2,3),(5,4), (9,6), (4,7), (8,1),  (7,2)</a:t>
            </a:r>
            <a:endParaRPr lang="zh-CN" altLang="en-US" sz="1771" dirty="0"/>
          </a:p>
        </p:txBody>
      </p:sp>
      <p:sp>
        <p:nvSpPr>
          <p:cNvPr id="10" name="矩形 9">
            <a:extLst>
              <a:ext uri="{FF2B5EF4-FFF2-40B4-BE49-F238E27FC236}">
                <a16:creationId xmlns:a16="http://schemas.microsoft.com/office/drawing/2014/main" id="{E9CAAAFF-8FEB-45B3-9669-479CA0302719}"/>
              </a:ext>
            </a:extLst>
          </p:cNvPr>
          <p:cNvSpPr/>
          <p:nvPr/>
        </p:nvSpPr>
        <p:spPr>
          <a:xfrm>
            <a:off x="235461" y="1445629"/>
            <a:ext cx="4538681" cy="454200"/>
          </a:xfrm>
          <a:prstGeom prst="rect">
            <a:avLst/>
          </a:prstGeom>
        </p:spPr>
        <p:txBody>
          <a:bodyPr>
            <a:spAutoFit/>
          </a:bodyPr>
          <a:lstStyle/>
          <a:p>
            <a:r>
              <a:rPr lang="zh-CN" altLang="en-US" sz="2361" dirty="0"/>
              <a:t>求（</a:t>
            </a:r>
            <a:r>
              <a:rPr lang="en-US" altLang="zh-CN" sz="2361" dirty="0"/>
              <a:t>3</a:t>
            </a:r>
            <a:r>
              <a:rPr lang="zh-CN" altLang="en-US" sz="2361" dirty="0"/>
              <a:t>，</a:t>
            </a:r>
            <a:r>
              <a:rPr lang="en-US" altLang="zh-CN" sz="2361" dirty="0"/>
              <a:t>4.5</a:t>
            </a:r>
            <a:r>
              <a:rPr lang="zh-CN" altLang="en-US" sz="2361" dirty="0"/>
              <a:t>）的最近邻点</a:t>
            </a:r>
            <a:endParaRPr lang="en-US" altLang="zh-CN" sz="2361" dirty="0"/>
          </a:p>
        </p:txBody>
      </p:sp>
      <p:cxnSp>
        <p:nvCxnSpPr>
          <p:cNvPr id="12" name="直接箭头连接符 11">
            <a:extLst>
              <a:ext uri="{FF2B5EF4-FFF2-40B4-BE49-F238E27FC236}">
                <a16:creationId xmlns:a16="http://schemas.microsoft.com/office/drawing/2014/main" id="{1A50128C-97DF-49A2-9DBF-9959045BA458}"/>
              </a:ext>
            </a:extLst>
          </p:cNvPr>
          <p:cNvCxnSpPr/>
          <p:nvPr/>
        </p:nvCxnSpPr>
        <p:spPr>
          <a:xfrm flipH="1">
            <a:off x="2165950" y="2698845"/>
            <a:ext cx="468948" cy="6344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334768E-1C6F-40CD-ABAD-3ED857BF1BFC}"/>
              </a:ext>
            </a:extLst>
          </p:cNvPr>
          <p:cNvCxnSpPr>
            <a:cxnSpLocks/>
          </p:cNvCxnSpPr>
          <p:nvPr/>
        </p:nvCxnSpPr>
        <p:spPr>
          <a:xfrm>
            <a:off x="2007142" y="4172681"/>
            <a:ext cx="612504" cy="12396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E29A2ED-6D51-447D-ABB6-232E47866795}"/>
              </a:ext>
            </a:extLst>
          </p:cNvPr>
          <p:cNvSpPr/>
          <p:nvPr/>
        </p:nvSpPr>
        <p:spPr>
          <a:xfrm>
            <a:off x="4118306" y="2323813"/>
            <a:ext cx="4936515" cy="3362074"/>
          </a:xfrm>
          <a:prstGeom prst="rect">
            <a:avLst/>
          </a:prstGeom>
        </p:spPr>
        <p:txBody>
          <a:bodyPr wrap="square">
            <a:spAutoFit/>
          </a:bodyPr>
          <a:lstStyle/>
          <a:p>
            <a:r>
              <a:rPr lang="zh-CN" altLang="en-US" sz="2361" dirty="0"/>
              <a:t>第一步，计算（</a:t>
            </a:r>
            <a:r>
              <a:rPr lang="en-US" altLang="zh-CN" sz="2361" dirty="0"/>
              <a:t>3</a:t>
            </a:r>
            <a:r>
              <a:rPr lang="zh-CN" altLang="en-US" sz="2361" dirty="0"/>
              <a:t>，</a:t>
            </a:r>
            <a:r>
              <a:rPr lang="en-US" altLang="zh-CN" sz="2361" dirty="0"/>
              <a:t>4.5</a:t>
            </a:r>
            <a:r>
              <a:rPr lang="zh-CN" altLang="en-US" sz="2361" dirty="0"/>
              <a:t>）与（</a:t>
            </a:r>
            <a:r>
              <a:rPr lang="en-US" altLang="zh-CN" sz="2361" dirty="0"/>
              <a:t>4</a:t>
            </a:r>
            <a:r>
              <a:rPr lang="zh-CN" altLang="en-US" sz="2361" dirty="0"/>
              <a:t>，</a:t>
            </a:r>
            <a:r>
              <a:rPr lang="en-US" altLang="zh-CN" sz="2361" dirty="0"/>
              <a:t>7</a:t>
            </a:r>
            <a:r>
              <a:rPr lang="zh-CN" altLang="en-US" sz="2361" dirty="0"/>
              <a:t>）的距离：</a:t>
            </a:r>
            <a:r>
              <a:rPr lang="en-US" altLang="zh-CN" sz="2361" dirty="0"/>
              <a:t>2.69</a:t>
            </a:r>
          </a:p>
          <a:p>
            <a:r>
              <a:rPr lang="zh-CN" altLang="en-US" sz="2361" dirty="0"/>
              <a:t>回退到父结点，计算（</a:t>
            </a:r>
            <a:r>
              <a:rPr lang="en-US" altLang="zh-CN" sz="2361" dirty="0"/>
              <a:t>3</a:t>
            </a:r>
            <a:r>
              <a:rPr lang="zh-CN" altLang="en-US" sz="2361" dirty="0"/>
              <a:t>，</a:t>
            </a:r>
            <a:r>
              <a:rPr lang="en-US" altLang="zh-CN" sz="2361" dirty="0"/>
              <a:t>4.5</a:t>
            </a:r>
            <a:r>
              <a:rPr lang="zh-CN" altLang="en-US" sz="2361" dirty="0"/>
              <a:t>）与（</a:t>
            </a:r>
            <a:r>
              <a:rPr lang="en-US" altLang="zh-CN" sz="2361" dirty="0"/>
              <a:t>5</a:t>
            </a:r>
            <a:r>
              <a:rPr lang="zh-CN" altLang="en-US" sz="2361" dirty="0"/>
              <a:t>，</a:t>
            </a:r>
            <a:r>
              <a:rPr lang="en-US" altLang="zh-CN" sz="2361" dirty="0"/>
              <a:t>4</a:t>
            </a:r>
            <a:r>
              <a:rPr lang="zh-CN" altLang="en-US" sz="2361" dirty="0"/>
              <a:t>）的距离（</a:t>
            </a:r>
            <a:r>
              <a:rPr lang="en-US" altLang="zh-CN" sz="2361" dirty="0"/>
              <a:t>2.06</a:t>
            </a:r>
            <a:r>
              <a:rPr lang="zh-CN" altLang="en-US" sz="2361" dirty="0"/>
              <a:t>）</a:t>
            </a:r>
            <a:endParaRPr lang="en-US" altLang="zh-CN" sz="2361" dirty="0"/>
          </a:p>
          <a:p>
            <a:r>
              <a:rPr lang="zh-CN" altLang="en-US" sz="2361" dirty="0"/>
              <a:t>看，是不是与父节点的距离更小，那么更新一下，父结点，为最近距离点，然后以</a:t>
            </a:r>
            <a:r>
              <a:rPr lang="en-US" altLang="zh-CN" sz="2361" dirty="0"/>
              <a:t>2.06</a:t>
            </a:r>
            <a:r>
              <a:rPr lang="zh-CN" altLang="en-US" sz="2361" dirty="0"/>
              <a:t>为半径画圆，发现相交，那么再计算一个距离（</a:t>
            </a:r>
            <a:r>
              <a:rPr lang="en-US" altLang="zh-CN" sz="2361" dirty="0"/>
              <a:t>2</a:t>
            </a:r>
            <a:r>
              <a:rPr lang="zh-CN" altLang="en-US" sz="2361" dirty="0"/>
              <a:t>，</a:t>
            </a:r>
            <a:r>
              <a:rPr lang="en-US" altLang="zh-CN" sz="2361" dirty="0"/>
              <a:t>3</a:t>
            </a:r>
            <a:r>
              <a:rPr lang="zh-CN" altLang="en-US" sz="2361" dirty="0"/>
              <a:t>），</a:t>
            </a:r>
            <a:r>
              <a:rPr lang="en-US" altLang="zh-CN" sz="2361" dirty="0"/>
              <a:t>1.8</a:t>
            </a:r>
          </a:p>
        </p:txBody>
      </p:sp>
    </p:spTree>
    <p:extLst>
      <p:ext uri="{BB962C8B-B14F-4D97-AF65-F5344CB8AC3E}">
        <p14:creationId xmlns:p14="http://schemas.microsoft.com/office/powerpoint/2010/main" val="2332054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E2150B18-840F-4BE8-A4F4-01844365423A}"/>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9D1A29C7-5617-4CDF-B03D-02990856CD9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DAA410BB-5938-4923-A8BD-8B6155C53B8B}"/>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71549DBD-6C59-4346-85CF-856DEEF6AEE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46D3C619-D974-4577-956D-84159BECC7CC}"/>
              </a:ext>
            </a:extLst>
          </p:cNvPr>
          <p:cNvSpPr/>
          <p:nvPr/>
        </p:nvSpPr>
        <p:spPr>
          <a:xfrm>
            <a:off x="140000" y="1105887"/>
            <a:ext cx="3504594" cy="363360"/>
          </a:xfrm>
          <a:prstGeom prst="rect">
            <a:avLst/>
          </a:prstGeom>
        </p:spPr>
        <p:txBody>
          <a:bodyPr wrap="none">
            <a:spAutoFit/>
          </a:bodyPr>
          <a:lstStyle/>
          <a:p>
            <a:pPr algn="ctr"/>
            <a:r>
              <a:rPr lang="en-US" altLang="zh-CN" sz="1771" dirty="0"/>
              <a:t>T=(2,3),(5,4), (9,6), (4,7), (8,1),  (7,2)</a:t>
            </a:r>
            <a:endParaRPr lang="zh-CN" altLang="en-US" sz="1771" dirty="0"/>
          </a:p>
        </p:txBody>
      </p:sp>
      <p:sp>
        <p:nvSpPr>
          <p:cNvPr id="10" name="矩形 9">
            <a:extLst>
              <a:ext uri="{FF2B5EF4-FFF2-40B4-BE49-F238E27FC236}">
                <a16:creationId xmlns:a16="http://schemas.microsoft.com/office/drawing/2014/main" id="{E9CAAAFF-8FEB-45B3-9669-479CA0302719}"/>
              </a:ext>
            </a:extLst>
          </p:cNvPr>
          <p:cNvSpPr/>
          <p:nvPr/>
        </p:nvSpPr>
        <p:spPr>
          <a:xfrm>
            <a:off x="235461" y="1445629"/>
            <a:ext cx="4538681" cy="454200"/>
          </a:xfrm>
          <a:prstGeom prst="rect">
            <a:avLst/>
          </a:prstGeom>
        </p:spPr>
        <p:txBody>
          <a:bodyPr>
            <a:spAutoFit/>
          </a:bodyPr>
          <a:lstStyle/>
          <a:p>
            <a:r>
              <a:rPr lang="zh-CN" altLang="en-US" sz="2361" dirty="0"/>
              <a:t>求（</a:t>
            </a:r>
            <a:r>
              <a:rPr lang="en-US" altLang="zh-CN" sz="2361" dirty="0"/>
              <a:t>3</a:t>
            </a:r>
            <a:r>
              <a:rPr lang="zh-CN" altLang="en-US" sz="2361" dirty="0"/>
              <a:t>，</a:t>
            </a:r>
            <a:r>
              <a:rPr lang="en-US" altLang="zh-CN" sz="2361" dirty="0"/>
              <a:t>4.5</a:t>
            </a:r>
            <a:r>
              <a:rPr lang="zh-CN" altLang="en-US" sz="2361" dirty="0"/>
              <a:t>）的最近邻点</a:t>
            </a:r>
            <a:endParaRPr lang="en-US" altLang="zh-CN" sz="2361" dirty="0"/>
          </a:p>
        </p:txBody>
      </p:sp>
      <p:cxnSp>
        <p:nvCxnSpPr>
          <p:cNvPr id="12" name="直接箭头连接符 11">
            <a:extLst>
              <a:ext uri="{FF2B5EF4-FFF2-40B4-BE49-F238E27FC236}">
                <a16:creationId xmlns:a16="http://schemas.microsoft.com/office/drawing/2014/main" id="{1A50128C-97DF-49A2-9DBF-9959045BA458}"/>
              </a:ext>
            </a:extLst>
          </p:cNvPr>
          <p:cNvCxnSpPr/>
          <p:nvPr/>
        </p:nvCxnSpPr>
        <p:spPr>
          <a:xfrm flipH="1">
            <a:off x="2165950" y="2698845"/>
            <a:ext cx="468948" cy="6344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334768E-1C6F-40CD-ABAD-3ED857BF1BFC}"/>
              </a:ext>
            </a:extLst>
          </p:cNvPr>
          <p:cNvCxnSpPr>
            <a:cxnSpLocks/>
          </p:cNvCxnSpPr>
          <p:nvPr/>
        </p:nvCxnSpPr>
        <p:spPr>
          <a:xfrm>
            <a:off x="2007142" y="4172681"/>
            <a:ext cx="612504" cy="12396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E29A2ED-6D51-447D-ABB6-232E47866795}"/>
              </a:ext>
            </a:extLst>
          </p:cNvPr>
          <p:cNvSpPr/>
          <p:nvPr/>
        </p:nvSpPr>
        <p:spPr>
          <a:xfrm>
            <a:off x="4886661" y="2304673"/>
            <a:ext cx="4105688" cy="3361080"/>
          </a:xfrm>
          <a:prstGeom prst="rect">
            <a:avLst/>
          </a:prstGeom>
        </p:spPr>
        <p:txBody>
          <a:bodyPr wrap="square">
            <a:spAutoFit/>
          </a:bodyPr>
          <a:lstStyle/>
          <a:p>
            <a:r>
              <a:rPr lang="zh-CN" altLang="en-US" sz="2361" dirty="0"/>
              <a:t>第一步，计算（</a:t>
            </a:r>
            <a:r>
              <a:rPr lang="en-US" altLang="zh-CN" sz="2361" dirty="0"/>
              <a:t>3</a:t>
            </a:r>
            <a:r>
              <a:rPr lang="zh-CN" altLang="en-US" sz="2361" dirty="0"/>
              <a:t>，</a:t>
            </a:r>
            <a:r>
              <a:rPr lang="en-US" altLang="zh-CN" sz="2361" dirty="0"/>
              <a:t>4.5</a:t>
            </a:r>
            <a:r>
              <a:rPr lang="zh-CN" altLang="en-US" sz="2361" dirty="0"/>
              <a:t>）与（</a:t>
            </a:r>
            <a:r>
              <a:rPr lang="en-US" altLang="zh-CN" sz="2361" dirty="0"/>
              <a:t>4</a:t>
            </a:r>
            <a:r>
              <a:rPr lang="zh-CN" altLang="en-US" sz="2361" dirty="0"/>
              <a:t>，</a:t>
            </a:r>
            <a:r>
              <a:rPr lang="en-US" altLang="zh-CN" sz="2361" dirty="0"/>
              <a:t>7</a:t>
            </a:r>
            <a:r>
              <a:rPr lang="zh-CN" altLang="en-US" sz="2361" dirty="0"/>
              <a:t>）的距离：</a:t>
            </a:r>
            <a:r>
              <a:rPr lang="en-US" altLang="zh-CN" sz="2361" dirty="0"/>
              <a:t>2.69</a:t>
            </a:r>
          </a:p>
          <a:p>
            <a:r>
              <a:rPr lang="zh-CN" altLang="en-US" sz="2361" dirty="0"/>
              <a:t>回退到父结点，计算（</a:t>
            </a:r>
            <a:r>
              <a:rPr lang="en-US" altLang="zh-CN" sz="2361" dirty="0"/>
              <a:t>3</a:t>
            </a:r>
            <a:r>
              <a:rPr lang="zh-CN" altLang="en-US" sz="2361" dirty="0"/>
              <a:t>，</a:t>
            </a:r>
            <a:r>
              <a:rPr lang="en-US" altLang="zh-CN" sz="2361" dirty="0"/>
              <a:t>4.5</a:t>
            </a:r>
            <a:r>
              <a:rPr lang="zh-CN" altLang="en-US" sz="2361" dirty="0"/>
              <a:t>）与（</a:t>
            </a:r>
            <a:r>
              <a:rPr lang="en-US" altLang="zh-CN" sz="2361" dirty="0"/>
              <a:t>5</a:t>
            </a:r>
            <a:r>
              <a:rPr lang="zh-CN" altLang="en-US" sz="2361" dirty="0"/>
              <a:t>，</a:t>
            </a:r>
            <a:r>
              <a:rPr lang="en-US" altLang="zh-CN" sz="2361" dirty="0"/>
              <a:t>4</a:t>
            </a:r>
            <a:r>
              <a:rPr lang="zh-CN" altLang="en-US" sz="2361" dirty="0"/>
              <a:t>）的距离（</a:t>
            </a:r>
            <a:r>
              <a:rPr lang="en-US" altLang="zh-CN" sz="2361" dirty="0"/>
              <a:t>2.06</a:t>
            </a:r>
            <a:r>
              <a:rPr lang="zh-CN" altLang="en-US" sz="2361" dirty="0"/>
              <a:t>）</a:t>
            </a:r>
            <a:endParaRPr lang="en-US" altLang="zh-CN" sz="2361" dirty="0"/>
          </a:p>
          <a:p>
            <a:r>
              <a:rPr lang="zh-CN" altLang="en-US" sz="2361" dirty="0"/>
              <a:t>看，是不是与父节点的距离更小，那么更新一下，父结点，为最近距离点，然后以</a:t>
            </a:r>
            <a:r>
              <a:rPr lang="en-US" altLang="zh-CN" sz="2361" dirty="0"/>
              <a:t>2.06</a:t>
            </a:r>
            <a:r>
              <a:rPr lang="zh-CN" altLang="en-US" sz="2361" dirty="0"/>
              <a:t>为半径画圆，发现相交，那么再计算一个距离（</a:t>
            </a:r>
            <a:r>
              <a:rPr lang="en-US" altLang="zh-CN" sz="2361" dirty="0"/>
              <a:t>2</a:t>
            </a:r>
            <a:r>
              <a:rPr lang="zh-CN" altLang="en-US" sz="2361" dirty="0"/>
              <a:t>，</a:t>
            </a:r>
            <a:r>
              <a:rPr lang="en-US" altLang="zh-CN" sz="2361" dirty="0"/>
              <a:t>3</a:t>
            </a:r>
            <a:r>
              <a:rPr lang="zh-CN" altLang="en-US" sz="2361" dirty="0"/>
              <a:t>），</a:t>
            </a:r>
            <a:r>
              <a:rPr lang="en-US" altLang="zh-CN" sz="2361" dirty="0"/>
              <a:t>1.8</a:t>
            </a:r>
          </a:p>
        </p:txBody>
      </p:sp>
      <p:pic>
        <p:nvPicPr>
          <p:cNvPr id="2" name="图片 1">
            <a:extLst>
              <a:ext uri="{FF2B5EF4-FFF2-40B4-BE49-F238E27FC236}">
                <a16:creationId xmlns:a16="http://schemas.microsoft.com/office/drawing/2014/main" id="{9B46EF42-AC86-4AFB-983B-E2157A838803}"/>
              </a:ext>
            </a:extLst>
          </p:cNvPr>
          <p:cNvPicPr>
            <a:picLocks noChangeAspect="1"/>
          </p:cNvPicPr>
          <p:nvPr/>
        </p:nvPicPr>
        <p:blipFill>
          <a:blip r:embed="rId4"/>
          <a:stretch>
            <a:fillRect/>
          </a:stretch>
        </p:blipFill>
        <p:spPr>
          <a:xfrm>
            <a:off x="283996" y="1864704"/>
            <a:ext cx="4441609" cy="4615953"/>
          </a:xfrm>
          <a:prstGeom prst="rect">
            <a:avLst/>
          </a:prstGeom>
        </p:spPr>
      </p:pic>
    </p:spTree>
    <p:extLst>
      <p:ext uri="{BB962C8B-B14F-4D97-AF65-F5344CB8AC3E}">
        <p14:creationId xmlns:p14="http://schemas.microsoft.com/office/powerpoint/2010/main" val="2968258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1646BE25-6947-484E-A483-69E8EFFA820A}"/>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8F7A8574-E510-40E2-A933-6A5747FAABDF}"/>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7F052097-5BC1-40A3-BF7A-E2AE5EA347ED}"/>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8E2743DF-964B-4617-ACD2-C811CE7BF0B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7D66503C-EB08-4BB6-9B22-005D6C3171C8}"/>
              </a:ext>
            </a:extLst>
          </p:cNvPr>
          <p:cNvSpPr/>
          <p:nvPr/>
        </p:nvSpPr>
        <p:spPr>
          <a:xfrm>
            <a:off x="552857" y="1523874"/>
            <a:ext cx="8206636" cy="1302040"/>
          </a:xfrm>
          <a:prstGeom prst="rect">
            <a:avLst/>
          </a:prstGeom>
        </p:spPr>
        <p:txBody>
          <a:bodyPr wrap="none">
            <a:spAutoFit/>
          </a:bodyPr>
          <a:lstStyle/>
          <a:p>
            <a:r>
              <a:rPr lang="zh-CN" altLang="en-US" sz="3935" dirty="0"/>
              <a:t>课后习题，以代码的形式发放，</a:t>
            </a:r>
            <a:endParaRPr lang="en-US" altLang="zh-CN" sz="3935" dirty="0"/>
          </a:p>
          <a:p>
            <a:r>
              <a:rPr lang="zh-CN" altLang="en-US" sz="3935" dirty="0"/>
              <a:t>上传</a:t>
            </a:r>
            <a:r>
              <a:rPr lang="en-US" altLang="zh-CN" sz="3935" dirty="0" err="1"/>
              <a:t>kd</a:t>
            </a:r>
            <a:r>
              <a:rPr lang="zh-CN" altLang="en-US" sz="3935" dirty="0"/>
              <a:t>树，最近邻点，以及</a:t>
            </a:r>
            <a:r>
              <a:rPr lang="en-US" altLang="zh-CN" sz="3935" dirty="0" err="1"/>
              <a:t>kd</a:t>
            </a:r>
            <a:r>
              <a:rPr lang="zh-CN" altLang="en-US" sz="3935" dirty="0"/>
              <a:t>划分图</a:t>
            </a:r>
          </a:p>
        </p:txBody>
      </p:sp>
    </p:spTree>
    <p:extLst>
      <p:ext uri="{BB962C8B-B14F-4D97-AF65-F5344CB8AC3E}">
        <p14:creationId xmlns:p14="http://schemas.microsoft.com/office/powerpoint/2010/main" val="2430796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C2DE07B6-036A-41D5-8C9B-D68152ECD77F}"/>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1859A112-0B48-46E2-AF5D-50F454E1764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8122640E-A85A-40FA-8FA1-22569A47E69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96A367C-4286-41E6-9116-BE4AFA3BB2B8}"/>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B86B44A-FD77-45DA-86A0-27168935FDAB}"/>
              </a:ext>
            </a:extLst>
          </p:cNvPr>
          <p:cNvSpPr/>
          <p:nvPr/>
        </p:nvSpPr>
        <p:spPr>
          <a:xfrm>
            <a:off x="1121228" y="2546806"/>
            <a:ext cx="6595300"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决策树（</a:t>
            </a:r>
            <a:r>
              <a:rPr lang="en-US" altLang="zh-CN" sz="3148" b="1" dirty="0">
                <a:latin typeface="Microsoft YaHei" panose="020B0503020204020204" pitchFamily="34" charset="-122"/>
                <a:ea typeface="Microsoft YaHei" panose="020B0503020204020204" pitchFamily="34" charset="-122"/>
              </a:rPr>
              <a:t>decision tree</a:t>
            </a:r>
            <a:r>
              <a:rPr lang="zh-CN" altLang="en-US" sz="3148" b="1" dirty="0">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76377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C2DE07B6-036A-41D5-8C9B-D68152ECD77F}"/>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1859A112-0B48-46E2-AF5D-50F454E1764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8122640E-A85A-40FA-8FA1-22569A47E69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96A367C-4286-41E6-9116-BE4AFA3BB2B8}"/>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B86B44A-FD77-45DA-86A0-27168935FDAB}"/>
              </a:ext>
            </a:extLst>
          </p:cNvPr>
          <p:cNvSpPr/>
          <p:nvPr/>
        </p:nvSpPr>
        <p:spPr>
          <a:xfrm>
            <a:off x="1274349" y="1369651"/>
            <a:ext cx="6595300"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决策树（</a:t>
            </a:r>
            <a:r>
              <a:rPr lang="en-US" altLang="zh-CN" sz="3148" b="1" dirty="0">
                <a:latin typeface="Microsoft YaHei" panose="020B0503020204020204" pitchFamily="34" charset="-122"/>
                <a:ea typeface="Microsoft YaHei" panose="020B0503020204020204" pitchFamily="34" charset="-122"/>
              </a:rPr>
              <a:t>decision tree</a:t>
            </a:r>
            <a:r>
              <a:rPr lang="zh-CN" altLang="en-US" sz="3148" b="1" dirty="0">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A9D854E9-7681-4021-A6D1-1455FDF972D7}"/>
              </a:ext>
            </a:extLst>
          </p:cNvPr>
          <p:cNvSpPr/>
          <p:nvPr/>
        </p:nvSpPr>
        <p:spPr>
          <a:xfrm>
            <a:off x="1274349" y="2729741"/>
            <a:ext cx="6922133" cy="938680"/>
          </a:xfrm>
          <a:prstGeom prst="rect">
            <a:avLst/>
          </a:prstGeom>
        </p:spPr>
        <p:txBody>
          <a:bodyPr wrap="none">
            <a:spAutoFit/>
          </a:bodyPr>
          <a:lstStyle/>
          <a:p>
            <a:pPr algn="ctr"/>
            <a:r>
              <a:rPr lang="zh-CN" altLang="en-US" sz="2755" b="1" dirty="0">
                <a:latin typeface="Microsoft YaHei" panose="020B0503020204020204" pitchFamily="34" charset="-122"/>
                <a:ea typeface="Microsoft YaHei" panose="020B0503020204020204" pitchFamily="34" charset="-122"/>
              </a:rPr>
              <a:t>决策树：可以拿来做什么</a:t>
            </a:r>
            <a:r>
              <a:rPr lang="en-US" altLang="zh-CN" sz="2755" b="1" dirty="0">
                <a:latin typeface="Microsoft YaHei" panose="020B0503020204020204" pitchFamily="34" charset="-122"/>
                <a:ea typeface="Microsoft YaHei" panose="020B0503020204020204" pitchFamily="34" charset="-122"/>
              </a:rPr>
              <a:t>—</a:t>
            </a:r>
            <a:r>
              <a:rPr lang="zh-CN" altLang="en-US" sz="2755" b="1" dirty="0">
                <a:latin typeface="Microsoft YaHei" panose="020B0503020204020204" pitchFamily="34" charset="-122"/>
                <a:ea typeface="Microsoft YaHei" panose="020B0503020204020204" pitchFamily="34" charset="-122"/>
              </a:rPr>
              <a:t>分类与回归任务</a:t>
            </a:r>
            <a:endParaRPr lang="en-US" altLang="zh-CN" sz="2755" b="1" dirty="0">
              <a:latin typeface="Microsoft YaHei" panose="020B0503020204020204" pitchFamily="34" charset="-122"/>
              <a:ea typeface="Microsoft YaHei" panose="020B0503020204020204" pitchFamily="34" charset="-122"/>
            </a:endParaRPr>
          </a:p>
          <a:p>
            <a:pPr algn="ctr"/>
            <a:r>
              <a:rPr lang="zh-CN" altLang="en-US" sz="2755" b="1" dirty="0">
                <a:latin typeface="Microsoft YaHei" panose="020B0503020204020204" pitchFamily="34" charset="-122"/>
                <a:ea typeface="Microsoft YaHei" panose="020B0503020204020204" pitchFamily="34" charset="-122"/>
              </a:rPr>
              <a:t>本课程只讲分类</a:t>
            </a:r>
            <a:endParaRPr lang="zh-CN" altLang="en-US" sz="2755" dirty="0"/>
          </a:p>
        </p:txBody>
      </p:sp>
    </p:spTree>
    <p:extLst>
      <p:ext uri="{BB962C8B-B14F-4D97-AF65-F5344CB8AC3E}">
        <p14:creationId xmlns:p14="http://schemas.microsoft.com/office/powerpoint/2010/main" val="2545622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C2DE07B6-036A-41D5-8C9B-D68152ECD77F}"/>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1859A112-0B48-46E2-AF5D-50F454E1764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8122640E-A85A-40FA-8FA1-22569A47E69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96A367C-4286-41E6-9116-BE4AFA3BB2B8}"/>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B86B44A-FD77-45DA-86A0-27168935FDAB}"/>
              </a:ext>
            </a:extLst>
          </p:cNvPr>
          <p:cNvSpPr/>
          <p:nvPr/>
        </p:nvSpPr>
        <p:spPr>
          <a:xfrm>
            <a:off x="1274349" y="1369651"/>
            <a:ext cx="6595300"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决策树（</a:t>
            </a:r>
            <a:r>
              <a:rPr lang="en-US" altLang="zh-CN" sz="3148" b="1" dirty="0">
                <a:latin typeface="Microsoft YaHei" panose="020B0503020204020204" pitchFamily="34" charset="-122"/>
                <a:ea typeface="Microsoft YaHei" panose="020B0503020204020204" pitchFamily="34" charset="-122"/>
              </a:rPr>
              <a:t>decision tree</a:t>
            </a:r>
            <a:r>
              <a:rPr lang="zh-CN" altLang="en-US" sz="3148" b="1" dirty="0">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A9D854E9-7681-4021-A6D1-1455FDF972D7}"/>
              </a:ext>
            </a:extLst>
          </p:cNvPr>
          <p:cNvSpPr/>
          <p:nvPr/>
        </p:nvSpPr>
        <p:spPr>
          <a:xfrm>
            <a:off x="1274349" y="5811398"/>
            <a:ext cx="6922133" cy="938680"/>
          </a:xfrm>
          <a:prstGeom prst="rect">
            <a:avLst/>
          </a:prstGeom>
        </p:spPr>
        <p:txBody>
          <a:bodyPr wrap="none">
            <a:spAutoFit/>
          </a:bodyPr>
          <a:lstStyle/>
          <a:p>
            <a:pPr algn="ctr"/>
            <a:r>
              <a:rPr lang="zh-CN" altLang="en-US" sz="2755" b="1" dirty="0">
                <a:latin typeface="Microsoft YaHei" panose="020B0503020204020204" pitchFamily="34" charset="-122"/>
                <a:ea typeface="Microsoft YaHei" panose="020B0503020204020204" pitchFamily="34" charset="-122"/>
              </a:rPr>
              <a:t>决策树：可以拿来做什么</a:t>
            </a:r>
            <a:r>
              <a:rPr lang="en-US" altLang="zh-CN" sz="2755" b="1" dirty="0">
                <a:latin typeface="Microsoft YaHei" panose="020B0503020204020204" pitchFamily="34" charset="-122"/>
                <a:ea typeface="Microsoft YaHei" panose="020B0503020204020204" pitchFamily="34" charset="-122"/>
              </a:rPr>
              <a:t>—</a:t>
            </a:r>
            <a:r>
              <a:rPr lang="zh-CN" altLang="en-US" sz="2755" b="1" dirty="0">
                <a:latin typeface="Microsoft YaHei" panose="020B0503020204020204" pitchFamily="34" charset="-122"/>
                <a:ea typeface="Microsoft YaHei" panose="020B0503020204020204" pitchFamily="34" charset="-122"/>
              </a:rPr>
              <a:t>分类与回归任务</a:t>
            </a:r>
            <a:endParaRPr lang="en-US" altLang="zh-CN" sz="2755" b="1" dirty="0">
              <a:latin typeface="Microsoft YaHei" panose="020B0503020204020204" pitchFamily="34" charset="-122"/>
              <a:ea typeface="Microsoft YaHei" panose="020B0503020204020204" pitchFamily="34" charset="-122"/>
            </a:endParaRPr>
          </a:p>
          <a:p>
            <a:pPr algn="ctr"/>
            <a:r>
              <a:rPr lang="zh-CN" altLang="en-US" sz="2755" b="1" dirty="0">
                <a:latin typeface="Microsoft YaHei" panose="020B0503020204020204" pitchFamily="34" charset="-122"/>
                <a:ea typeface="Microsoft YaHei" panose="020B0503020204020204" pitchFamily="34" charset="-122"/>
              </a:rPr>
              <a:t>本课程只讲分类</a:t>
            </a:r>
            <a:endParaRPr lang="zh-CN" altLang="en-US" sz="2755" dirty="0"/>
          </a:p>
        </p:txBody>
      </p:sp>
      <p:sp>
        <p:nvSpPr>
          <p:cNvPr id="9" name="矩形 8">
            <a:extLst>
              <a:ext uri="{FF2B5EF4-FFF2-40B4-BE49-F238E27FC236}">
                <a16:creationId xmlns:a16="http://schemas.microsoft.com/office/drawing/2014/main" id="{5991C370-10B8-4B8A-85F4-E601991001AB}"/>
              </a:ext>
            </a:extLst>
          </p:cNvPr>
          <p:cNvSpPr/>
          <p:nvPr/>
        </p:nvSpPr>
        <p:spPr>
          <a:xfrm>
            <a:off x="93065" y="2253984"/>
            <a:ext cx="8957866" cy="3012860"/>
          </a:xfrm>
          <a:prstGeom prst="rect">
            <a:avLst/>
          </a:prstGeom>
        </p:spPr>
        <p:txBody>
          <a:bodyPr wrap="square">
            <a:spAutoFit/>
          </a:bodyPr>
          <a:lstStyle/>
          <a:p>
            <a:pPr>
              <a:spcAft>
                <a:spcPts val="3788"/>
              </a:spcAft>
            </a:pPr>
            <a:r>
              <a:rPr lang="zh-CN" altLang="en-US" sz="3148" b="1" dirty="0">
                <a:latin typeface="Microsoft YaHei" panose="020B0503020204020204" pitchFamily="34" charset="-122"/>
                <a:ea typeface="Microsoft YaHei" panose="020B0503020204020204" pitchFamily="34" charset="-122"/>
              </a:rPr>
              <a:t>分类问题一般包含两个步骤：</a:t>
            </a:r>
            <a:endParaRPr lang="en-US" altLang="zh-CN" sz="3148" b="1" dirty="0">
              <a:latin typeface="Microsoft YaHei" panose="020B0503020204020204" pitchFamily="34" charset="-122"/>
              <a:ea typeface="Microsoft YaHei" panose="020B0503020204020204" pitchFamily="34" charset="-122"/>
            </a:endParaRPr>
          </a:p>
          <a:p>
            <a:pPr>
              <a:spcAft>
                <a:spcPts val="3788"/>
              </a:spcAft>
            </a:pPr>
            <a:r>
              <a:rPr lang="en-US" altLang="zh-CN" sz="3148" b="1" dirty="0">
                <a:latin typeface="Microsoft YaHei" panose="020B0503020204020204" pitchFamily="34" charset="-122"/>
                <a:ea typeface="Microsoft YaHei" panose="020B0503020204020204" pitchFamily="34" charset="-122"/>
              </a:rPr>
              <a:t>1.</a:t>
            </a:r>
            <a:r>
              <a:rPr lang="zh-CN" altLang="en-US" sz="3148" b="1" dirty="0">
                <a:latin typeface="Microsoft YaHei" panose="020B0503020204020204" pitchFamily="34" charset="-122"/>
                <a:ea typeface="Microsoft YaHei" panose="020B0503020204020204" pitchFamily="34" charset="-122"/>
              </a:rPr>
              <a:t>基于现有数据集去用算法</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方法，进行归纳总结，从而建立模型</a:t>
            </a:r>
            <a:endParaRPr lang="en-US" altLang="zh-CN" sz="3148" b="1" dirty="0">
              <a:latin typeface="Microsoft YaHei" panose="020B0503020204020204" pitchFamily="34" charset="-122"/>
              <a:ea typeface="Microsoft YaHei" panose="020B0503020204020204" pitchFamily="34" charset="-122"/>
            </a:endParaRPr>
          </a:p>
          <a:p>
            <a:pPr>
              <a:spcAft>
                <a:spcPts val="3788"/>
              </a:spcAft>
            </a:pPr>
            <a:r>
              <a:rPr lang="en-US" altLang="zh-CN" sz="3148" b="1" dirty="0">
                <a:latin typeface="Microsoft YaHei" panose="020B0503020204020204" pitchFamily="34" charset="-122"/>
                <a:ea typeface="Microsoft YaHei" panose="020B0503020204020204" pitchFamily="34" charset="-122"/>
              </a:rPr>
              <a:t>2.</a:t>
            </a:r>
            <a:r>
              <a:rPr lang="zh-CN" altLang="en-US" sz="3148" b="1" dirty="0">
                <a:latin typeface="Microsoft YaHei" panose="020B0503020204020204" pitchFamily="34" charset="-122"/>
                <a:ea typeface="Microsoft YaHei" panose="020B0503020204020204" pitchFamily="34" charset="-122"/>
              </a:rPr>
              <a:t>基于建立的分类模型，对测试集合进行测试</a:t>
            </a:r>
            <a:endParaRPr lang="en-US" altLang="zh-CN" sz="3148"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7773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C2DE07B6-036A-41D5-8C9B-D68152ECD77F}"/>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1859A112-0B48-46E2-AF5D-50F454E1764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8122640E-A85A-40FA-8FA1-22569A47E696}"/>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96A367C-4286-41E6-9116-BE4AFA3BB2B8}"/>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B86B44A-FD77-45DA-86A0-27168935FDAB}"/>
              </a:ext>
            </a:extLst>
          </p:cNvPr>
          <p:cNvSpPr/>
          <p:nvPr/>
        </p:nvSpPr>
        <p:spPr>
          <a:xfrm>
            <a:off x="1274349" y="1369651"/>
            <a:ext cx="6595300"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决策树（</a:t>
            </a:r>
            <a:r>
              <a:rPr lang="en-US" altLang="zh-CN" sz="3148" b="1" dirty="0">
                <a:latin typeface="Microsoft YaHei" panose="020B0503020204020204" pitchFamily="34" charset="-122"/>
                <a:ea typeface="Microsoft YaHei" panose="020B0503020204020204" pitchFamily="34" charset="-122"/>
              </a:rPr>
              <a:t>decision tree</a:t>
            </a:r>
            <a:r>
              <a:rPr lang="zh-CN" altLang="en-US" sz="3148" b="1" dirty="0">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1A233B6-6433-4875-901A-2878D4FB475D}"/>
              </a:ext>
            </a:extLst>
          </p:cNvPr>
          <p:cNvSpPr txBox="1"/>
          <p:nvPr/>
        </p:nvSpPr>
        <p:spPr>
          <a:xfrm>
            <a:off x="117891" y="2118733"/>
            <a:ext cx="8994353" cy="1544279"/>
          </a:xfrm>
          <a:prstGeom prst="rect">
            <a:avLst/>
          </a:prstGeom>
          <a:noFill/>
        </p:spPr>
        <p:txBody>
          <a:bodyPr wrap="square" rtlCol="0">
            <a:spAutoFit/>
          </a:bodyPr>
          <a:lstStyle/>
          <a:p>
            <a:r>
              <a:rPr lang="zh-CN" altLang="en-US" sz="2361" dirty="0"/>
              <a:t>利用</a:t>
            </a:r>
            <a:r>
              <a:rPr lang="en-US" altLang="zh-CN" sz="2361" dirty="0"/>
              <a:t>if-then</a:t>
            </a:r>
            <a:r>
              <a:rPr lang="zh-CN" altLang="en-US" sz="2361" dirty="0"/>
              <a:t>的规则进行建立的一个推理模型</a:t>
            </a:r>
            <a:endParaRPr lang="en-US" altLang="zh-CN" sz="2361" dirty="0"/>
          </a:p>
          <a:p>
            <a:r>
              <a:rPr lang="zh-CN" altLang="en-US" sz="2361" dirty="0"/>
              <a:t>具有过程简单的特点</a:t>
            </a:r>
            <a:endParaRPr lang="en-US" altLang="zh-CN" sz="2361" dirty="0"/>
          </a:p>
          <a:p>
            <a:r>
              <a:rPr lang="zh-CN" altLang="en-US" sz="2361" dirty="0"/>
              <a:t>可自动忽略目标变量没有贡献的属性变量，也为判断 属性变量的重要性，减少变量的数目提供参考</a:t>
            </a:r>
          </a:p>
        </p:txBody>
      </p:sp>
    </p:spTree>
    <p:extLst>
      <p:ext uri="{BB962C8B-B14F-4D97-AF65-F5344CB8AC3E}">
        <p14:creationId xmlns:p14="http://schemas.microsoft.com/office/powerpoint/2010/main" val="3780114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F579569-0910-4356-8744-FB799D6F1089}"/>
              </a:ext>
            </a:extLst>
          </p:cNvPr>
          <p:cNvPicPr>
            <a:picLocks noChangeAspect="1"/>
          </p:cNvPicPr>
          <p:nvPr/>
        </p:nvPicPr>
        <p:blipFill>
          <a:blip r:embed="rId2"/>
          <a:stretch>
            <a:fillRect/>
          </a:stretch>
        </p:blipFill>
        <p:spPr>
          <a:xfrm>
            <a:off x="4357565" y="2666229"/>
            <a:ext cx="4754679" cy="4164388"/>
          </a:xfrm>
          <a:prstGeom prst="rect">
            <a:avLst/>
          </a:prstGeom>
        </p:spPr>
      </p:pic>
      <p:pic>
        <p:nvPicPr>
          <p:cNvPr id="4" name="图片 3" descr="素材G">
            <a:extLst>
              <a:ext uri="{FF2B5EF4-FFF2-40B4-BE49-F238E27FC236}">
                <a16:creationId xmlns:a16="http://schemas.microsoft.com/office/drawing/2014/main" id="{C2DE07B6-036A-41D5-8C9B-D68152ECD77F}"/>
              </a:ext>
            </a:extLst>
          </p:cNvPr>
          <p:cNvPicPr>
            <a:picLocks noChangeAspect="1"/>
          </p:cNvPicPr>
          <p:nvPr/>
        </p:nvPicPr>
        <p:blipFill>
          <a:blip r:embed="rId3"/>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1859A112-0B48-46E2-AF5D-50F454E1764D}"/>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8122640E-A85A-40FA-8FA1-22569A47E696}"/>
              </a:ext>
            </a:extLst>
          </p:cNvPr>
          <p:cNvPicPr>
            <a:picLocks noChangeAspect="1"/>
          </p:cNvPicPr>
          <p:nvPr/>
        </p:nvPicPr>
        <p:blipFill>
          <a:blip r:embed="rId4"/>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96A367C-4286-41E6-9116-BE4AFA3BB2B8}"/>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8" name="矩形 7">
            <a:extLst>
              <a:ext uri="{FF2B5EF4-FFF2-40B4-BE49-F238E27FC236}">
                <a16:creationId xmlns:a16="http://schemas.microsoft.com/office/drawing/2014/main" id="{9B86B44A-FD77-45DA-86A0-27168935FDAB}"/>
              </a:ext>
            </a:extLst>
          </p:cNvPr>
          <p:cNvSpPr/>
          <p:nvPr/>
        </p:nvSpPr>
        <p:spPr>
          <a:xfrm>
            <a:off x="1403550" y="1105026"/>
            <a:ext cx="6595300" cy="575320"/>
          </a:xfrm>
          <a:prstGeom prst="rect">
            <a:avLst/>
          </a:prstGeom>
        </p:spPr>
        <p:txBody>
          <a:bodyPr wrap="none">
            <a:spAutoFit/>
          </a:bodyPr>
          <a:lstStyle/>
          <a:p>
            <a:pPr algn="ctr">
              <a:spcAft>
                <a:spcPts val="3788"/>
              </a:spcAft>
            </a:pPr>
            <a:r>
              <a:rPr lang="zh-TW" altLang="en-US" sz="3148" b="1" dirty="0">
                <a:latin typeface="Microsoft YaHei" panose="020B0503020204020204" pitchFamily="34" charset="-122"/>
                <a:ea typeface="Microsoft YaHei" panose="020B0503020204020204" pitchFamily="34" charset="-122"/>
              </a:rPr>
              <a:t>机器学习</a:t>
            </a:r>
            <a:r>
              <a:rPr lang="en-US" altLang="zh-CN" sz="3148" b="1" dirty="0">
                <a:latin typeface="Microsoft YaHei" panose="020B0503020204020204" pitchFamily="34" charset="-122"/>
                <a:ea typeface="Microsoft YaHei" panose="020B0503020204020204" pitchFamily="34" charset="-122"/>
              </a:rPr>
              <a:t>-</a:t>
            </a:r>
            <a:r>
              <a:rPr lang="zh-CN" altLang="en-US" sz="3148" b="1" dirty="0">
                <a:latin typeface="Microsoft YaHei" panose="020B0503020204020204" pitchFamily="34" charset="-122"/>
                <a:ea typeface="Microsoft YaHei" panose="020B0503020204020204" pitchFamily="34" charset="-122"/>
              </a:rPr>
              <a:t>决策树（</a:t>
            </a:r>
            <a:r>
              <a:rPr lang="en-US" altLang="zh-CN" sz="3148" b="1" dirty="0">
                <a:latin typeface="Microsoft YaHei" panose="020B0503020204020204" pitchFamily="34" charset="-122"/>
                <a:ea typeface="Microsoft YaHei" panose="020B0503020204020204" pitchFamily="34" charset="-122"/>
              </a:rPr>
              <a:t>decision tree</a:t>
            </a:r>
            <a:r>
              <a:rPr lang="zh-CN" altLang="en-US" sz="3148" b="1" dirty="0">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1A233B6-6433-4875-901A-2878D4FB475D}"/>
              </a:ext>
            </a:extLst>
          </p:cNvPr>
          <p:cNvSpPr txBox="1"/>
          <p:nvPr/>
        </p:nvSpPr>
        <p:spPr>
          <a:xfrm>
            <a:off x="309298" y="1559237"/>
            <a:ext cx="8994353" cy="1544279"/>
          </a:xfrm>
          <a:prstGeom prst="rect">
            <a:avLst/>
          </a:prstGeom>
          <a:noFill/>
        </p:spPr>
        <p:txBody>
          <a:bodyPr wrap="square" rtlCol="0">
            <a:spAutoFit/>
          </a:bodyPr>
          <a:lstStyle/>
          <a:p>
            <a:r>
              <a:rPr lang="zh-CN" altLang="en-US" sz="2361" dirty="0"/>
              <a:t>利用</a:t>
            </a:r>
            <a:r>
              <a:rPr lang="en-US" altLang="zh-CN" sz="2361" dirty="0"/>
              <a:t>if-then</a:t>
            </a:r>
            <a:r>
              <a:rPr lang="zh-CN" altLang="en-US" sz="2361" dirty="0"/>
              <a:t>的规则进行建立的一个推理模型</a:t>
            </a:r>
            <a:endParaRPr lang="en-US" altLang="zh-CN" sz="2361" dirty="0"/>
          </a:p>
          <a:p>
            <a:r>
              <a:rPr lang="zh-CN" altLang="en-US" sz="2361" dirty="0"/>
              <a:t>具有过程简单的特点</a:t>
            </a:r>
            <a:endParaRPr lang="en-US" altLang="zh-CN" sz="2361" dirty="0"/>
          </a:p>
          <a:p>
            <a:r>
              <a:rPr lang="zh-CN" altLang="en-US" sz="2361" dirty="0"/>
              <a:t>可自动忽略目标变量没有贡献的属性变量，也为判断 属性变量的重要性，减少变量的数目提供参考</a:t>
            </a:r>
          </a:p>
        </p:txBody>
      </p:sp>
    </p:spTree>
    <p:extLst>
      <p:ext uri="{BB962C8B-B14F-4D97-AF65-F5344CB8AC3E}">
        <p14:creationId xmlns:p14="http://schemas.microsoft.com/office/powerpoint/2010/main" val="85074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素材G">
            <a:extLst>
              <a:ext uri="{FF2B5EF4-FFF2-40B4-BE49-F238E27FC236}">
                <a16:creationId xmlns:a16="http://schemas.microsoft.com/office/drawing/2014/main" id="{43FC10ED-E56E-4912-89D7-110D69BC0981}"/>
              </a:ext>
            </a:extLst>
          </p:cNvPr>
          <p:cNvPicPr>
            <a:picLocks noChangeAspect="1"/>
          </p:cNvPicPr>
          <p:nvPr/>
        </p:nvPicPr>
        <p:blipFill>
          <a:blip r:embed="rId2"/>
          <a:stretch>
            <a:fillRect/>
          </a:stretch>
        </p:blipFill>
        <p:spPr>
          <a:xfrm>
            <a:off x="31758" y="-13962"/>
            <a:ext cx="3154228" cy="722409"/>
          </a:xfrm>
          <a:prstGeom prst="rect">
            <a:avLst/>
          </a:prstGeom>
        </p:spPr>
      </p:pic>
      <p:sp>
        <p:nvSpPr>
          <p:cNvPr id="5" name="矩形 4">
            <a:extLst>
              <a:ext uri="{FF2B5EF4-FFF2-40B4-BE49-F238E27FC236}">
                <a16:creationId xmlns:a16="http://schemas.microsoft.com/office/drawing/2014/main" id="{81C0252F-0967-42E0-9C15-5FF519CC981C}"/>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pic>
        <p:nvPicPr>
          <p:cNvPr id="6" name="图片 5">
            <a:extLst>
              <a:ext uri="{FF2B5EF4-FFF2-40B4-BE49-F238E27FC236}">
                <a16:creationId xmlns:a16="http://schemas.microsoft.com/office/drawing/2014/main" id="{41D1950B-0A20-4FCD-BD16-2B21B4D9B872}"/>
              </a:ext>
            </a:extLst>
          </p:cNvPr>
          <p:cNvPicPr>
            <a:picLocks noChangeAspect="1"/>
          </p:cNvPicPr>
          <p:nvPr/>
        </p:nvPicPr>
        <p:blipFill>
          <a:blip r:embed="rId3"/>
          <a:stretch>
            <a:fillRect/>
          </a:stretch>
        </p:blipFill>
        <p:spPr>
          <a:xfrm>
            <a:off x="8406742" y="-7611"/>
            <a:ext cx="705501" cy="722409"/>
          </a:xfrm>
          <a:prstGeom prst="rect">
            <a:avLst/>
          </a:prstGeom>
        </p:spPr>
      </p:pic>
      <p:sp>
        <p:nvSpPr>
          <p:cNvPr id="7" name="矩形 6">
            <a:extLst>
              <a:ext uri="{FF2B5EF4-FFF2-40B4-BE49-F238E27FC236}">
                <a16:creationId xmlns:a16="http://schemas.microsoft.com/office/drawing/2014/main" id="{6063F1CB-E123-4778-8E6B-C2EE8B829D96}"/>
              </a:ext>
            </a:extLst>
          </p:cNvPr>
          <p:cNvSpPr/>
          <p:nvPr/>
        </p:nvSpPr>
        <p:spPr>
          <a:xfrm>
            <a:off x="31757" y="903233"/>
            <a:ext cx="9080486" cy="18954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71"/>
          </a:p>
        </p:txBody>
      </p:sp>
      <p:sp>
        <p:nvSpPr>
          <p:cNvPr id="9" name="矩形 8">
            <a:extLst>
              <a:ext uri="{FF2B5EF4-FFF2-40B4-BE49-F238E27FC236}">
                <a16:creationId xmlns:a16="http://schemas.microsoft.com/office/drawing/2014/main" id="{864A4C38-61DF-479B-8BE3-234B0CAD6528}"/>
              </a:ext>
            </a:extLst>
          </p:cNvPr>
          <p:cNvSpPr/>
          <p:nvPr/>
        </p:nvSpPr>
        <p:spPr>
          <a:xfrm>
            <a:off x="1403550" y="1105026"/>
            <a:ext cx="6595300" cy="575320"/>
          </a:xfrm>
          <a:prstGeom prst="rect">
            <a:avLst/>
          </a:prstGeom>
        </p:spPr>
        <p:txBody>
          <a:bodyPr wrap="none">
            <a:spAutoFit/>
          </a:bodyPr>
          <a:lstStyle/>
          <a:p>
            <a:pPr algn="ctr">
              <a:spcAft>
                <a:spcPts val="3788"/>
              </a:spcAft>
            </a:pPr>
            <a:r>
              <a:rPr lang="zh-TW" altLang="en-US" sz="3148" b="1">
                <a:latin typeface="Microsoft YaHei" panose="020B0503020204020204" pitchFamily="34" charset="-122"/>
                <a:ea typeface="Microsoft YaHei" panose="020B0503020204020204" pitchFamily="34" charset="-122"/>
              </a:rPr>
              <a:t>机器学习</a:t>
            </a:r>
            <a:r>
              <a:rPr lang="en-US" altLang="zh-CN" sz="3148" b="1">
                <a:latin typeface="Microsoft YaHei" panose="020B0503020204020204" pitchFamily="34" charset="-122"/>
                <a:ea typeface="Microsoft YaHei" panose="020B0503020204020204" pitchFamily="34" charset="-122"/>
              </a:rPr>
              <a:t>-</a:t>
            </a:r>
            <a:r>
              <a:rPr lang="zh-CN" altLang="en-US" sz="3148" b="1">
                <a:latin typeface="Microsoft YaHei" panose="020B0503020204020204" pitchFamily="34" charset="-122"/>
                <a:ea typeface="Microsoft YaHei" panose="020B0503020204020204" pitchFamily="34" charset="-122"/>
              </a:rPr>
              <a:t>决策树（</a:t>
            </a:r>
            <a:r>
              <a:rPr lang="en-US" altLang="zh-CN" sz="3148" b="1">
                <a:latin typeface="Microsoft YaHei" panose="020B0503020204020204" pitchFamily="34" charset="-122"/>
                <a:ea typeface="Microsoft YaHei" panose="020B0503020204020204" pitchFamily="34" charset="-122"/>
              </a:rPr>
              <a:t>decision tree</a:t>
            </a:r>
            <a:r>
              <a:rPr lang="zh-CN" altLang="en-US" sz="3148" b="1">
                <a:latin typeface="Microsoft YaHei" panose="020B0503020204020204" pitchFamily="34" charset="-122"/>
                <a:ea typeface="Microsoft YaHei" panose="020B0503020204020204" pitchFamily="34" charset="-122"/>
              </a:rPr>
              <a:t>）</a:t>
            </a:r>
            <a:endParaRPr lang="zh-TW" altLang="en-US" sz="3148"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663F0F02-8356-4701-BD49-403EA2FCC8E6}"/>
              </a:ext>
            </a:extLst>
          </p:cNvPr>
          <p:cNvSpPr/>
          <p:nvPr/>
        </p:nvSpPr>
        <p:spPr>
          <a:xfrm>
            <a:off x="176675" y="1923554"/>
            <a:ext cx="8790648" cy="514760"/>
          </a:xfrm>
          <a:prstGeom prst="rect">
            <a:avLst/>
          </a:prstGeom>
        </p:spPr>
        <p:txBody>
          <a:bodyPr wrap="square">
            <a:spAutoFit/>
          </a:bodyPr>
          <a:lstStyle/>
          <a:p>
            <a:pPr marL="449793" indent="-449793">
              <a:buFont typeface="Arial" panose="020B0604020202020204" pitchFamily="34" charset="0"/>
              <a:buChar char="•"/>
            </a:pPr>
            <a:r>
              <a:rPr lang="zh-CN" altLang="en-US" sz="2755" dirty="0"/>
              <a:t>决策树技术发现数据模式和规则的核心是归纳算法</a:t>
            </a:r>
          </a:p>
        </p:txBody>
      </p:sp>
      <p:sp>
        <p:nvSpPr>
          <p:cNvPr id="11" name="矩形 10">
            <a:extLst>
              <a:ext uri="{FF2B5EF4-FFF2-40B4-BE49-F238E27FC236}">
                <a16:creationId xmlns:a16="http://schemas.microsoft.com/office/drawing/2014/main" id="{7D82871E-13B4-45BA-A6EC-16FB01EE7A2A}"/>
              </a:ext>
            </a:extLst>
          </p:cNvPr>
          <p:cNvSpPr/>
          <p:nvPr/>
        </p:nvSpPr>
        <p:spPr>
          <a:xfrm>
            <a:off x="33319" y="2566020"/>
            <a:ext cx="8934005" cy="1907640"/>
          </a:xfrm>
          <a:prstGeom prst="rect">
            <a:avLst/>
          </a:prstGeom>
        </p:spPr>
        <p:txBody>
          <a:bodyPr wrap="square">
            <a:spAutoFit/>
          </a:bodyPr>
          <a:lstStyle/>
          <a:p>
            <a:pPr marL="337345" indent="-337345">
              <a:buFont typeface="Arial" panose="020B0604020202020204" pitchFamily="34" charset="0"/>
              <a:buChar char="•"/>
            </a:pPr>
            <a:r>
              <a:rPr lang="zh-CN" altLang="en-US" sz="2361" dirty="0"/>
              <a:t>归纳推理从若干个事实中表征出的特征、特性和属性中， 通过比较、总结、概括而得出一个规律性的结论。</a:t>
            </a:r>
            <a:endParaRPr lang="en-US" altLang="zh-CN" sz="2361" dirty="0"/>
          </a:p>
          <a:p>
            <a:endParaRPr lang="en-US" altLang="zh-CN" sz="2361" dirty="0"/>
          </a:p>
          <a:p>
            <a:pPr marL="337345" indent="-337345">
              <a:buFont typeface="Arial" panose="020B0604020202020204" pitchFamily="34" charset="0"/>
              <a:buChar char="•"/>
            </a:pPr>
            <a:r>
              <a:rPr lang="zh-CN" altLang="en-US" sz="2361" dirty="0"/>
              <a:t>归纳推理试图从对象的一部分或整体的特定的观察中获 得一个完备且正确的描述。即从特殊事实到普遍性规律 的结论</a:t>
            </a:r>
          </a:p>
        </p:txBody>
      </p:sp>
    </p:spTree>
    <p:extLst>
      <p:ext uri="{BB962C8B-B14F-4D97-AF65-F5344CB8AC3E}">
        <p14:creationId xmlns:p14="http://schemas.microsoft.com/office/powerpoint/2010/main" val="179918717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3751</TotalTime>
  <Words>8494</Words>
  <Application>Microsoft Office PowerPoint</Application>
  <PresentationFormat>全屏显示(4:3)</PresentationFormat>
  <Paragraphs>2603</Paragraphs>
  <Slides>138</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138</vt:i4>
      </vt:variant>
    </vt:vector>
  </HeadingPairs>
  <TitlesOfParts>
    <vt:vector size="151" baseType="lpstr">
      <vt:lpstr>-apple-system</vt:lpstr>
      <vt:lpstr>等线</vt:lpstr>
      <vt:lpstr>宋体</vt:lpstr>
      <vt:lpstr>微软雅黑</vt:lpstr>
      <vt:lpstr>微软雅黑</vt:lpstr>
      <vt:lpstr>Arial</vt:lpstr>
      <vt:lpstr>Calibri</vt:lpstr>
      <vt:lpstr>Calibri Light</vt:lpstr>
      <vt:lpstr>Cambria Math</vt:lpstr>
      <vt:lpstr>Times New Roman</vt:lpstr>
      <vt:lpstr>Trebuchet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wupengcheng</dc:creator>
  <cp:lastModifiedBy>澄宸 冷</cp:lastModifiedBy>
  <cp:revision>310</cp:revision>
  <dcterms:created xsi:type="dcterms:W3CDTF">2024-03-12T00:46:24Z</dcterms:created>
  <dcterms:modified xsi:type="dcterms:W3CDTF">2024-04-04T07:20:59Z</dcterms:modified>
</cp:coreProperties>
</file>